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74" r:id="rId3"/>
    <p:sldId id="336" r:id="rId4"/>
    <p:sldId id="333" r:id="rId5"/>
    <p:sldId id="323" r:id="rId6"/>
    <p:sldId id="324" r:id="rId7"/>
    <p:sldId id="302" r:id="rId8"/>
    <p:sldId id="335" r:id="rId9"/>
    <p:sldId id="334" r:id="rId10"/>
    <p:sldId id="329" r:id="rId11"/>
    <p:sldId id="330" r:id="rId12"/>
    <p:sldId id="310" r:id="rId13"/>
    <p:sldId id="325" r:id="rId14"/>
    <p:sldId id="317" r:id="rId15"/>
    <p:sldId id="313" r:id="rId16"/>
    <p:sldId id="332" r:id="rId17"/>
    <p:sldId id="316" r:id="rId18"/>
    <p:sldId id="319" r:id="rId19"/>
    <p:sldId id="318" r:id="rId20"/>
    <p:sldId id="314" r:id="rId21"/>
    <p:sldId id="304" r:id="rId22"/>
    <p:sldId id="269" r:id="rId23"/>
    <p:sldId id="26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55F07-9B93-4A33-9D17-25598FABCBF4}" type="datetimeFigureOut">
              <a:rPr lang="ru-RU" smtClean="0"/>
              <a:t>13.12.2024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8B5E5-E8E0-4B36-833C-7BA223E126A3}" type="slidenum">
              <a:rPr lang="ru-RU" smtClean="0"/>
              <a:t>‹#›</a:t>
            </a:fld>
            <a:endParaRPr lang="ru-RU"/>
          </a:p>
        </p:txBody>
      </p:sp>
    </p:spTree>
    <p:extLst>
      <p:ext uri="{BB962C8B-B14F-4D97-AF65-F5344CB8AC3E}">
        <p14:creationId xmlns:p14="http://schemas.microsoft.com/office/powerpoint/2010/main" val="363387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73;p1: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4339" name="Google Shape;74;p1: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136658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184500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1179763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816654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816654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816654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07828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816654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816654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81665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2197783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816654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1647226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4579"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234663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400963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1179763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117976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81665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471589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187876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13.12.2024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13.12.2024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ru.wikipedia.org/wiki/%D0%9F%D0%B5%D1%80%D1%81%D0%BE%D0%BD%D0%B0%D0%B6" TargetMode="External"/><Relationship Id="rId5" Type="http://schemas.openxmlformats.org/officeDocument/2006/relationships/hyperlink" Target="https://ru.wikipedia.org/wiki/%D0%A5%D1%83%D0%B4%D0%BE%D0%B6%D0%B5%D1%81%D1%82%D0%B2%D0%B5%D0%BD%D0%BD%D1%8B%D0%B9_%D0%BE%D0%B1%D1%80%D0%B0%D0%B7" TargetMode="External"/><Relationship Id="rId4" Type="http://schemas.openxmlformats.org/officeDocument/2006/relationships/hyperlink" Target="https://ru.wikipedia.org/wiki/%D0%A4%D1%80%D0%B0%D0%BD%D1%86%D1%83%D0%B7%D1%81%D0%BA%D0%B8%D0%B9_%D1%8F%D0%B7%D1%8B%D0%B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a:spLocks noChangeArrowheads="1"/>
          </p:cNvSpPr>
          <p:nvPr/>
        </p:nvSpPr>
        <p:spPr bwMode="auto">
          <a:xfrm>
            <a:off x="735755" y="2924944"/>
            <a:ext cx="7711857" cy="200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654" tIns="24815" rIns="49654" bIns="24815"/>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400" b="1" dirty="0">
                <a:latin typeface="Times New Roman" pitchFamily="18" charset="0"/>
                <a:cs typeface="Times New Roman" pitchFamily="18" charset="0"/>
              </a:rPr>
              <a:t>Тема</a:t>
            </a:r>
            <a:r>
              <a:rPr lang="ru-RU" altLang="ru-RU" sz="2400" b="1" dirty="0" smtClean="0">
                <a:latin typeface="Times New Roman" pitchFamily="18" charset="0"/>
                <a:cs typeface="Times New Roman" pitchFamily="18" charset="0"/>
              </a:rPr>
              <a:t>: </a:t>
            </a:r>
            <a:r>
              <a:rPr lang="ru-RU" sz="2400" b="1" dirty="0" smtClean="0">
                <a:latin typeface="Times New Roman" panose="02020603050405020304" pitchFamily="18" charset="0"/>
                <a:ea typeface="Calibri" panose="020F0502020204030204" pitchFamily="34" charset="0"/>
              </a:rPr>
              <a:t> </a:t>
            </a:r>
            <a:r>
              <a:rPr lang="ru-RU" sz="2400" b="1" dirty="0">
                <a:latin typeface="Times New Roman" panose="02020603050405020304" pitchFamily="18" charset="0"/>
                <a:ea typeface="Calibri" panose="020F0502020204030204" pitchFamily="34" charset="0"/>
              </a:rPr>
              <a:t>Тема «маленького человека»  в повести </a:t>
            </a:r>
            <a:r>
              <a:rPr lang="ru-RU" sz="2400" b="1" dirty="0" err="1">
                <a:latin typeface="Times New Roman" panose="02020603050405020304" pitchFamily="18" charset="0"/>
                <a:ea typeface="Calibri" panose="020F0502020204030204" pitchFamily="34" charset="0"/>
              </a:rPr>
              <a:t>Н.В.Гоголя</a:t>
            </a:r>
            <a:r>
              <a:rPr lang="ru-RU" sz="2400" b="1" dirty="0">
                <a:latin typeface="Times New Roman" panose="02020603050405020304" pitchFamily="18" charset="0"/>
                <a:ea typeface="Calibri" panose="020F0502020204030204" pitchFamily="34" charset="0"/>
              </a:rPr>
              <a:t> «</a:t>
            </a:r>
            <a:r>
              <a:rPr lang="kk-KZ" sz="2400" b="1" dirty="0">
                <a:latin typeface="Times New Roman" panose="02020603050405020304" pitchFamily="18" charset="0"/>
                <a:ea typeface="Calibri" panose="020F0502020204030204" pitchFamily="34" charset="0"/>
              </a:rPr>
              <a:t>Шинель</a:t>
            </a:r>
            <a:r>
              <a:rPr lang="ru-RU" sz="2400" b="1" dirty="0" smtClean="0">
                <a:latin typeface="Times New Roman" panose="02020603050405020304" pitchFamily="18" charset="0"/>
                <a:ea typeface="Calibri" panose="020F0502020204030204" pitchFamily="34" charset="0"/>
              </a:rPr>
              <a:t>».</a:t>
            </a:r>
          </a:p>
          <a:p>
            <a:pPr algn="ctr"/>
            <a:r>
              <a:rPr lang="ru-RU" altLang="ru-RU" sz="2400" b="1" dirty="0" smtClean="0">
                <a:latin typeface="Times New Roman" pitchFamily="18" charset="0"/>
                <a:cs typeface="Times New Roman" pitchFamily="18" charset="0"/>
              </a:rPr>
              <a:t>10 класс </a:t>
            </a:r>
          </a:p>
          <a:p>
            <a:pPr algn="ctr" eaLnBrk="1" hangingPunct="1">
              <a:buClr>
                <a:srgbClr val="000000"/>
              </a:buClr>
              <a:buFont typeface="Arial" pitchFamily="34" charset="0"/>
              <a:buNone/>
            </a:pPr>
            <a:r>
              <a:rPr lang="ru-RU" altLang="ru-RU" sz="2400" b="1" dirty="0" smtClean="0">
                <a:latin typeface="Times New Roman" pitchFamily="18" charset="0"/>
                <a:cs typeface="Times New Roman" pitchFamily="18" charset="0"/>
              </a:rPr>
              <a:t> </a:t>
            </a:r>
            <a:endParaRPr lang="ru-RU" altLang="ru-RU" sz="2500" b="1" dirty="0">
              <a:solidFill>
                <a:srgbClr val="090F78"/>
              </a:solidFill>
              <a:latin typeface="Times New Roman" pitchFamily="18" charset="0"/>
              <a:cs typeface="Times New Roman" pitchFamily="18" charset="0"/>
              <a:sym typeface="Century Gothic" pitchFamily="34" charset="0"/>
            </a:endParaRPr>
          </a:p>
        </p:txBody>
      </p:sp>
      <p:cxnSp>
        <p:nvCxnSpPr>
          <p:cNvPr id="2051" name="Google Shape;77;p1"/>
          <p:cNvCxnSpPr>
            <a:cxnSpLocks noChangeShapeType="1"/>
          </p:cNvCxnSpPr>
          <p:nvPr/>
        </p:nvCxnSpPr>
        <p:spPr bwMode="auto">
          <a:xfrm>
            <a:off x="1058836" y="5189215"/>
            <a:ext cx="6939449"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052" name="Google Shape;78;p1"/>
          <p:cNvCxnSpPr>
            <a:cxnSpLocks noChangeShapeType="1"/>
          </p:cNvCxnSpPr>
          <p:nvPr/>
        </p:nvCxnSpPr>
        <p:spPr bwMode="auto">
          <a:xfrm>
            <a:off x="1179653" y="5300084"/>
            <a:ext cx="6712749"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0212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8688" y="-88565"/>
            <a:ext cx="9144000" cy="6891116"/>
          </a:xfrm>
          <a:prstGeom prst="rect">
            <a:avLst/>
          </a:prstGeom>
          <a:solidFill>
            <a:schemeClr val="accent1">
              <a:lumMod val="40000"/>
              <a:lumOff val="60000"/>
            </a:schemeClr>
          </a:solidFill>
          <a:ln>
            <a:noFill/>
          </a:ln>
        </p:spPr>
      </p:pic>
      <p:sp>
        <p:nvSpPr>
          <p:cNvPr id="3" name="Заголовок 2"/>
          <p:cNvSpPr>
            <a:spLocks noGrp="1"/>
          </p:cNvSpPr>
          <p:nvPr>
            <p:ph type="title"/>
          </p:nvPr>
        </p:nvSpPr>
        <p:spPr>
          <a:xfrm>
            <a:off x="457200" y="274638"/>
            <a:ext cx="8229600" cy="749349"/>
          </a:xfrm>
        </p:spPr>
        <p:txBody>
          <a:bodyPr>
            <a:normAutofit fontScale="90000"/>
          </a:bodyPr>
          <a:lstStyle/>
          <a:p>
            <a:r>
              <a:rPr lang="kk-KZ" b="1" i="1" dirty="0">
                <a:solidFill>
                  <a:schemeClr val="bg1"/>
                </a:solidFill>
                <a:latin typeface="Times New Roman" panose="02020603050405020304" pitchFamily="18" charset="0"/>
                <a:cs typeface="Times New Roman" panose="02020603050405020304" pitchFamily="18" charset="0"/>
              </a:rPr>
              <a:t>Образ Шинели</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10</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446185" y="384104"/>
            <a:ext cx="251628"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prstClr val="white"/>
                </a:solidFill>
                <a:latin typeface="Times New Roman" panose="02020603050405020304" pitchFamily="18" charset="0"/>
                <a:cs typeface="Times New Roman" panose="02020603050405020304" pitchFamily="18" charset="0"/>
              </a:rPr>
              <a:t> </a:t>
            </a:r>
            <a:endParaRPr lang="ru-RU" altLang="ru-RU" sz="2800" dirty="0">
              <a:solidFill>
                <a:prstClr val="white"/>
              </a:solidFill>
              <a:latin typeface="Century Gothic" pitchFamily="34" charset="0"/>
            </a:endParaRPr>
          </a:p>
        </p:txBody>
      </p:sp>
      <p:sp>
        <p:nvSpPr>
          <p:cNvPr id="2" name="Прямоугольник 1"/>
          <p:cNvSpPr/>
          <p:nvPr/>
        </p:nvSpPr>
        <p:spPr>
          <a:xfrm>
            <a:off x="755576" y="2108639"/>
            <a:ext cx="7435472" cy="483017"/>
          </a:xfrm>
          <a:prstGeom prst="rect">
            <a:avLst/>
          </a:prstGeom>
        </p:spPr>
        <p:txBody>
          <a:bodyPr wrap="square">
            <a:spAutoFit/>
          </a:bodyPr>
          <a:lstStyle/>
          <a:p>
            <a:pPr algn="just">
              <a:lnSpc>
                <a:spcPct val="115000"/>
              </a:lnSpc>
              <a:spcAft>
                <a:spcPts val="0"/>
              </a:spcAft>
            </a:pPr>
            <a:r>
              <a:rPr lang="kk-KZ" sz="2400" i="1" dirty="0" smtClean="0">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
        <p:nvSpPr>
          <p:cNvPr id="8" name="Объект 7"/>
          <p:cNvSpPr>
            <a:spLocks noGrp="1"/>
          </p:cNvSpPr>
          <p:nvPr>
            <p:ph idx="1"/>
          </p:nvPr>
        </p:nvSpPr>
        <p:spPr>
          <a:xfrm>
            <a:off x="3180720" y="1151879"/>
            <a:ext cx="5482952" cy="4525963"/>
          </a:xfrm>
        </p:spPr>
        <p:txBody>
          <a:bodyPr>
            <a:normAutofit fontScale="25000" lnSpcReduction="20000"/>
          </a:bodyPr>
          <a:lstStyle/>
          <a:p>
            <a:pPr algn="just"/>
            <a:r>
              <a:rPr lang="kk-KZ" sz="6400" i="1" dirty="0" smtClean="0">
                <a:latin typeface="Times New Roman" panose="02020603050405020304" pitchFamily="18" charset="0"/>
                <a:cs typeface="Times New Roman" panose="02020603050405020304" pitchFamily="18" charset="0"/>
              </a:rPr>
              <a:t>       В </a:t>
            </a:r>
            <a:r>
              <a:rPr lang="kk-KZ" sz="6400" i="1" dirty="0">
                <a:latin typeface="Times New Roman" panose="02020603050405020304" pitchFamily="18" charset="0"/>
                <a:cs typeface="Times New Roman" panose="02020603050405020304" pitchFamily="18" charset="0"/>
              </a:rPr>
              <a:t>результате развития сюжета образ ШИНЕЛИ становится своеобразным центром, стягивающим к себе все сюжетные линии.Шинель претендует на роль героини повествования, определяя все перипетии сюжета.Шинель- это  «вечная идея», «подруга жизни», «светлый   гость», как представительница  молчаливого внутреннего  мира  Акакия Аскакиевича, его неосознанной  надежды занять достойное место в обществе. Шинель для Акакия Акакиевича не просто дорогая вещь, на которую ему, во всем себе отказывая, пришлось собирать около семи месяцев.Шинель не только  средство защиты от холода, а знак социальной значимости и воплощение мечты о продвижении по службе.Потеряв шинель, Акакий  Акакиевич  уже не может вернуться к своему прежнему состоянию.Характерно, что Акакий Акакиевич подхватывает простуду не той морозной  ночью, когда ее украли, и ему пришлось раздетому возвращаться домой по морозу.Герой простужается только через несколько дней, возвращаясь от генерала после того, как теряет последнюю надежду на человеческое с собой обращение.Утрата  шинели равносильна утрате всей жизни.</a:t>
            </a:r>
            <a:r>
              <a:rPr lang="ru-RU" sz="6400" i="1" dirty="0">
                <a:latin typeface="Times New Roman" panose="02020603050405020304" pitchFamily="18" charset="0"/>
                <a:cs typeface="Times New Roman" panose="02020603050405020304" pitchFamily="18" charset="0"/>
              </a:rPr>
              <a:t> Утрата шинели – трагедия, которая приводит к смерти и последующим мытарствам души, жаждущей возмездия за равнодушие к судьбе «маленького человека» «высокопоставленных чиновников».</a:t>
            </a:r>
          </a:p>
          <a:p>
            <a:r>
              <a:rPr lang="ru-RU" dirty="0"/>
              <a:t> </a:t>
            </a:r>
          </a:p>
          <a:p>
            <a:endParaRPr lang="ru-RU" dirty="0"/>
          </a:p>
        </p:txBody>
      </p:sp>
      <p:pic>
        <p:nvPicPr>
          <p:cNvPr id="9" name="Рисунок 8"/>
          <p:cNvPicPr>
            <a:picLocks noChangeAspect="1"/>
          </p:cNvPicPr>
          <p:nvPr/>
        </p:nvPicPr>
        <p:blipFill>
          <a:blip r:embed="rId4"/>
          <a:stretch>
            <a:fillRect/>
          </a:stretch>
        </p:blipFill>
        <p:spPr>
          <a:xfrm>
            <a:off x="137768" y="934141"/>
            <a:ext cx="3210095" cy="5394176"/>
          </a:xfrm>
          <a:prstGeom prst="rect">
            <a:avLst/>
          </a:prstGeom>
        </p:spPr>
      </p:pic>
    </p:spTree>
    <p:extLst>
      <p:ext uri="{BB962C8B-B14F-4D97-AF65-F5344CB8AC3E}">
        <p14:creationId xmlns:p14="http://schemas.microsoft.com/office/powerpoint/2010/main" val="3427574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25815" y="-65495"/>
            <a:ext cx="9144000" cy="6891116"/>
          </a:xfrm>
          <a:prstGeom prst="rect">
            <a:avLst/>
          </a:prstGeom>
          <a:solidFill>
            <a:schemeClr val="accent1">
              <a:lumMod val="40000"/>
              <a:lumOff val="60000"/>
            </a:schemeClr>
          </a:solidFill>
          <a:ln>
            <a:noFill/>
          </a:ln>
        </p:spPr>
      </p:pic>
      <p:sp>
        <p:nvSpPr>
          <p:cNvPr id="3" name="Заголовок 2"/>
          <p:cNvSpPr>
            <a:spLocks noGrp="1"/>
          </p:cNvSpPr>
          <p:nvPr>
            <p:ph type="title"/>
          </p:nvPr>
        </p:nvSpPr>
        <p:spPr>
          <a:xfrm>
            <a:off x="457200" y="274638"/>
            <a:ext cx="8229600" cy="749349"/>
          </a:xfrm>
        </p:spPr>
        <p:txBody>
          <a:bodyPr>
            <a:normAutofit/>
          </a:bodyPr>
          <a:lstStyle/>
          <a:p>
            <a:r>
              <a:rPr lang="ru-RU" sz="3200" b="1" i="1" dirty="0">
                <a:solidFill>
                  <a:schemeClr val="bg1"/>
                </a:solidFill>
                <a:latin typeface="Times New Roman" panose="02020603050405020304" pitchFamily="18" charset="0"/>
                <a:cs typeface="Times New Roman" panose="02020603050405020304" pitchFamily="18" charset="0"/>
              </a:rPr>
              <a:t>Авторское отношение к герою</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11</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446185" y="384104"/>
            <a:ext cx="251628"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prstClr val="white"/>
                </a:solidFill>
                <a:latin typeface="Times New Roman" panose="02020603050405020304" pitchFamily="18" charset="0"/>
                <a:cs typeface="Times New Roman" panose="02020603050405020304" pitchFamily="18" charset="0"/>
              </a:rPr>
              <a:t> </a:t>
            </a:r>
            <a:endParaRPr lang="ru-RU" altLang="ru-RU" sz="2800" dirty="0">
              <a:solidFill>
                <a:prstClr val="white"/>
              </a:solidFill>
              <a:latin typeface="Century Gothic" pitchFamily="34" charset="0"/>
            </a:endParaRPr>
          </a:p>
        </p:txBody>
      </p:sp>
      <p:sp>
        <p:nvSpPr>
          <p:cNvPr id="2" name="Прямоугольник 1"/>
          <p:cNvSpPr/>
          <p:nvPr/>
        </p:nvSpPr>
        <p:spPr>
          <a:xfrm>
            <a:off x="755576" y="2108639"/>
            <a:ext cx="7435472" cy="483017"/>
          </a:xfrm>
          <a:prstGeom prst="rect">
            <a:avLst/>
          </a:prstGeom>
        </p:spPr>
        <p:txBody>
          <a:bodyPr wrap="square">
            <a:spAutoFit/>
          </a:bodyPr>
          <a:lstStyle/>
          <a:p>
            <a:pPr algn="just">
              <a:lnSpc>
                <a:spcPct val="115000"/>
              </a:lnSpc>
              <a:spcAft>
                <a:spcPts val="0"/>
              </a:spcAft>
            </a:pPr>
            <a:r>
              <a:rPr lang="kk-KZ" sz="2400" i="1" dirty="0" smtClean="0">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
        <p:nvSpPr>
          <p:cNvPr id="6" name="Объект 5"/>
          <p:cNvSpPr>
            <a:spLocks noGrp="1"/>
          </p:cNvSpPr>
          <p:nvPr>
            <p:ph idx="1"/>
          </p:nvPr>
        </p:nvSpPr>
        <p:spPr>
          <a:xfrm>
            <a:off x="0" y="1023988"/>
            <a:ext cx="5076056" cy="5102176"/>
          </a:xfrm>
        </p:spPr>
        <p:txBody>
          <a:bodyPr>
            <a:normAutofit fontScale="55000" lnSpcReduction="20000"/>
          </a:bodyPr>
          <a:lstStyle/>
          <a:p>
            <a:pPr algn="just"/>
            <a:r>
              <a:rPr lang="ru-RU" b="1" dirty="0">
                <a:latin typeface="Times New Roman" panose="02020603050405020304" pitchFamily="18" charset="0"/>
                <a:cs typeface="Times New Roman" panose="02020603050405020304" pitchFamily="18" charset="0"/>
              </a:rPr>
              <a:t>Снижение героя-</a:t>
            </a:r>
            <a:r>
              <a:rPr lang="ru-RU" dirty="0">
                <a:latin typeface="Times New Roman" panose="02020603050405020304" pitchFamily="18" charset="0"/>
                <a:cs typeface="Times New Roman" panose="02020603050405020304" pitchFamily="18" charset="0"/>
              </a:rPr>
              <a:t> В герое уничтожается все духовное, меняются ценностные ориентиры. Смыслом жизни, идеалом и единственной мечтой становится вещь – шинель. Убогость интересов «маленького человека» доведена до предела, он не живет, он лишь существует. Потеря главной ценности приводит к </a:t>
            </a:r>
            <a:r>
              <a:rPr lang="ru-RU" dirty="0" smtClean="0">
                <a:latin typeface="Times New Roman" panose="02020603050405020304" pitchFamily="18" charset="0"/>
                <a:cs typeface="Times New Roman" panose="02020603050405020304" pitchFamily="18" charset="0"/>
              </a:rPr>
              <a:t>смерти.</a:t>
            </a:r>
          </a:p>
          <a:p>
            <a:pPr algn="just"/>
            <a:endParaRPr lang="ru-RU" dirty="0">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Возвышение героя-</a:t>
            </a:r>
            <a:r>
              <a:rPr lang="ru-RU" dirty="0">
                <a:latin typeface="Times New Roman" panose="02020603050405020304" pitchFamily="18" charset="0"/>
                <a:cs typeface="Times New Roman" panose="02020603050405020304" pitchFamily="18" charset="0"/>
              </a:rPr>
              <a:t> Житийные черты. Мечта наполняет жизнь </a:t>
            </a:r>
            <a:r>
              <a:rPr lang="ru-RU" dirty="0" err="1">
                <a:latin typeface="Times New Roman" panose="02020603050405020304" pitchFamily="18" charset="0"/>
                <a:cs typeface="Times New Roman" panose="02020603050405020304" pitchFamily="18" charset="0"/>
              </a:rPr>
              <a:t>Башмачкина</a:t>
            </a:r>
            <a:r>
              <a:rPr lang="ru-RU" dirty="0">
                <a:latin typeface="Times New Roman" panose="02020603050405020304" pitchFamily="18" charset="0"/>
                <a:cs typeface="Times New Roman" panose="02020603050405020304" pitchFamily="18" charset="0"/>
              </a:rPr>
              <a:t> смыслом. Смерть его подобна смерти романтического героя, утратившего свой идеал. Рассказчик сочувствует герою: «на него обрушилось несчастие, как обрушивалось на царей и повелителей мира». Один из сослуживцев в словах героя «Оставьте меня, зачем вы меня обижаете?» услышал слова «Я брат твой». «Значительное лицо» тоже преображается после встречи с Акакием Акакиевичем.</a:t>
            </a:r>
          </a:p>
        </p:txBody>
      </p:sp>
      <p:pic>
        <p:nvPicPr>
          <p:cNvPr id="12" name="Рисунок 11"/>
          <p:cNvPicPr>
            <a:picLocks noChangeAspect="1"/>
          </p:cNvPicPr>
          <p:nvPr/>
        </p:nvPicPr>
        <p:blipFill>
          <a:blip r:embed="rId4"/>
          <a:stretch>
            <a:fillRect/>
          </a:stretch>
        </p:blipFill>
        <p:spPr>
          <a:xfrm>
            <a:off x="5292691" y="1130323"/>
            <a:ext cx="3276600" cy="2082654"/>
          </a:xfrm>
          <a:prstGeom prst="rect">
            <a:avLst/>
          </a:prstGeom>
        </p:spPr>
      </p:pic>
      <p:pic>
        <p:nvPicPr>
          <p:cNvPr id="13" name="Рисунок 12"/>
          <p:cNvPicPr>
            <a:picLocks noChangeAspect="1"/>
          </p:cNvPicPr>
          <p:nvPr/>
        </p:nvPicPr>
        <p:blipFill rotWithShape="1">
          <a:blip r:embed="rId5"/>
          <a:srcRect l="31746" t="55001" r="23197" b="6558"/>
          <a:stretch/>
        </p:blipFill>
        <p:spPr>
          <a:xfrm>
            <a:off x="5292691" y="3502921"/>
            <a:ext cx="3276600" cy="2496337"/>
          </a:xfrm>
          <a:prstGeom prst="rect">
            <a:avLst/>
          </a:prstGeom>
        </p:spPr>
      </p:pic>
    </p:spTree>
    <p:extLst>
      <p:ext uri="{BB962C8B-B14F-4D97-AF65-F5344CB8AC3E}">
        <p14:creationId xmlns:p14="http://schemas.microsoft.com/office/powerpoint/2010/main" val="904156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21787" y="-18173"/>
            <a:ext cx="9144000" cy="6729853"/>
          </a:xfrm>
          <a:prstGeom prst="rect">
            <a:avLst/>
          </a:prstGeom>
          <a:solidFill>
            <a:schemeClr val="accent1">
              <a:lumMod val="40000"/>
              <a:lumOff val="60000"/>
            </a:schemeClr>
          </a:solidFill>
          <a:ln>
            <a:noFill/>
          </a:ln>
        </p:spPr>
      </p:pic>
      <p:sp>
        <p:nvSpPr>
          <p:cNvPr id="2" name="Заголовок 1"/>
          <p:cNvSpPr>
            <a:spLocks noGrp="1"/>
          </p:cNvSpPr>
          <p:nvPr>
            <p:ph type="title"/>
          </p:nvPr>
        </p:nvSpPr>
        <p:spPr>
          <a:xfrm>
            <a:off x="683568" y="274639"/>
            <a:ext cx="7507480" cy="418058"/>
          </a:xfrm>
        </p:spPr>
        <p:txBody>
          <a:bodyPr>
            <a:normAutofit fontScale="90000"/>
          </a:bodyPr>
          <a:lstStyle/>
          <a:p>
            <a:r>
              <a:rPr lang="ru-RU" b="1" dirty="0" smtClean="0"/>
              <a:t/>
            </a:r>
            <a:br>
              <a:rPr lang="ru-RU" b="1" dirty="0" smtClean="0"/>
            </a:br>
            <a:r>
              <a:rPr lang="ru-RU" b="1" dirty="0"/>
              <a:t/>
            </a:r>
            <a:br>
              <a:rPr lang="ru-RU" b="1" dirty="0"/>
            </a:br>
            <a:r>
              <a:rPr lang="ru-RU" b="1" dirty="0" smtClean="0"/>
              <a:t/>
            </a:r>
            <a:br>
              <a:rPr lang="ru-RU" b="1" dirty="0" smtClean="0"/>
            </a:br>
            <a:r>
              <a:rPr lang="ru-RU" b="1" dirty="0"/>
              <a:t/>
            </a:r>
            <a:br>
              <a:rPr lang="ru-RU" b="1" dirty="0"/>
            </a:br>
            <a:r>
              <a:rPr lang="ru-RU" b="1" dirty="0" smtClean="0"/>
              <a:t/>
            </a:r>
            <a:br>
              <a:rPr lang="ru-RU" b="1" dirty="0" smtClean="0"/>
            </a:br>
            <a:r>
              <a:rPr lang="ru-RU" b="1" dirty="0"/>
              <a:t/>
            </a:r>
            <a:br>
              <a:rPr lang="ru-RU" b="1" dirty="0"/>
            </a:br>
            <a:r>
              <a:rPr lang="ru-RU" b="1" dirty="0" smtClean="0"/>
              <a:t/>
            </a:r>
            <a:br>
              <a:rPr lang="ru-RU" b="1" dirty="0" smtClean="0"/>
            </a:br>
            <a:r>
              <a:rPr lang="ru-RU" b="1" dirty="0" smtClean="0">
                <a:solidFill>
                  <a:schemeClr val="bg1"/>
                </a:solidFill>
              </a:rPr>
              <a:t>Задание №1</a:t>
            </a:r>
            <a:r>
              <a:rPr lang="ru-RU" b="1" dirty="0" smtClean="0"/>
              <a:t/>
            </a:r>
            <a:br>
              <a:rPr lang="ru-RU" b="1" dirty="0" smtClean="0"/>
            </a:br>
            <a:r>
              <a:rPr lang="ru-RU" b="1" dirty="0"/>
              <a:t/>
            </a:r>
            <a:br>
              <a:rPr lang="ru-RU" b="1" dirty="0"/>
            </a:br>
            <a:r>
              <a:rPr lang="ru-RU" sz="4000" b="1" dirty="0" smtClean="0">
                <a:latin typeface="Times New Roman" panose="02020603050405020304" pitchFamily="18" charset="0"/>
                <a:cs typeface="Times New Roman" panose="02020603050405020304" pitchFamily="18" charset="0"/>
              </a:rPr>
              <a:t>«Горемычная жизнь»  Акакия </a:t>
            </a:r>
            <a:r>
              <a:rPr lang="ru-RU" sz="4000" b="1" dirty="0">
                <a:latin typeface="Times New Roman" panose="02020603050405020304" pitchFamily="18" charset="0"/>
                <a:cs typeface="Times New Roman" panose="02020603050405020304" pitchFamily="18" charset="0"/>
              </a:rPr>
              <a:t>Акакиевича.</a:t>
            </a:r>
            <a:r>
              <a:rPr lang="ru-RU" sz="4000" dirty="0">
                <a:latin typeface="Times New Roman" panose="02020603050405020304" pitchFamily="18" charset="0"/>
                <a:cs typeface="Times New Roman" panose="02020603050405020304" pitchFamily="18" charset="0"/>
              </a:rPr>
              <a:t/>
            </a:r>
            <a:br>
              <a:rPr lang="ru-RU" sz="4000" dirty="0">
                <a:latin typeface="Times New Roman" panose="02020603050405020304" pitchFamily="18" charset="0"/>
                <a:cs typeface="Times New Roman" panose="02020603050405020304" pitchFamily="18" charset="0"/>
              </a:rPr>
            </a:br>
            <a:r>
              <a:rPr lang="kk-KZ" sz="4000" b="1" dirty="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Составьте вопросный план к прочитанным текстам, с тем, чтобы ответы давали характеристику главному герою.</a:t>
            </a:r>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12</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223" name="Прямоугольник 9"/>
          <p:cNvSpPr>
            <a:spLocks noChangeArrowheads="1"/>
          </p:cNvSpPr>
          <p:nvPr/>
        </p:nvSpPr>
        <p:spPr bwMode="auto">
          <a:xfrm>
            <a:off x="4475070" y="339090"/>
            <a:ext cx="264452" cy="60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9pPr>
          </a:lstStyle>
          <a:p>
            <a:pPr algn="ctr">
              <a:lnSpc>
                <a:spcPct val="115000"/>
              </a:lnSpc>
            </a:pPr>
            <a:r>
              <a:rPr lang="ru-RU" altLang="ru-RU" sz="3200" b="1" dirty="0" smtClean="0">
                <a:solidFill>
                  <a:schemeClr val="bg1"/>
                </a:solidFill>
                <a:latin typeface="Times New Roman" pitchFamily="18" charset="0"/>
                <a:cs typeface="Times New Roman" pitchFamily="18" charset="0"/>
              </a:rPr>
              <a:t> </a:t>
            </a:r>
            <a:endParaRPr lang="ru-RU" altLang="ru-RU" sz="2800" b="1" dirty="0">
              <a:solidFill>
                <a:schemeClr val="bg1"/>
              </a:solidFill>
              <a:latin typeface="Times New Roman" pitchFamily="18" charset="0"/>
              <a:cs typeface="Times New Roman" pitchFamily="18" charset="0"/>
            </a:endParaRPr>
          </a:p>
        </p:txBody>
      </p:sp>
      <p:sp>
        <p:nvSpPr>
          <p:cNvPr id="11" name="Прямоугольник 10"/>
          <p:cNvSpPr/>
          <p:nvPr/>
        </p:nvSpPr>
        <p:spPr>
          <a:xfrm>
            <a:off x="412676" y="1151879"/>
            <a:ext cx="8501910" cy="511818"/>
          </a:xfrm>
          <a:prstGeom prst="rect">
            <a:avLst/>
          </a:prstGeom>
        </p:spPr>
        <p:txBody>
          <a:bodyPr lIns="80147" tIns="40074" rIns="80147" bIns="40074">
            <a:spAutoFit/>
          </a:bodyPr>
          <a:lstStyle/>
          <a:p>
            <a:r>
              <a:rPr lang="ru-RU" sz="28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2024115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8688" y="-88565"/>
            <a:ext cx="9258978" cy="6891116"/>
          </a:xfrm>
          <a:prstGeom prst="rect">
            <a:avLst/>
          </a:prstGeom>
          <a:solidFill>
            <a:schemeClr val="accent1">
              <a:lumMod val="40000"/>
              <a:lumOff val="60000"/>
            </a:schemeClr>
          </a:solidFill>
          <a:ln>
            <a:noFill/>
          </a:ln>
        </p:spPr>
      </p:pic>
      <p:sp>
        <p:nvSpPr>
          <p:cNvPr id="3" name="Заголовок 2"/>
          <p:cNvSpPr>
            <a:spLocks noGrp="1"/>
          </p:cNvSpPr>
          <p:nvPr>
            <p:ph type="title"/>
          </p:nvPr>
        </p:nvSpPr>
        <p:spPr>
          <a:xfrm>
            <a:off x="457200" y="274638"/>
            <a:ext cx="8229600" cy="749349"/>
          </a:xfrm>
        </p:spPr>
        <p:txBody>
          <a:bodyPr>
            <a:normAutofit/>
          </a:bodyPr>
          <a:lstStyle/>
          <a:p>
            <a:r>
              <a:rPr lang="ru-RU" sz="2800" b="1" dirty="0" smtClean="0">
                <a:solidFill>
                  <a:schemeClr val="bg1"/>
                </a:solidFill>
                <a:latin typeface="Times New Roman" panose="02020603050405020304" pitchFamily="18" charset="0"/>
                <a:cs typeface="Times New Roman" panose="02020603050405020304" pitchFamily="18" charset="0"/>
              </a:rPr>
              <a:t>Примерные  вопросы</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51520" y="895922"/>
            <a:ext cx="8435280" cy="5230241"/>
          </a:xfrm>
        </p:spPr>
        <p:txBody>
          <a:bodyPr>
            <a:normAutofit fontScale="70000" lnSpcReduction="20000"/>
          </a:bodyPr>
          <a:lstStyle/>
          <a:p>
            <a:r>
              <a:rPr lang="ru-RU" dirty="0"/>
              <a:t>1. Расскажите о главном герое. Как было дано имя? Какие строки говорят о предопределенности судьбы?</a:t>
            </a:r>
            <a:br>
              <a:rPr lang="ru-RU" dirty="0"/>
            </a:br>
            <a:r>
              <a:rPr lang="ru-RU" dirty="0"/>
              <a:t>2.Как живет этот человек? </a:t>
            </a:r>
            <a:br>
              <a:rPr lang="ru-RU" dirty="0"/>
            </a:br>
            <a:r>
              <a:rPr lang="ru-RU" dirty="0"/>
              <a:t>3.Каково отношение к нему сослуживцев?</a:t>
            </a:r>
            <a:br>
              <a:rPr lang="ru-RU" dirty="0"/>
            </a:br>
            <a:r>
              <a:rPr lang="ru-RU" dirty="0"/>
              <a:t>4.Какие чувства вызывает у вас герой? Когда вы смеялись, а когда сочувствовали ему?</a:t>
            </a:r>
            <a:br>
              <a:rPr lang="ru-RU" dirty="0"/>
            </a:br>
            <a:r>
              <a:rPr lang="ru-RU" dirty="0"/>
              <a:t>5.А каково авторское отношение? </a:t>
            </a:r>
            <a:r>
              <a:rPr lang="ru-RU" dirty="0" err="1"/>
              <a:t>Башмачкин</a:t>
            </a:r>
            <a:r>
              <a:rPr lang="ru-RU" dirty="0"/>
              <a:t> - несчастный или посмешище?</a:t>
            </a:r>
          </a:p>
          <a:p>
            <a:r>
              <a:rPr lang="ru-RU" dirty="0"/>
              <a:t>6. Появление шинели приоткрывает ли  душевный мир героя?</a:t>
            </a:r>
            <a:br>
              <a:rPr lang="ru-RU" dirty="0"/>
            </a:br>
            <a:r>
              <a:rPr lang="ru-RU" dirty="0"/>
              <a:t>7. Почему Гоголь так подробно рассказывает о приобретении шинели, даже о том, какой мех был положен на воротник?</a:t>
            </a:r>
            <a:br>
              <a:rPr lang="ru-RU" dirty="0"/>
            </a:br>
            <a:r>
              <a:rPr lang="ru-RU" dirty="0"/>
              <a:t>8.  Какие перемены вносит появление шинели в жизнь героя?</a:t>
            </a:r>
          </a:p>
          <a:p>
            <a:r>
              <a:rPr lang="ru-RU" dirty="0"/>
              <a:t>9.Как отнеслись служащие департамента, в котором служил </a:t>
            </a:r>
            <a:r>
              <a:rPr lang="ru-RU" dirty="0" smtClean="0"/>
              <a:t>герой ., </a:t>
            </a:r>
            <a:r>
              <a:rPr lang="ru-RU" dirty="0"/>
              <a:t>к известию о  пропаже шинели?</a:t>
            </a:r>
            <a:br>
              <a:rPr lang="ru-RU" dirty="0"/>
            </a:br>
            <a:r>
              <a:rPr lang="ru-RU" dirty="0"/>
              <a:t>10.К кому обращается Акакий Акакиевич за  помощью?</a:t>
            </a:r>
            <a:endParaRPr lang="ru-RU" sz="2000" dirty="0">
              <a:solidFill>
                <a:srgbClr val="333333"/>
              </a:solidFill>
              <a:latin typeface="Times New Roman" panose="02020603050405020304" pitchFamily="18" charset="0"/>
              <a:cs typeface="Times New Roman" panose="02020603050405020304" pitchFamily="18" charset="0"/>
            </a:endParaRPr>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13</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446185" y="384104"/>
            <a:ext cx="251628"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prstClr val="white"/>
                </a:solidFill>
                <a:latin typeface="Times New Roman" panose="02020603050405020304" pitchFamily="18" charset="0"/>
                <a:cs typeface="Times New Roman" panose="02020603050405020304" pitchFamily="18" charset="0"/>
              </a:rPr>
              <a:t> </a:t>
            </a:r>
            <a:endParaRPr lang="ru-RU" altLang="ru-RU" sz="2800" dirty="0">
              <a:solidFill>
                <a:prstClr val="white"/>
              </a:solidFill>
              <a:latin typeface="Century Gothic" pitchFamily="34" charset="0"/>
            </a:endParaRPr>
          </a:p>
        </p:txBody>
      </p:sp>
      <p:sp>
        <p:nvSpPr>
          <p:cNvPr id="2" name="Прямоугольник 1"/>
          <p:cNvSpPr/>
          <p:nvPr/>
        </p:nvSpPr>
        <p:spPr>
          <a:xfrm>
            <a:off x="755576" y="2108639"/>
            <a:ext cx="7435472" cy="483017"/>
          </a:xfrm>
          <a:prstGeom prst="rect">
            <a:avLst/>
          </a:prstGeom>
        </p:spPr>
        <p:txBody>
          <a:bodyPr wrap="square">
            <a:spAutoFit/>
          </a:bodyPr>
          <a:lstStyle/>
          <a:p>
            <a:pPr algn="just">
              <a:lnSpc>
                <a:spcPct val="115000"/>
              </a:lnSpc>
              <a:spcAft>
                <a:spcPts val="0"/>
              </a:spcAft>
            </a:pPr>
            <a:r>
              <a:rPr lang="kk-KZ" sz="2400" i="1" dirty="0" smtClean="0">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2792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8688" y="-88565"/>
            <a:ext cx="9144000" cy="6891116"/>
          </a:xfrm>
          <a:prstGeom prst="rect">
            <a:avLst/>
          </a:prstGeom>
          <a:solidFill>
            <a:schemeClr val="accent1">
              <a:lumMod val="40000"/>
              <a:lumOff val="60000"/>
            </a:schemeClr>
          </a:solidFill>
          <a:ln>
            <a:noFill/>
          </a:ln>
        </p:spPr>
      </p:pic>
      <p:sp>
        <p:nvSpPr>
          <p:cNvPr id="3" name="Заголовок 2"/>
          <p:cNvSpPr>
            <a:spLocks noGrp="1"/>
          </p:cNvSpPr>
          <p:nvPr>
            <p:ph type="title"/>
          </p:nvPr>
        </p:nvSpPr>
        <p:spPr>
          <a:xfrm>
            <a:off x="457200" y="274638"/>
            <a:ext cx="8229600" cy="749349"/>
          </a:xfrm>
        </p:spPr>
        <p:txBody>
          <a:bodyPr>
            <a:normAutofit/>
          </a:bodyPr>
          <a:lstStyle/>
          <a:p>
            <a:pPr algn="l"/>
            <a:r>
              <a:rPr lang="ru-RU" sz="2400" b="1" i="1" dirty="0" smtClean="0">
                <a:solidFill>
                  <a:schemeClr val="bg1"/>
                </a:solidFill>
                <a:latin typeface="Times New Roman" panose="02020603050405020304" pitchFamily="18" charset="0"/>
                <a:cs typeface="Times New Roman" panose="02020603050405020304" pitchFamily="18" charset="0"/>
              </a:rPr>
              <a:t>Задание №2     Стратегия </a:t>
            </a:r>
            <a:r>
              <a:rPr lang="ru-RU" sz="2400" b="1" i="1" dirty="0">
                <a:solidFill>
                  <a:schemeClr val="bg1"/>
                </a:solidFill>
                <a:latin typeface="Times New Roman" panose="02020603050405020304" pitchFamily="18" charset="0"/>
                <a:cs typeface="Times New Roman" panose="02020603050405020304" pitchFamily="18" charset="0"/>
              </a:rPr>
              <a:t>«Проблемные вопросы»:</a:t>
            </a:r>
            <a:endParaRPr lang="ru-RU" sz="2400" i="1" dirty="0">
              <a:solidFill>
                <a:schemeClr val="bg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95420" y="1133453"/>
            <a:ext cx="8579296" cy="5652271"/>
          </a:xfrm>
        </p:spPr>
        <p:txBody>
          <a:bodyPr>
            <a:normAutofit/>
          </a:bodyPr>
          <a:lstStyle/>
          <a:p>
            <a:pPr marL="0" indent="0">
              <a:buNone/>
            </a:pPr>
            <a:r>
              <a:rPr lang="ru-RU" sz="2000" b="1" dirty="0" smtClean="0">
                <a:latin typeface="Times New Roman" panose="02020603050405020304" pitchFamily="18" charset="0"/>
                <a:cs typeface="Times New Roman" panose="02020603050405020304" pitchFamily="18" charset="0"/>
              </a:rPr>
              <a:t>Ответьте </a:t>
            </a:r>
            <a:r>
              <a:rPr lang="ru-RU" sz="2000" b="1" dirty="0">
                <a:latin typeface="Times New Roman" panose="02020603050405020304" pitchFamily="18" charset="0"/>
                <a:cs typeface="Times New Roman" panose="02020603050405020304" pitchFamily="18" charset="0"/>
              </a:rPr>
              <a:t>на вопросы и выделите два периода жизни </a:t>
            </a:r>
            <a:r>
              <a:rPr lang="ru-RU" sz="2000" b="1" dirty="0" err="1">
                <a:latin typeface="Times New Roman" panose="02020603050405020304" pitchFamily="18" charset="0"/>
                <a:cs typeface="Times New Roman" panose="02020603050405020304" pitchFamily="18" charset="0"/>
              </a:rPr>
              <a:t>Башмачкина</a:t>
            </a:r>
            <a:r>
              <a:rPr lang="ru-RU" sz="2000" b="1"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1.Почему </a:t>
            </a:r>
            <a:r>
              <a:rPr lang="ru-RU" sz="2000" dirty="0" err="1">
                <a:latin typeface="Times New Roman" panose="02020603050405020304" pitchFamily="18" charset="0"/>
                <a:cs typeface="Times New Roman" panose="02020603050405020304" pitchFamily="18" charset="0"/>
              </a:rPr>
              <a:t>Башмачкин</a:t>
            </a:r>
            <a:r>
              <a:rPr lang="ru-RU" sz="2000" dirty="0">
                <a:latin typeface="Times New Roman" panose="02020603050405020304" pitchFamily="18" charset="0"/>
                <a:cs typeface="Times New Roman" panose="02020603050405020304" pitchFamily="18" charset="0"/>
              </a:rPr>
              <a:t>  решил  сшить новую шинель? На  какие жертвы он  идёт ради  этого?</a:t>
            </a:r>
          </a:p>
          <a:p>
            <a:r>
              <a:rPr lang="ru-RU" sz="2000" dirty="0">
                <a:latin typeface="Times New Roman" panose="02020603050405020304" pitchFamily="18" charset="0"/>
                <a:cs typeface="Times New Roman" panose="02020603050405020304" pitchFamily="18" charset="0"/>
              </a:rPr>
              <a:t>2. Кто является истинным героем повести: Акакий Акакиевич </a:t>
            </a:r>
            <a:r>
              <a:rPr lang="ru-RU" sz="2000" dirty="0" err="1">
                <a:latin typeface="Times New Roman" panose="02020603050405020304" pitchFamily="18" charset="0"/>
                <a:cs typeface="Times New Roman" panose="02020603050405020304" pitchFamily="18" charset="0"/>
              </a:rPr>
              <a:t>Башмачкин</a:t>
            </a:r>
            <a:r>
              <a:rPr lang="ru-RU" sz="2000" dirty="0">
                <a:latin typeface="Times New Roman" panose="02020603050405020304" pitchFamily="18" charset="0"/>
                <a:cs typeface="Times New Roman" panose="02020603050405020304" pitchFamily="18" charset="0"/>
              </a:rPr>
              <a:t> или </a:t>
            </a:r>
            <a:r>
              <a:rPr lang="ru-RU" sz="2000" dirty="0" smtClean="0">
                <a:latin typeface="Times New Roman" panose="02020603050405020304" pitchFamily="18" charset="0"/>
                <a:cs typeface="Times New Roman" panose="02020603050405020304" pitchFamily="18" charset="0"/>
              </a:rPr>
              <a:t>шинель?</a:t>
            </a:r>
          </a:p>
          <a:p>
            <a:pPr marL="0" indent="0">
              <a:buNone/>
            </a:pP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повести выделяются два периода в жизни героя: «период капота»  и  «период </a:t>
            </a:r>
            <a:r>
              <a:rPr lang="ru-RU" sz="1800" dirty="0" smtClean="0">
                <a:latin typeface="Times New Roman" panose="02020603050405020304" pitchFamily="18" charset="0"/>
                <a:cs typeface="Times New Roman" panose="02020603050405020304" pitchFamily="18" charset="0"/>
              </a:rPr>
              <a:t>новой шинели», </a:t>
            </a:r>
            <a:r>
              <a:rPr lang="ru-RU" sz="1800" dirty="0">
                <a:latin typeface="Times New Roman" panose="02020603050405020304" pitchFamily="18" charset="0"/>
                <a:cs typeface="Times New Roman" panose="02020603050405020304" pitchFamily="18" charset="0"/>
              </a:rPr>
              <a:t>его отношение к </a:t>
            </a:r>
            <a:r>
              <a:rPr lang="ru-RU" sz="1800" dirty="0" smtClean="0">
                <a:latin typeface="Times New Roman" panose="02020603050405020304" pitchFamily="18" charset="0"/>
                <a:cs typeface="Times New Roman" panose="02020603050405020304" pitchFamily="18" charset="0"/>
              </a:rPr>
              <a:t>жизни.</a:t>
            </a:r>
          </a:p>
          <a:p>
            <a:pPr marL="0" indent="0">
              <a:buNone/>
            </a:pP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Заполните </a:t>
            </a:r>
            <a:r>
              <a:rPr lang="ru-RU" sz="2400" dirty="0">
                <a:latin typeface="Times New Roman" panose="02020603050405020304" pitchFamily="18" charset="0"/>
                <a:cs typeface="Times New Roman" panose="02020603050405020304" pitchFamily="18" charset="0"/>
              </a:rPr>
              <a:t>таблицу примерами.</a:t>
            </a:r>
          </a:p>
          <a:p>
            <a:endParaRPr lang="ru-RU" sz="2000" dirty="0">
              <a:latin typeface="Times New Roman" panose="02020603050405020304" pitchFamily="18" charset="0"/>
              <a:cs typeface="Times New Roman" panose="02020603050405020304" pitchFamily="18" charset="0"/>
            </a:endParaRPr>
          </a:p>
          <a:p>
            <a:pPr marL="0" indent="0">
              <a:buNone/>
            </a:pPr>
            <a:endParaRPr lang="ru-RU" b="1" i="1" dirty="0">
              <a:solidFill>
                <a:schemeClr val="tx2"/>
              </a:solidFill>
              <a:latin typeface="Monotype Corsiva" charset="0"/>
              <a:ea typeface="Monotype Corsiva" charset="0"/>
              <a:cs typeface="Monotype Corsiva" charset="0"/>
            </a:endParaRPr>
          </a:p>
          <a:p>
            <a:endParaRPr lang="en-US"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14</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446185" y="384104"/>
            <a:ext cx="251628"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prstClr val="white"/>
                </a:solidFill>
                <a:latin typeface="Times New Roman" panose="02020603050405020304" pitchFamily="18" charset="0"/>
                <a:cs typeface="Times New Roman" panose="02020603050405020304" pitchFamily="18" charset="0"/>
              </a:rPr>
              <a:t> </a:t>
            </a:r>
            <a:endParaRPr lang="ru-RU" altLang="ru-RU" sz="2800" dirty="0">
              <a:solidFill>
                <a:prstClr val="white"/>
              </a:solidFill>
              <a:latin typeface="Century Gothic" pitchFamily="34" charset="0"/>
            </a:endParaRPr>
          </a:p>
        </p:txBody>
      </p:sp>
      <p:sp>
        <p:nvSpPr>
          <p:cNvPr id="9" name="Прямоугольник 12"/>
          <p:cNvSpPr>
            <a:spLocks noChangeArrowheads="1"/>
          </p:cNvSpPr>
          <p:nvPr/>
        </p:nvSpPr>
        <p:spPr bwMode="auto">
          <a:xfrm>
            <a:off x="539552" y="1193628"/>
            <a:ext cx="8348957"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ru-RU" sz="3200" dirty="0" smtClean="0">
                <a:latin typeface="Times New Roman" panose="02020603050405020304" pitchFamily="18" charset="0"/>
                <a:cs typeface="Times New Roman" panose="02020603050405020304" pitchFamily="18" charset="0"/>
              </a:rPr>
              <a:t> </a:t>
            </a:r>
            <a:endParaRPr lang="ru-RU" altLang="ru-RU" sz="3200" i="1" dirty="0">
              <a:solidFill>
                <a:schemeClr val="tx2"/>
              </a:solidFill>
              <a:latin typeface="Times New Roman" pitchFamily="18" charset="0"/>
              <a:cs typeface="Times New Roman" pitchFamily="18" charset="0"/>
            </a:endParaRPr>
          </a:p>
        </p:txBody>
      </p:sp>
      <p:sp>
        <p:nvSpPr>
          <p:cNvPr id="2" name="Прямоугольник 1"/>
          <p:cNvSpPr/>
          <p:nvPr/>
        </p:nvSpPr>
        <p:spPr>
          <a:xfrm>
            <a:off x="755576" y="2108639"/>
            <a:ext cx="7435472" cy="483017"/>
          </a:xfrm>
          <a:prstGeom prst="rect">
            <a:avLst/>
          </a:prstGeom>
        </p:spPr>
        <p:txBody>
          <a:bodyPr wrap="square">
            <a:spAutoFit/>
          </a:bodyPr>
          <a:lstStyle/>
          <a:p>
            <a:pPr algn="just">
              <a:lnSpc>
                <a:spcPct val="115000"/>
              </a:lnSpc>
              <a:spcAft>
                <a:spcPts val="0"/>
              </a:spcAft>
            </a:pPr>
            <a:r>
              <a:rPr lang="kk-KZ" sz="2400" i="1" dirty="0" smtClean="0">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
        <p:nvSpPr>
          <p:cNvPr id="5" name="Прямоугольник 4"/>
          <p:cNvSpPr/>
          <p:nvPr/>
        </p:nvSpPr>
        <p:spPr>
          <a:xfrm>
            <a:off x="58803" y="843671"/>
            <a:ext cx="8774764" cy="1785104"/>
          </a:xfrm>
          <a:prstGeom prst="rect">
            <a:avLst/>
          </a:prstGeom>
        </p:spPr>
        <p:txBody>
          <a:bodyPr wrap="square">
            <a:spAutoFit/>
          </a:bodyPr>
          <a:lstStyle/>
          <a:p>
            <a:pPr marL="53975" marR="21590" algn="just">
              <a:spcAft>
                <a:spcPts val="0"/>
              </a:spcAft>
            </a:pPr>
            <a:endParaRPr lang="ru-RU" dirty="0">
              <a:latin typeface="SchoolBook Kza"/>
              <a:ea typeface="Times New Roman"/>
              <a:cs typeface="SchoolBook Kza"/>
            </a:endParaRPr>
          </a:p>
          <a:p>
            <a:pPr marL="53975" marR="21590" algn="just">
              <a:spcAft>
                <a:spcPts val="0"/>
              </a:spcAft>
            </a:pPr>
            <a:endParaRPr lang="ru-RU" dirty="0" smtClean="0">
              <a:latin typeface="SchoolBook Kza"/>
              <a:ea typeface="Times New Roman"/>
              <a:cs typeface="SchoolBook Kza"/>
            </a:endParaRPr>
          </a:p>
          <a:p>
            <a:pPr marL="53975" marR="21590" algn="just">
              <a:spcAft>
                <a:spcPts val="0"/>
              </a:spcAft>
            </a:pPr>
            <a:endParaRPr lang="ru-RU" dirty="0" smtClean="0">
              <a:latin typeface="SchoolBook Kza"/>
              <a:ea typeface="Times New Roman"/>
              <a:cs typeface="SchoolBook Kza"/>
            </a:endParaRPr>
          </a:p>
          <a:p>
            <a:pPr marL="53975" marR="21590" algn="just">
              <a:spcAft>
                <a:spcPts val="0"/>
              </a:spcAft>
            </a:pPr>
            <a:endParaRPr lang="ru-RU" dirty="0">
              <a:latin typeface="SchoolBook Kza"/>
              <a:ea typeface="Times New Roman"/>
              <a:cs typeface="SchoolBook Kza"/>
            </a:endParaRPr>
          </a:p>
          <a:p>
            <a:pPr marL="53975" marR="21590" algn="just">
              <a:spcAft>
                <a:spcPts val="0"/>
              </a:spcAft>
            </a:pPr>
            <a:endParaRPr lang="ru-RU" dirty="0" smtClean="0">
              <a:latin typeface="SchoolBook Kza"/>
              <a:ea typeface="Times New Roman"/>
              <a:cs typeface="SchoolBook Kza"/>
            </a:endParaRPr>
          </a:p>
          <a:p>
            <a:pPr marL="53975" marR="21590" algn="just">
              <a:spcAft>
                <a:spcPts val="0"/>
              </a:spcAft>
            </a:pPr>
            <a:endParaRPr lang="ru-RU" sz="2000" dirty="0">
              <a:effectLst/>
              <a:latin typeface="Times New Roman"/>
              <a:ea typeface="Times New Roman"/>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926029778"/>
              </p:ext>
            </p:extLst>
          </p:nvPr>
        </p:nvGraphicFramePr>
        <p:xfrm>
          <a:off x="457200" y="3861046"/>
          <a:ext cx="7931224" cy="2825094"/>
        </p:xfrm>
        <a:graphic>
          <a:graphicData uri="http://schemas.openxmlformats.org/drawingml/2006/table">
            <a:tbl>
              <a:tblPr firstRow="1" firstCol="1" bandRow="1">
                <a:tableStyleId>{5C22544A-7EE6-4342-B048-85BDC9FD1C3A}</a:tableStyleId>
              </a:tblPr>
              <a:tblGrid>
                <a:gridCol w="3964812">
                  <a:extLst>
                    <a:ext uri="{9D8B030D-6E8A-4147-A177-3AD203B41FA5}">
                      <a16:colId xmlns:a16="http://schemas.microsoft.com/office/drawing/2014/main" val="4053468781"/>
                    </a:ext>
                  </a:extLst>
                </a:gridCol>
                <a:gridCol w="3966412">
                  <a:extLst>
                    <a:ext uri="{9D8B030D-6E8A-4147-A177-3AD203B41FA5}">
                      <a16:colId xmlns:a16="http://schemas.microsoft.com/office/drawing/2014/main" val="1627153390"/>
                    </a:ext>
                  </a:extLst>
                </a:gridCol>
              </a:tblGrid>
              <a:tr h="614546">
                <a:tc>
                  <a:txBody>
                    <a:bodyPr/>
                    <a:lstStyle/>
                    <a:p>
                      <a:pPr>
                        <a:lnSpc>
                          <a:spcPct val="115000"/>
                        </a:lnSpc>
                        <a:spcAft>
                          <a:spcPts val="0"/>
                        </a:spcAft>
                      </a:pPr>
                      <a:r>
                        <a:rPr lang="ru-RU" sz="2800" dirty="0">
                          <a:effectLst/>
                          <a:latin typeface="Times New Roman" panose="02020603050405020304" pitchFamily="18" charset="0"/>
                          <a:cs typeface="Times New Roman" panose="02020603050405020304" pitchFamily="18" charset="0"/>
                        </a:rPr>
                        <a:t>«период капота»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2800" dirty="0">
                          <a:effectLst/>
                          <a:latin typeface="Times New Roman" panose="02020603050405020304" pitchFamily="18" charset="0"/>
                          <a:cs typeface="Times New Roman" panose="02020603050405020304" pitchFamily="18" charset="0"/>
                        </a:rPr>
                        <a:t>«период новой шинели»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7856291"/>
                  </a:ext>
                </a:extLst>
              </a:tr>
              <a:tr h="614546">
                <a:tc>
                  <a:txBody>
                    <a:bodyPr/>
                    <a:lstStyle/>
                    <a:p>
                      <a:pPr>
                        <a:lnSpc>
                          <a:spcPct val="115000"/>
                        </a:lnSpc>
                        <a:spcAft>
                          <a:spcPts val="0"/>
                        </a:spcAft>
                      </a:pPr>
                      <a:r>
                        <a:rPr lang="ru-RU"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9332983"/>
                  </a:ext>
                </a:extLst>
              </a:tr>
              <a:tr h="614546">
                <a:tc>
                  <a:txBody>
                    <a:bodyPr/>
                    <a:lstStyle/>
                    <a:p>
                      <a:pPr>
                        <a:lnSpc>
                          <a:spcPct val="115000"/>
                        </a:lnSpc>
                        <a:spcAft>
                          <a:spcPts val="0"/>
                        </a:spcAft>
                      </a:pPr>
                      <a:r>
                        <a:rPr lang="ru-RU"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kk-KZ"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0952409"/>
                  </a:ext>
                </a:extLst>
              </a:tr>
              <a:tr h="614546">
                <a:tc>
                  <a:txBody>
                    <a:bodyPr/>
                    <a:lstStyle/>
                    <a:p>
                      <a:pPr>
                        <a:lnSpc>
                          <a:spcPct val="115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0732203"/>
                  </a:ext>
                </a:extLst>
              </a:tr>
            </a:tbl>
          </a:graphicData>
        </a:graphic>
      </p:graphicFrame>
    </p:spTree>
    <p:extLst>
      <p:ext uri="{BB962C8B-B14F-4D97-AF65-F5344CB8AC3E}">
        <p14:creationId xmlns:p14="http://schemas.microsoft.com/office/powerpoint/2010/main" val="1975072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8688" y="-88565"/>
            <a:ext cx="9144000" cy="6891116"/>
          </a:xfrm>
          <a:prstGeom prst="rect">
            <a:avLst/>
          </a:prstGeom>
          <a:solidFill>
            <a:schemeClr val="accent1">
              <a:lumMod val="40000"/>
              <a:lumOff val="60000"/>
            </a:schemeClr>
          </a:solidFill>
          <a:ln>
            <a:noFill/>
          </a:ln>
        </p:spPr>
      </p:pic>
      <p:sp>
        <p:nvSpPr>
          <p:cNvPr id="3" name="Заголовок 2"/>
          <p:cNvSpPr>
            <a:spLocks noGrp="1"/>
          </p:cNvSpPr>
          <p:nvPr>
            <p:ph type="title"/>
          </p:nvPr>
        </p:nvSpPr>
        <p:spPr>
          <a:xfrm>
            <a:off x="179512" y="320451"/>
            <a:ext cx="8507288" cy="517301"/>
          </a:xfrm>
        </p:spPr>
        <p:txBody>
          <a:bodyPr>
            <a:normAutofit fontScale="90000"/>
          </a:bodyPr>
          <a:lstStyle/>
          <a:p>
            <a:pPr>
              <a:lnSpc>
                <a:spcPct val="115000"/>
              </a:lnSpc>
            </a:pPr>
            <a:r>
              <a:rPr lang="ru-RU" sz="3600" b="1" i="1" dirty="0">
                <a:solidFill>
                  <a:schemeClr val="bg1"/>
                </a:solidFill>
                <a:latin typeface="Times New Roman" panose="02020603050405020304" pitchFamily="18" charset="0"/>
                <a:cs typeface="Times New Roman" panose="02020603050405020304" pitchFamily="18" charset="0"/>
              </a:rPr>
              <a:t>Примерные ответы</a:t>
            </a:r>
            <a:r>
              <a:rPr lang="ru-RU" dirty="0">
                <a:solidFill>
                  <a:schemeClr val="bg1"/>
                </a:solidFill>
              </a:rPr>
              <a:t/>
            </a:r>
            <a:br>
              <a:rPr lang="ru-RU" dirty="0">
                <a:solidFill>
                  <a:schemeClr val="bg1"/>
                </a:solidFill>
              </a:rPr>
            </a:br>
            <a:r>
              <a:rPr lang="ru-RU" sz="15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ru-RU"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Объект 3"/>
          <p:cNvSpPr>
            <a:spLocks noGrp="1"/>
          </p:cNvSpPr>
          <p:nvPr>
            <p:ph idx="1"/>
          </p:nvPr>
        </p:nvSpPr>
        <p:spPr>
          <a:xfrm>
            <a:off x="254271" y="837752"/>
            <a:ext cx="8579296" cy="4525963"/>
          </a:xfrm>
        </p:spPr>
        <p:txBody>
          <a:bodyPr>
            <a:normAutofit/>
          </a:bodyPr>
          <a:lstStyle/>
          <a:p>
            <a:pPr marL="0" indent="0">
              <a:buNone/>
            </a:pPr>
            <a:endParaRPr lang="ru-RU" b="1" i="1" dirty="0">
              <a:solidFill>
                <a:schemeClr val="tx2"/>
              </a:solidFill>
              <a:latin typeface="Monotype Corsiva" charset="0"/>
              <a:ea typeface="Monotype Corsiva" charset="0"/>
              <a:cs typeface="Monotype Corsiva" charset="0"/>
            </a:endParaRPr>
          </a:p>
          <a:p>
            <a:r>
              <a:rPr lang="ru-RU" sz="2400" i="1" dirty="0">
                <a:latin typeface="Times New Roman" panose="02020603050405020304" pitchFamily="18" charset="0"/>
                <a:cs typeface="Times New Roman" panose="02020603050405020304" pitchFamily="18" charset="0"/>
              </a:rPr>
              <a:t>1.</a:t>
            </a:r>
            <a:r>
              <a:rPr lang="ru-RU" sz="2400"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Башмачкин</a:t>
            </a:r>
            <a:r>
              <a:rPr lang="ru-RU" sz="2400" i="1" dirty="0">
                <a:latin typeface="Times New Roman" panose="02020603050405020304" pitchFamily="18" charset="0"/>
                <a:cs typeface="Times New Roman" panose="02020603050405020304" pitchFamily="18" charset="0"/>
              </a:rPr>
              <a:t> решил сшить новую шинель потому что - старая износилась  и была дырявой в некоторых местах. </a:t>
            </a:r>
            <a:r>
              <a:rPr lang="ru-RU" sz="2400" i="1" dirty="0" err="1">
                <a:latin typeface="Times New Roman" panose="02020603050405020304" pitchFamily="18" charset="0"/>
                <a:cs typeface="Times New Roman" panose="02020603050405020304" pitchFamily="18" charset="0"/>
              </a:rPr>
              <a:t>Башмачкин</a:t>
            </a:r>
            <a:r>
              <a:rPr lang="ru-RU" sz="2400" i="1" dirty="0">
                <a:latin typeface="Times New Roman" panose="02020603050405020304" pitchFamily="18" charset="0"/>
                <a:cs typeface="Times New Roman" panose="02020603050405020304" pitchFamily="18" charset="0"/>
              </a:rPr>
              <a:t> решил экономить. Он перестал ужинать и покупать свечки. Передвигался теперь на цыпочках, чтобы меньше стирались подметки. Белье отдавал в стирку реже, а дома обходился и вовсе без него, ходил в одном халате.</a:t>
            </a:r>
            <a:endParaRPr lang="ru-RU" sz="2400" dirty="0">
              <a:latin typeface="Times New Roman" panose="02020603050405020304" pitchFamily="18" charset="0"/>
              <a:cs typeface="Times New Roman" panose="02020603050405020304" pitchFamily="18" charset="0"/>
            </a:endParaRPr>
          </a:p>
          <a:p>
            <a:r>
              <a:rPr lang="ru-RU" sz="2400" i="1" dirty="0">
                <a:latin typeface="Times New Roman" panose="02020603050405020304" pitchFamily="18" charset="0"/>
                <a:cs typeface="Times New Roman" panose="02020603050405020304" pitchFamily="18" charset="0"/>
              </a:rPr>
              <a:t>2.Главный герой –чиновник Акакий Акакиевич </a:t>
            </a:r>
            <a:r>
              <a:rPr lang="ru-RU" sz="2400" i="1" dirty="0" err="1">
                <a:latin typeface="Times New Roman" panose="02020603050405020304" pitchFamily="18" charset="0"/>
                <a:cs typeface="Times New Roman" panose="02020603050405020304" pitchFamily="18" charset="0"/>
              </a:rPr>
              <a:t>Башмачкин</a:t>
            </a:r>
            <a:r>
              <a:rPr lang="ru-RU" sz="2400" i="1" dirty="0" smtClean="0">
                <a:latin typeface="Times New Roman" panose="02020603050405020304" pitchFamily="18" charset="0"/>
                <a:cs typeface="Times New Roman" panose="02020603050405020304" pitchFamily="18" charset="0"/>
              </a:rPr>
              <a:t>. Роль </a:t>
            </a:r>
            <a:r>
              <a:rPr lang="ru-RU" sz="2400" i="1" dirty="0">
                <a:latin typeface="Times New Roman" panose="02020603050405020304" pitchFamily="18" charset="0"/>
                <a:cs typeface="Times New Roman" panose="02020603050405020304" pitchFamily="18" charset="0"/>
              </a:rPr>
              <a:t>шинели </a:t>
            </a:r>
            <a:r>
              <a:rPr lang="ru-RU" sz="2400" i="1" dirty="0" smtClean="0">
                <a:latin typeface="Times New Roman" panose="02020603050405020304" pitchFamily="18" charset="0"/>
                <a:cs typeface="Times New Roman" panose="02020603050405020304" pitchFamily="18" charset="0"/>
              </a:rPr>
              <a:t>символическая. Шинель </a:t>
            </a:r>
            <a:r>
              <a:rPr lang="ru-RU" sz="2400" i="1" dirty="0">
                <a:latin typeface="Times New Roman" panose="02020603050405020304" pitchFamily="18" charset="0"/>
                <a:cs typeface="Times New Roman" panose="02020603050405020304" pitchFamily="18" charset="0"/>
              </a:rPr>
              <a:t>это символ радости жизни  и человеческого достоинства.</a:t>
            </a:r>
            <a:endParaRPr lang="ru-RU" sz="2400" dirty="0">
              <a:latin typeface="Times New Roman" panose="02020603050405020304" pitchFamily="18" charset="0"/>
              <a:cs typeface="Times New Roman" panose="02020603050405020304" pitchFamily="18" charset="0"/>
            </a:endParaRPr>
          </a:p>
          <a:p>
            <a:pPr marL="0" indent="0">
              <a:buNone/>
            </a:pPr>
            <a:r>
              <a:rPr lang="ru-RU" sz="2400" i="1"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endParaRPr lang="en-US"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15</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446185" y="384104"/>
            <a:ext cx="251628"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prstClr val="white"/>
                </a:solidFill>
                <a:latin typeface="Times New Roman" panose="02020603050405020304" pitchFamily="18" charset="0"/>
                <a:cs typeface="Times New Roman" panose="02020603050405020304" pitchFamily="18" charset="0"/>
              </a:rPr>
              <a:t> </a:t>
            </a:r>
            <a:endParaRPr lang="ru-RU" altLang="ru-RU" sz="2800" dirty="0">
              <a:solidFill>
                <a:prstClr val="white"/>
              </a:solidFill>
              <a:latin typeface="Century Gothic" pitchFamily="34" charset="0"/>
            </a:endParaRPr>
          </a:p>
        </p:txBody>
      </p:sp>
      <p:sp>
        <p:nvSpPr>
          <p:cNvPr id="9" name="Прямоугольник 12"/>
          <p:cNvSpPr>
            <a:spLocks noChangeArrowheads="1"/>
          </p:cNvSpPr>
          <p:nvPr/>
        </p:nvSpPr>
        <p:spPr bwMode="auto">
          <a:xfrm>
            <a:off x="539552" y="1193628"/>
            <a:ext cx="8348957"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ru-RU" sz="3200" dirty="0" smtClean="0">
                <a:latin typeface="Times New Roman" panose="02020603050405020304" pitchFamily="18" charset="0"/>
                <a:cs typeface="Times New Roman" panose="02020603050405020304" pitchFamily="18" charset="0"/>
              </a:rPr>
              <a:t> </a:t>
            </a:r>
            <a:endParaRPr lang="ru-RU" altLang="ru-RU" sz="3200" i="1" dirty="0">
              <a:solidFill>
                <a:schemeClr val="tx2"/>
              </a:solidFill>
              <a:latin typeface="Times New Roman" pitchFamily="18" charset="0"/>
              <a:cs typeface="Times New Roman" pitchFamily="18" charset="0"/>
            </a:endParaRPr>
          </a:p>
        </p:txBody>
      </p:sp>
      <p:sp>
        <p:nvSpPr>
          <p:cNvPr id="2" name="Прямоугольник 1"/>
          <p:cNvSpPr/>
          <p:nvPr/>
        </p:nvSpPr>
        <p:spPr>
          <a:xfrm>
            <a:off x="755576" y="2108639"/>
            <a:ext cx="7435472" cy="483017"/>
          </a:xfrm>
          <a:prstGeom prst="rect">
            <a:avLst/>
          </a:prstGeom>
        </p:spPr>
        <p:txBody>
          <a:bodyPr wrap="square">
            <a:spAutoFit/>
          </a:bodyPr>
          <a:lstStyle/>
          <a:p>
            <a:pPr algn="just">
              <a:lnSpc>
                <a:spcPct val="115000"/>
              </a:lnSpc>
              <a:spcAft>
                <a:spcPts val="0"/>
              </a:spcAft>
            </a:pPr>
            <a:r>
              <a:rPr lang="kk-KZ" sz="2400" i="1" dirty="0" smtClean="0">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
        <p:nvSpPr>
          <p:cNvPr id="5" name="Прямоугольник 4"/>
          <p:cNvSpPr/>
          <p:nvPr/>
        </p:nvSpPr>
        <p:spPr>
          <a:xfrm>
            <a:off x="58803" y="843671"/>
            <a:ext cx="8774764" cy="400110"/>
          </a:xfrm>
          <a:prstGeom prst="rect">
            <a:avLst/>
          </a:prstGeom>
        </p:spPr>
        <p:txBody>
          <a:bodyPr wrap="square">
            <a:spAutoFit/>
          </a:bodyPr>
          <a:lstStyle/>
          <a:p>
            <a:pPr marL="53975" marR="21590" algn="just">
              <a:spcAft>
                <a:spcPts val="0"/>
              </a:spcAft>
            </a:pPr>
            <a:endParaRPr lang="ru-RU" sz="2000" dirty="0">
              <a:effectLst/>
              <a:latin typeface="Times New Roman"/>
              <a:ea typeface="Times New Roman"/>
            </a:endParaRPr>
          </a:p>
        </p:txBody>
      </p:sp>
    </p:spTree>
    <p:extLst>
      <p:ext uri="{BB962C8B-B14F-4D97-AF65-F5344CB8AC3E}">
        <p14:creationId xmlns:p14="http://schemas.microsoft.com/office/powerpoint/2010/main" val="3281137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8688" y="-88565"/>
            <a:ext cx="9144000" cy="6891116"/>
          </a:xfrm>
          <a:prstGeom prst="rect">
            <a:avLst/>
          </a:prstGeom>
          <a:solidFill>
            <a:schemeClr val="accent1">
              <a:lumMod val="40000"/>
              <a:lumOff val="60000"/>
            </a:schemeClr>
          </a:solidFill>
          <a:ln>
            <a:noFill/>
          </a:ln>
        </p:spPr>
      </p:pic>
      <p:sp>
        <p:nvSpPr>
          <p:cNvPr id="3" name="Заголовок 2"/>
          <p:cNvSpPr>
            <a:spLocks noGrp="1"/>
          </p:cNvSpPr>
          <p:nvPr>
            <p:ph type="title"/>
          </p:nvPr>
        </p:nvSpPr>
        <p:spPr>
          <a:xfrm>
            <a:off x="179512" y="274638"/>
            <a:ext cx="8507288" cy="749349"/>
          </a:xfrm>
        </p:spPr>
        <p:txBody>
          <a:bodyPr>
            <a:normAutofit/>
          </a:bodyPr>
          <a:lstStyle/>
          <a:p>
            <a:pPr>
              <a:lnSpc>
                <a:spcPct val="115000"/>
              </a:lnSpc>
              <a:spcAft>
                <a:spcPts val="0"/>
              </a:spcAft>
            </a:pPr>
            <a:r>
              <a:rPr lang="ru-RU" sz="20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Примерный ответ</a:t>
            </a:r>
            <a:endParaRPr lang="ru-RU"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Объект 3"/>
          <p:cNvSpPr>
            <a:spLocks noGrp="1"/>
          </p:cNvSpPr>
          <p:nvPr>
            <p:ph idx="1"/>
          </p:nvPr>
        </p:nvSpPr>
        <p:spPr>
          <a:xfrm>
            <a:off x="107504" y="1600200"/>
            <a:ext cx="8579296" cy="4525963"/>
          </a:xfrm>
        </p:spPr>
        <p:txBody>
          <a:bodyPr>
            <a:normAutofit/>
          </a:bodyPr>
          <a:lstStyle/>
          <a:p>
            <a:pPr marL="0" indent="0">
              <a:buNone/>
            </a:pPr>
            <a:endParaRPr lang="ru-RU" b="1" i="1" dirty="0">
              <a:solidFill>
                <a:schemeClr val="tx2"/>
              </a:solidFill>
              <a:latin typeface="Monotype Corsiva" charset="0"/>
              <a:ea typeface="Monotype Corsiva" charset="0"/>
              <a:cs typeface="Monotype Corsiva" charset="0"/>
            </a:endParaRPr>
          </a:p>
          <a:p>
            <a:endParaRPr lang="en-US"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16</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446185" y="384104"/>
            <a:ext cx="251628"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prstClr val="white"/>
                </a:solidFill>
                <a:latin typeface="Times New Roman" panose="02020603050405020304" pitchFamily="18" charset="0"/>
                <a:cs typeface="Times New Roman" panose="02020603050405020304" pitchFamily="18" charset="0"/>
              </a:rPr>
              <a:t> </a:t>
            </a:r>
            <a:endParaRPr lang="ru-RU" altLang="ru-RU" sz="2800" dirty="0">
              <a:solidFill>
                <a:prstClr val="white"/>
              </a:solidFill>
              <a:latin typeface="Century Gothic" pitchFamily="34" charset="0"/>
            </a:endParaRPr>
          </a:p>
        </p:txBody>
      </p:sp>
      <p:sp>
        <p:nvSpPr>
          <p:cNvPr id="9" name="Прямоугольник 12"/>
          <p:cNvSpPr>
            <a:spLocks noChangeArrowheads="1"/>
          </p:cNvSpPr>
          <p:nvPr/>
        </p:nvSpPr>
        <p:spPr bwMode="auto">
          <a:xfrm>
            <a:off x="539552" y="1193628"/>
            <a:ext cx="8348957"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ru-RU" sz="3200" dirty="0" smtClean="0">
                <a:latin typeface="Times New Roman" panose="02020603050405020304" pitchFamily="18" charset="0"/>
                <a:cs typeface="Times New Roman" panose="02020603050405020304" pitchFamily="18" charset="0"/>
              </a:rPr>
              <a:t> </a:t>
            </a:r>
            <a:endParaRPr lang="ru-RU" altLang="ru-RU" sz="3200" i="1" dirty="0">
              <a:solidFill>
                <a:schemeClr val="tx2"/>
              </a:solidFill>
              <a:latin typeface="Times New Roman" pitchFamily="18" charset="0"/>
              <a:cs typeface="Times New Roman" pitchFamily="18" charset="0"/>
            </a:endParaRPr>
          </a:p>
        </p:txBody>
      </p:sp>
      <p:sp>
        <p:nvSpPr>
          <p:cNvPr id="2" name="Прямоугольник 1"/>
          <p:cNvSpPr/>
          <p:nvPr/>
        </p:nvSpPr>
        <p:spPr>
          <a:xfrm>
            <a:off x="755576" y="2108639"/>
            <a:ext cx="7435472" cy="483017"/>
          </a:xfrm>
          <a:prstGeom prst="rect">
            <a:avLst/>
          </a:prstGeom>
        </p:spPr>
        <p:txBody>
          <a:bodyPr wrap="square">
            <a:spAutoFit/>
          </a:bodyPr>
          <a:lstStyle/>
          <a:p>
            <a:pPr algn="just">
              <a:lnSpc>
                <a:spcPct val="115000"/>
              </a:lnSpc>
              <a:spcAft>
                <a:spcPts val="0"/>
              </a:spcAft>
            </a:pPr>
            <a:r>
              <a:rPr lang="kk-KZ" sz="2400" i="1" dirty="0" smtClean="0">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
        <p:nvSpPr>
          <p:cNvPr id="5" name="Прямоугольник 4"/>
          <p:cNvSpPr/>
          <p:nvPr/>
        </p:nvSpPr>
        <p:spPr>
          <a:xfrm>
            <a:off x="58803" y="843671"/>
            <a:ext cx="8774764" cy="400110"/>
          </a:xfrm>
          <a:prstGeom prst="rect">
            <a:avLst/>
          </a:prstGeom>
        </p:spPr>
        <p:txBody>
          <a:bodyPr wrap="square">
            <a:spAutoFit/>
          </a:bodyPr>
          <a:lstStyle/>
          <a:p>
            <a:pPr marL="53975" marR="21590" algn="just">
              <a:spcAft>
                <a:spcPts val="0"/>
              </a:spcAft>
            </a:pPr>
            <a:endParaRPr lang="ru-RU" sz="2000" dirty="0">
              <a:effectLst/>
              <a:latin typeface="Times New Roman"/>
              <a:ea typeface="Times New Roman"/>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552165972"/>
              </p:ext>
            </p:extLst>
          </p:nvPr>
        </p:nvGraphicFramePr>
        <p:xfrm>
          <a:off x="424574" y="1085781"/>
          <a:ext cx="8035858" cy="4935507"/>
        </p:xfrm>
        <a:graphic>
          <a:graphicData uri="http://schemas.openxmlformats.org/drawingml/2006/table">
            <a:tbl>
              <a:tblPr firstRow="1" firstCol="1" bandRow="1">
                <a:tableStyleId>{5C22544A-7EE6-4342-B048-85BDC9FD1C3A}</a:tableStyleId>
              </a:tblPr>
              <a:tblGrid>
                <a:gridCol w="3926613">
                  <a:extLst>
                    <a:ext uri="{9D8B030D-6E8A-4147-A177-3AD203B41FA5}">
                      <a16:colId xmlns:a16="http://schemas.microsoft.com/office/drawing/2014/main" val="1199174143"/>
                    </a:ext>
                  </a:extLst>
                </a:gridCol>
                <a:gridCol w="4109245">
                  <a:extLst>
                    <a:ext uri="{9D8B030D-6E8A-4147-A177-3AD203B41FA5}">
                      <a16:colId xmlns:a16="http://schemas.microsoft.com/office/drawing/2014/main" val="4119485605"/>
                    </a:ext>
                  </a:extLst>
                </a:gridCol>
              </a:tblGrid>
              <a:tr h="493551">
                <a:tc>
                  <a:txBody>
                    <a:bodyPr/>
                    <a:lstStyle/>
                    <a:p>
                      <a:pPr algn="ctr">
                        <a:lnSpc>
                          <a:spcPct val="115000"/>
                        </a:lnSpc>
                        <a:spcAft>
                          <a:spcPts val="0"/>
                        </a:spcAft>
                      </a:pPr>
                      <a:r>
                        <a:rPr lang="ru-RU" sz="2000" i="1" dirty="0">
                          <a:effectLst/>
                          <a:latin typeface="Times New Roman" panose="02020603050405020304" pitchFamily="18" charset="0"/>
                          <a:cs typeface="Times New Roman" panose="02020603050405020304" pitchFamily="18" charset="0"/>
                        </a:rPr>
                        <a:t>«период капота»  </a:t>
                      </a:r>
                      <a:endParaRPr lang="ru-RU"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2000" i="1" dirty="0">
                          <a:effectLst/>
                          <a:latin typeface="Times New Roman" panose="02020603050405020304" pitchFamily="18" charset="0"/>
                          <a:cs typeface="Times New Roman" panose="02020603050405020304" pitchFamily="18" charset="0"/>
                        </a:rPr>
                        <a:t>«период новой шинели»  </a:t>
                      </a:r>
                      <a:endParaRPr lang="ru-RU"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481220"/>
                  </a:ext>
                </a:extLst>
              </a:tr>
              <a:tr h="1480652">
                <a:tc>
                  <a:txBody>
                    <a:bodyPr/>
                    <a:lstStyle/>
                    <a:p>
                      <a:pPr>
                        <a:lnSpc>
                          <a:spcPct val="115000"/>
                        </a:lnSpc>
                        <a:spcAft>
                          <a:spcPts val="0"/>
                        </a:spcAft>
                      </a:pPr>
                      <a:r>
                        <a:rPr lang="ru-RU" sz="1600" i="1" dirty="0">
                          <a:effectLst/>
                          <a:latin typeface="Times New Roman" panose="02020603050405020304" pitchFamily="18" charset="0"/>
                          <a:cs typeface="Times New Roman" panose="02020603050405020304" pitchFamily="18" charset="0"/>
                        </a:rPr>
                        <a:t>Ничто «не имело даже влияния на занятия его; среди всех </a:t>
                      </a:r>
                      <a:r>
                        <a:rPr lang="ru-RU" sz="1600" i="1" dirty="0" smtClean="0">
                          <a:effectLst/>
                          <a:latin typeface="Times New Roman" panose="02020603050405020304" pitchFamily="18" charset="0"/>
                          <a:cs typeface="Times New Roman" panose="02020603050405020304" pitchFamily="18" charset="0"/>
                        </a:rPr>
                        <a:t>документов</a:t>
                      </a:r>
                      <a:r>
                        <a:rPr lang="ru-RU" sz="1600" i="1" baseline="0" dirty="0" smtClean="0">
                          <a:effectLst/>
                          <a:latin typeface="Times New Roman" panose="02020603050405020304" pitchFamily="18" charset="0"/>
                          <a:cs typeface="Times New Roman" panose="02020603050405020304" pitchFamily="18" charset="0"/>
                        </a:rPr>
                        <a:t>, </a:t>
                      </a:r>
                      <a:r>
                        <a:rPr lang="ru-RU" sz="1600" i="1" dirty="0" smtClean="0">
                          <a:effectLst/>
                          <a:latin typeface="Times New Roman" panose="02020603050405020304" pitchFamily="18" charset="0"/>
                          <a:cs typeface="Times New Roman" panose="02020603050405020304" pitchFamily="18" charset="0"/>
                        </a:rPr>
                        <a:t>он </a:t>
                      </a:r>
                      <a:r>
                        <a:rPr lang="ru-RU" sz="1600" i="1" dirty="0">
                          <a:effectLst/>
                          <a:latin typeface="Times New Roman" panose="02020603050405020304" pitchFamily="18" charset="0"/>
                          <a:cs typeface="Times New Roman" panose="02020603050405020304" pitchFamily="18" charset="0"/>
                        </a:rPr>
                        <a:t>не делал ни одной ошибки».</a:t>
                      </a:r>
                      <a:endParaRPr lang="ru-RU"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i="1" dirty="0">
                          <a:effectLst/>
                          <a:latin typeface="Times New Roman" panose="02020603050405020304" pitchFamily="18" charset="0"/>
                          <a:cs typeface="Times New Roman" panose="02020603050405020304" pitchFamily="18" charset="0"/>
                        </a:rPr>
                        <a:t>«Переписывая бумагу, он чуть было даже не сделал ошибки».</a:t>
                      </a:r>
                      <a:endParaRPr lang="ru-RU"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1191830"/>
                  </a:ext>
                </a:extLst>
              </a:tr>
              <a:tr h="1974203">
                <a:tc>
                  <a:txBody>
                    <a:bodyPr/>
                    <a:lstStyle/>
                    <a:p>
                      <a:pPr>
                        <a:lnSpc>
                          <a:spcPct val="115000"/>
                        </a:lnSpc>
                        <a:spcAft>
                          <a:spcPts val="0"/>
                        </a:spcAft>
                      </a:pPr>
                      <a:r>
                        <a:rPr lang="ru-RU" sz="1600" i="1" dirty="0">
                          <a:effectLst/>
                          <a:latin typeface="Times New Roman" panose="02020603050405020304" pitchFamily="18" charset="0"/>
                          <a:cs typeface="Times New Roman" panose="02020603050405020304" pitchFamily="18" charset="0"/>
                        </a:rPr>
                        <a:t>«Приходя домой, он садился тот же час за стол, хлебал наскоро свои щи и ел кусок говядины с луком… вынимал баночку с чернилами и переписывал бумаги, принесенные на дом».</a:t>
                      </a:r>
                      <a:endParaRPr lang="ru-RU"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i="1" dirty="0">
                          <a:effectLst/>
                          <a:latin typeface="Times New Roman" panose="02020603050405020304" pitchFamily="18" charset="0"/>
                          <a:cs typeface="Times New Roman" panose="02020603050405020304" pitchFamily="18" charset="0"/>
                        </a:rPr>
                        <a:t>«Пообедал он весело и после обеда уж ничего не писал, никаких бумаг, а так немножко </a:t>
                      </a:r>
                      <a:r>
                        <a:rPr lang="ru-RU" sz="1600" i="1" dirty="0" err="1">
                          <a:effectLst/>
                          <a:latin typeface="Times New Roman" panose="02020603050405020304" pitchFamily="18" charset="0"/>
                          <a:cs typeface="Times New Roman" panose="02020603050405020304" pitchFamily="18" charset="0"/>
                        </a:rPr>
                        <a:t>посибаритствовал</a:t>
                      </a:r>
                      <a:r>
                        <a:rPr lang="ru-RU" sz="1600" i="1" dirty="0">
                          <a:effectLst/>
                          <a:latin typeface="Times New Roman" panose="02020603050405020304" pitchFamily="18" charset="0"/>
                          <a:cs typeface="Times New Roman" panose="02020603050405020304" pitchFamily="18" charset="0"/>
                        </a:rPr>
                        <a:t> на </a:t>
                      </a:r>
                      <a:r>
                        <a:rPr lang="ru-RU" sz="1600" i="1" dirty="0" err="1">
                          <a:effectLst/>
                          <a:latin typeface="Times New Roman" panose="02020603050405020304" pitchFamily="18" charset="0"/>
                          <a:cs typeface="Times New Roman" panose="02020603050405020304" pitchFamily="18" charset="0"/>
                        </a:rPr>
                        <a:t>постеле</a:t>
                      </a:r>
                      <a:r>
                        <a:rPr lang="ru-RU" sz="1600" i="1" dirty="0">
                          <a:effectLst/>
                          <a:latin typeface="Times New Roman" panose="02020603050405020304" pitchFamily="18" charset="0"/>
                          <a:cs typeface="Times New Roman" panose="02020603050405020304" pitchFamily="18" charset="0"/>
                        </a:rPr>
                        <a:t>, пока не потемнело».</a:t>
                      </a:r>
                      <a:endParaRPr lang="ru-RU"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0362320"/>
                  </a:ext>
                </a:extLst>
              </a:tr>
              <a:tr h="987101">
                <a:tc>
                  <a:txBody>
                    <a:bodyPr/>
                    <a:lstStyle/>
                    <a:p>
                      <a:pPr>
                        <a:lnSpc>
                          <a:spcPct val="115000"/>
                        </a:lnSpc>
                        <a:spcAft>
                          <a:spcPts val="0"/>
                        </a:spcAft>
                      </a:pPr>
                      <a:r>
                        <a:rPr lang="ru-RU" sz="1600" i="1" dirty="0">
                          <a:effectLst/>
                          <a:latin typeface="Times New Roman" panose="02020603050405020304" pitchFamily="18" charset="0"/>
                          <a:cs typeface="Times New Roman" panose="02020603050405020304" pitchFamily="18" charset="0"/>
                        </a:rPr>
                        <a:t>«Акакий Акакиевич не предавался никакому развлечению».</a:t>
                      </a:r>
                      <a:endParaRPr lang="ru-RU"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600" i="1" dirty="0">
                          <a:effectLst/>
                          <a:latin typeface="Times New Roman" panose="02020603050405020304" pitchFamily="18" charset="0"/>
                          <a:cs typeface="Times New Roman" panose="02020603050405020304" pitchFamily="18" charset="0"/>
                        </a:rPr>
                        <a:t>«Он уж никак не мог отказаться от приглашения на вечеринку у столоначальника».</a:t>
                      </a:r>
                      <a:endParaRPr lang="ru-RU"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0992974"/>
                  </a:ext>
                </a:extLst>
              </a:tr>
            </a:tbl>
          </a:graphicData>
        </a:graphic>
      </p:graphicFrame>
    </p:spTree>
    <p:extLst>
      <p:ext uri="{BB962C8B-B14F-4D97-AF65-F5344CB8AC3E}">
        <p14:creationId xmlns:p14="http://schemas.microsoft.com/office/powerpoint/2010/main" val="3546789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8688" y="-88565"/>
            <a:ext cx="9144000" cy="6891116"/>
          </a:xfrm>
          <a:prstGeom prst="rect">
            <a:avLst/>
          </a:prstGeom>
          <a:solidFill>
            <a:schemeClr val="accent1">
              <a:lumMod val="40000"/>
              <a:lumOff val="60000"/>
            </a:schemeClr>
          </a:solidFill>
          <a:ln>
            <a:noFill/>
          </a:ln>
        </p:spPr>
      </p:pic>
      <p:sp>
        <p:nvSpPr>
          <p:cNvPr id="3" name="Заголовок 2"/>
          <p:cNvSpPr>
            <a:spLocks noGrp="1"/>
          </p:cNvSpPr>
          <p:nvPr>
            <p:ph type="title"/>
          </p:nvPr>
        </p:nvSpPr>
        <p:spPr>
          <a:xfrm>
            <a:off x="457200" y="274638"/>
            <a:ext cx="8229600" cy="749349"/>
          </a:xfrm>
        </p:spPr>
        <p:txBody>
          <a:bodyPr>
            <a:normAutofit/>
          </a:bodyPr>
          <a:lstStyle/>
          <a:p>
            <a:r>
              <a:rPr lang="ru-RU" sz="2800" b="1" dirty="0" smtClean="0">
                <a:solidFill>
                  <a:schemeClr val="bg1"/>
                </a:solidFill>
                <a:latin typeface="Times New Roman" panose="02020603050405020304" pitchFamily="18" charset="0"/>
                <a:cs typeface="Times New Roman" panose="02020603050405020304" pitchFamily="18" charset="0"/>
              </a:rPr>
              <a:t>Задание 3</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51520" y="980728"/>
            <a:ext cx="8229600" cy="5472608"/>
          </a:xfrm>
        </p:spPr>
        <p:txBody>
          <a:bodyPr>
            <a:normAutofit/>
          </a:bodyPr>
          <a:lstStyle/>
          <a:p>
            <a:pPr marL="0" indent="0">
              <a:buNone/>
            </a:pPr>
            <a:endParaRPr lang="ru-RU" b="1" i="1" dirty="0">
              <a:solidFill>
                <a:schemeClr val="tx2"/>
              </a:solidFill>
              <a:latin typeface="Monotype Corsiva" charset="0"/>
              <a:ea typeface="Monotype Corsiva" charset="0"/>
              <a:cs typeface="Monotype Corsiva" charset="0"/>
            </a:endParaRPr>
          </a:p>
          <a:p>
            <a:endParaRPr lang="en-US"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17</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446185" y="384104"/>
            <a:ext cx="251628"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prstClr val="white"/>
                </a:solidFill>
                <a:latin typeface="Times New Roman" panose="02020603050405020304" pitchFamily="18" charset="0"/>
                <a:cs typeface="Times New Roman" panose="02020603050405020304" pitchFamily="18" charset="0"/>
              </a:rPr>
              <a:t> </a:t>
            </a:r>
            <a:endParaRPr lang="ru-RU" altLang="ru-RU" sz="2800" dirty="0">
              <a:solidFill>
                <a:prstClr val="white"/>
              </a:solidFill>
              <a:latin typeface="Century Gothic" pitchFamily="34" charset="0"/>
            </a:endParaRPr>
          </a:p>
        </p:txBody>
      </p:sp>
      <p:sp>
        <p:nvSpPr>
          <p:cNvPr id="9" name="Прямоугольник 12"/>
          <p:cNvSpPr>
            <a:spLocks noChangeArrowheads="1"/>
          </p:cNvSpPr>
          <p:nvPr/>
        </p:nvSpPr>
        <p:spPr bwMode="auto">
          <a:xfrm>
            <a:off x="539552" y="1193628"/>
            <a:ext cx="8348957"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ru-RU" sz="3200" dirty="0" smtClean="0">
                <a:latin typeface="Times New Roman" panose="02020603050405020304" pitchFamily="18" charset="0"/>
                <a:cs typeface="Times New Roman" panose="02020603050405020304" pitchFamily="18" charset="0"/>
              </a:rPr>
              <a:t> </a:t>
            </a:r>
            <a:endParaRPr lang="ru-RU" altLang="ru-RU" sz="3200" i="1" dirty="0">
              <a:solidFill>
                <a:schemeClr val="tx2"/>
              </a:solidFill>
              <a:latin typeface="Times New Roman" pitchFamily="18" charset="0"/>
              <a:cs typeface="Times New Roman" pitchFamily="18" charset="0"/>
            </a:endParaRPr>
          </a:p>
        </p:txBody>
      </p:sp>
      <p:sp>
        <p:nvSpPr>
          <p:cNvPr id="2" name="Прямоугольник 1"/>
          <p:cNvSpPr/>
          <p:nvPr/>
        </p:nvSpPr>
        <p:spPr>
          <a:xfrm>
            <a:off x="755576" y="2108639"/>
            <a:ext cx="7435472" cy="483017"/>
          </a:xfrm>
          <a:prstGeom prst="rect">
            <a:avLst/>
          </a:prstGeom>
        </p:spPr>
        <p:txBody>
          <a:bodyPr wrap="square">
            <a:spAutoFit/>
          </a:bodyPr>
          <a:lstStyle/>
          <a:p>
            <a:pPr algn="just">
              <a:lnSpc>
                <a:spcPct val="115000"/>
              </a:lnSpc>
              <a:spcAft>
                <a:spcPts val="0"/>
              </a:spcAft>
            </a:pPr>
            <a:r>
              <a:rPr lang="kk-KZ" sz="2400" i="1" dirty="0" smtClean="0">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
        <p:nvSpPr>
          <p:cNvPr id="5" name="Прямоугольник 4"/>
          <p:cNvSpPr/>
          <p:nvPr/>
        </p:nvSpPr>
        <p:spPr>
          <a:xfrm>
            <a:off x="640598" y="1443841"/>
            <a:ext cx="7747826" cy="4154984"/>
          </a:xfrm>
          <a:prstGeom prst="rect">
            <a:avLst/>
          </a:prstGeom>
        </p:spPr>
        <p:txBody>
          <a:bodyPr wrap="square">
            <a:spAutoFit/>
          </a:bodyPr>
          <a:lstStyle/>
          <a:p>
            <a:pPr algn="just">
              <a:spcAft>
                <a:spcPts val="0"/>
              </a:spcAft>
            </a:pPr>
            <a:r>
              <a:rPr lang="kk-KZ" sz="2400" i="1" dirty="0">
                <a:latin typeface="Times New Roman" panose="02020603050405020304" pitchFamily="18" charset="0"/>
                <a:cs typeface="Times New Roman" panose="02020603050405020304" pitchFamily="18" charset="0"/>
              </a:rPr>
              <a:t>Речевая характеристика является </a:t>
            </a:r>
            <a:endParaRPr lang="ru-RU" sz="2400" dirty="0">
              <a:latin typeface="Times New Roman" panose="02020603050405020304" pitchFamily="18" charset="0"/>
              <a:cs typeface="Times New Roman" panose="02020603050405020304" pitchFamily="18" charset="0"/>
            </a:endParaRPr>
          </a:p>
          <a:p>
            <a:pPr algn="just">
              <a:spcAft>
                <a:spcPts val="0"/>
              </a:spcAft>
            </a:pPr>
            <a:r>
              <a:rPr lang="kk-KZ" sz="2400" i="1" dirty="0">
                <a:latin typeface="Times New Roman" panose="02020603050405020304" pitchFamily="18" charset="0"/>
                <a:cs typeface="Times New Roman" panose="02020603050405020304" pitchFamily="18" charset="0"/>
              </a:rPr>
              <a:t>яркой демонстрацией характера героя.</a:t>
            </a:r>
            <a:endParaRPr lang="ru-RU" sz="2400" dirty="0">
              <a:latin typeface="Times New Roman" panose="02020603050405020304" pitchFamily="18" charset="0"/>
              <a:cs typeface="Times New Roman" panose="02020603050405020304" pitchFamily="18" charset="0"/>
            </a:endParaRPr>
          </a:p>
          <a:p>
            <a:pPr algn="just">
              <a:spcAft>
                <a:spcPts val="0"/>
              </a:spcAft>
            </a:pPr>
            <a:r>
              <a:rPr lang="kk-KZ" sz="2400" i="1" dirty="0">
                <a:latin typeface="Times New Roman" panose="02020603050405020304" pitchFamily="18" charset="0"/>
                <a:cs typeface="Times New Roman" panose="02020603050405020304" pitchFamily="18" charset="0"/>
              </a:rPr>
              <a:t>Дайте характеристику речи Башмачкина Акакия Акакиевича</a:t>
            </a:r>
            <a:endParaRPr lang="ru-RU" sz="2400" dirty="0">
              <a:latin typeface="Times New Roman" panose="02020603050405020304" pitchFamily="18" charset="0"/>
              <a:cs typeface="Times New Roman" panose="02020603050405020304" pitchFamily="18" charset="0"/>
            </a:endParaRPr>
          </a:p>
          <a:p>
            <a:pPr algn="just">
              <a:spcAft>
                <a:spcPts val="0"/>
              </a:spcAft>
            </a:pPr>
            <a:r>
              <a:rPr lang="kk-KZ" sz="2400" b="1" i="1" dirty="0">
                <a:latin typeface="Times New Roman" panose="02020603050405020304" pitchFamily="18" charset="0"/>
                <a:cs typeface="Times New Roman" panose="02020603050405020304" pitchFamily="18" charset="0"/>
              </a:rPr>
              <a:t>План</a:t>
            </a:r>
            <a:endParaRPr lang="ru-RU" sz="2400" dirty="0">
              <a:latin typeface="Times New Roman" panose="02020603050405020304" pitchFamily="18" charset="0"/>
              <a:cs typeface="Times New Roman" panose="02020603050405020304" pitchFamily="18" charset="0"/>
            </a:endParaRPr>
          </a:p>
          <a:p>
            <a:pPr>
              <a:spcAft>
                <a:spcPts val="0"/>
              </a:spcAft>
            </a:pPr>
            <a:r>
              <a:rPr lang="kk-KZ" sz="2400" b="1" i="1" dirty="0">
                <a:latin typeface="Times New Roman" panose="02020603050405020304" pitchFamily="18" charset="0"/>
                <a:cs typeface="Times New Roman" panose="02020603050405020304" pitchFamily="18" charset="0"/>
              </a:rPr>
              <a:t>Объем речи героя (много или мало говорит)</a:t>
            </a:r>
            <a:endParaRPr lang="ru-RU" sz="2400" dirty="0">
              <a:latin typeface="Times New Roman" panose="02020603050405020304" pitchFamily="18" charset="0"/>
              <a:cs typeface="Times New Roman" panose="02020603050405020304" pitchFamily="18" charset="0"/>
            </a:endParaRPr>
          </a:p>
          <a:p>
            <a:pPr>
              <a:spcAft>
                <a:spcPts val="0"/>
              </a:spcAft>
            </a:pPr>
            <a:r>
              <a:rPr lang="kk-KZ" sz="2400" b="1" i="1" dirty="0">
                <a:latin typeface="Times New Roman" panose="02020603050405020304" pitchFamily="18" charset="0"/>
                <a:cs typeface="Times New Roman" panose="02020603050405020304" pitchFamily="18" charset="0"/>
              </a:rPr>
              <a:t>Общий строй речи –(логично выстроенный, сбивчивый, напевный, экспрессивный, грубый</a:t>
            </a:r>
            <a:endParaRPr lang="ru-RU" sz="2400" dirty="0">
              <a:latin typeface="Times New Roman" panose="02020603050405020304" pitchFamily="18" charset="0"/>
              <a:cs typeface="Times New Roman" panose="02020603050405020304" pitchFamily="18" charset="0"/>
            </a:endParaRPr>
          </a:p>
          <a:p>
            <a:pPr>
              <a:spcAft>
                <a:spcPts val="0"/>
              </a:spcAft>
            </a:pPr>
            <a:r>
              <a:rPr lang="kk-KZ" sz="2400" b="1" i="1" dirty="0">
                <a:latin typeface="Times New Roman" panose="02020603050405020304" pitchFamily="18" charset="0"/>
                <a:cs typeface="Times New Roman" panose="02020603050405020304" pitchFamily="18" charset="0"/>
              </a:rPr>
              <a:t>Манера речи-</a:t>
            </a:r>
            <a:r>
              <a:rPr lang="ru-RU" sz="2400" b="1" i="1" dirty="0">
                <a:solidFill>
                  <a:srgbClr val="212121"/>
                </a:solidFill>
                <a:latin typeface="Times New Roman" panose="02020603050405020304" pitchFamily="18" charset="0"/>
                <a:cs typeface="Times New Roman" panose="02020603050405020304" pitchFamily="18" charset="0"/>
              </a:rPr>
              <a:t> (спокойным, властным, вкрадчивым, взволнованным, раздраженным и т. д.)</a:t>
            </a:r>
            <a:endParaRPr lang="ru-RU" sz="2400" dirty="0">
              <a:latin typeface="Times New Roman" panose="02020603050405020304" pitchFamily="18" charset="0"/>
              <a:cs typeface="Times New Roman" panose="02020603050405020304" pitchFamily="18" charset="0"/>
            </a:endParaRPr>
          </a:p>
          <a:p>
            <a:pPr>
              <a:spcAft>
                <a:spcPts val="0"/>
              </a:spcAft>
            </a:pPr>
            <a:r>
              <a:rPr lang="kk-KZ" sz="2400" b="1" i="1" dirty="0">
                <a:latin typeface="Times New Roman" panose="02020603050405020304" pitchFamily="18" charset="0"/>
                <a:cs typeface="Times New Roman" panose="02020603050405020304" pitchFamily="18" charset="0"/>
              </a:rPr>
              <a:t>Цитаты –примеры из текста</a:t>
            </a:r>
            <a:endParaRPr lang="ru-RU"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8428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25815" y="-33116"/>
            <a:ext cx="9144000" cy="6891116"/>
          </a:xfrm>
          <a:prstGeom prst="rect">
            <a:avLst/>
          </a:prstGeom>
          <a:solidFill>
            <a:schemeClr val="accent1">
              <a:lumMod val="40000"/>
              <a:lumOff val="60000"/>
            </a:schemeClr>
          </a:solidFill>
          <a:ln>
            <a:noFill/>
          </a:ln>
        </p:spPr>
      </p:pic>
      <p:sp>
        <p:nvSpPr>
          <p:cNvPr id="3" name="Заголовок 2"/>
          <p:cNvSpPr>
            <a:spLocks noGrp="1"/>
          </p:cNvSpPr>
          <p:nvPr>
            <p:ph type="title"/>
          </p:nvPr>
        </p:nvSpPr>
        <p:spPr>
          <a:xfrm>
            <a:off x="457200" y="274638"/>
            <a:ext cx="8229600" cy="749349"/>
          </a:xfrm>
        </p:spPr>
        <p:txBody>
          <a:bodyPr>
            <a:normAutofit/>
          </a:bodyPr>
          <a:lstStyle/>
          <a:p>
            <a:r>
              <a:rPr lang="ru-RU" sz="2800" b="1" dirty="0" smtClean="0">
                <a:solidFill>
                  <a:schemeClr val="bg1"/>
                </a:solidFill>
                <a:latin typeface="Times New Roman" panose="02020603050405020304" pitchFamily="18" charset="0"/>
                <a:cs typeface="Times New Roman" panose="02020603050405020304" pitchFamily="18" charset="0"/>
              </a:rPr>
              <a:t>Примерный  ответ</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51520" y="980728"/>
            <a:ext cx="8229600" cy="5472608"/>
          </a:xfrm>
        </p:spPr>
        <p:txBody>
          <a:bodyPr>
            <a:normAutofit/>
          </a:bodyPr>
          <a:lstStyle/>
          <a:p>
            <a:pPr marL="0" indent="0">
              <a:buNone/>
            </a:pPr>
            <a:endParaRPr lang="ru-RU" b="1" i="1" dirty="0">
              <a:solidFill>
                <a:schemeClr val="tx2"/>
              </a:solidFill>
              <a:latin typeface="Monotype Corsiva" charset="0"/>
              <a:ea typeface="Monotype Corsiva" charset="0"/>
              <a:cs typeface="Monotype Corsiva" charset="0"/>
            </a:endParaRPr>
          </a:p>
          <a:p>
            <a:endParaRPr lang="en-US"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18</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446185" y="384104"/>
            <a:ext cx="251628"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prstClr val="white"/>
                </a:solidFill>
                <a:latin typeface="Times New Roman" panose="02020603050405020304" pitchFamily="18" charset="0"/>
                <a:cs typeface="Times New Roman" panose="02020603050405020304" pitchFamily="18" charset="0"/>
              </a:rPr>
              <a:t> </a:t>
            </a:r>
            <a:endParaRPr lang="ru-RU" altLang="ru-RU" sz="2800" dirty="0">
              <a:solidFill>
                <a:prstClr val="white"/>
              </a:solidFill>
              <a:latin typeface="Century Gothic" pitchFamily="34" charset="0"/>
            </a:endParaRPr>
          </a:p>
        </p:txBody>
      </p:sp>
      <p:sp>
        <p:nvSpPr>
          <p:cNvPr id="9" name="Прямоугольник 12"/>
          <p:cNvSpPr>
            <a:spLocks noChangeArrowheads="1"/>
          </p:cNvSpPr>
          <p:nvPr/>
        </p:nvSpPr>
        <p:spPr bwMode="auto">
          <a:xfrm>
            <a:off x="539552" y="1193628"/>
            <a:ext cx="8348957"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ru-RU" sz="3200" dirty="0" smtClean="0">
                <a:latin typeface="Times New Roman" panose="02020603050405020304" pitchFamily="18" charset="0"/>
                <a:cs typeface="Times New Roman" panose="02020603050405020304" pitchFamily="18" charset="0"/>
              </a:rPr>
              <a:t> </a:t>
            </a:r>
            <a:endParaRPr lang="ru-RU" altLang="ru-RU" sz="3200" i="1" dirty="0">
              <a:solidFill>
                <a:schemeClr val="tx2"/>
              </a:solidFill>
              <a:latin typeface="Times New Roman" pitchFamily="18" charset="0"/>
              <a:cs typeface="Times New Roman" pitchFamily="18" charset="0"/>
            </a:endParaRPr>
          </a:p>
        </p:txBody>
      </p:sp>
      <p:sp>
        <p:nvSpPr>
          <p:cNvPr id="2" name="Прямоугольник 1"/>
          <p:cNvSpPr/>
          <p:nvPr/>
        </p:nvSpPr>
        <p:spPr>
          <a:xfrm>
            <a:off x="755576" y="2108639"/>
            <a:ext cx="7435472" cy="483017"/>
          </a:xfrm>
          <a:prstGeom prst="rect">
            <a:avLst/>
          </a:prstGeom>
        </p:spPr>
        <p:txBody>
          <a:bodyPr wrap="square">
            <a:spAutoFit/>
          </a:bodyPr>
          <a:lstStyle/>
          <a:p>
            <a:pPr algn="just">
              <a:lnSpc>
                <a:spcPct val="115000"/>
              </a:lnSpc>
              <a:spcAft>
                <a:spcPts val="0"/>
              </a:spcAft>
            </a:pPr>
            <a:r>
              <a:rPr lang="kk-KZ" sz="2400" i="1" dirty="0" smtClean="0">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
        <p:nvSpPr>
          <p:cNvPr id="5" name="Прямоугольник 4"/>
          <p:cNvSpPr/>
          <p:nvPr/>
        </p:nvSpPr>
        <p:spPr>
          <a:xfrm>
            <a:off x="457201" y="1189467"/>
            <a:ext cx="8023920" cy="3046988"/>
          </a:xfrm>
          <a:prstGeom prst="rect">
            <a:avLst/>
          </a:prstGeom>
        </p:spPr>
        <p:txBody>
          <a:bodyPr wrap="square">
            <a:spAutoFit/>
          </a:bodyPr>
          <a:lstStyle/>
          <a:p>
            <a:r>
              <a:rPr lang="ru-RU" sz="2400" i="1" dirty="0" smtClean="0">
                <a:solidFill>
                  <a:srgbClr val="202124"/>
                </a:solidFill>
                <a:latin typeface="Times New Roman" panose="02020603050405020304" pitchFamily="18" charset="0"/>
                <a:ea typeface="Calibri" panose="020F0502020204030204" pitchFamily="34" charset="0"/>
              </a:rPr>
              <a:t>	Акакий </a:t>
            </a:r>
            <a:r>
              <a:rPr lang="ru-RU" sz="2400" i="1" dirty="0">
                <a:solidFill>
                  <a:srgbClr val="202124"/>
                </a:solidFill>
                <a:latin typeface="Times New Roman" panose="02020603050405020304" pitchFamily="18" charset="0"/>
                <a:ea typeface="Calibri" panose="020F0502020204030204" pitchFamily="34" charset="0"/>
              </a:rPr>
              <a:t>Акакиевич — косноязычный человек, он говорит бессвязно и неуверенно: "...Нужно знать, что Акакий Акакиевич изъяснялся большею частью предлогами, наречиями и, наконец, такими частицами, которые решительно не имеют никакого значения. Если же дело было очень затруднительно, то он даже имел обыкновение совсем не оканчивать фразы, так что весьма часто, начавши речь словами: «Это, право, совершенно того…».."</a:t>
            </a:r>
            <a:endParaRPr lang="ru-RU" sz="2400" i="1" dirty="0"/>
          </a:p>
        </p:txBody>
      </p:sp>
    </p:spTree>
    <p:extLst>
      <p:ext uri="{BB962C8B-B14F-4D97-AF65-F5344CB8AC3E}">
        <p14:creationId xmlns:p14="http://schemas.microsoft.com/office/powerpoint/2010/main" val="2444121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4523" y="0"/>
            <a:ext cx="9144000" cy="6891116"/>
          </a:xfrm>
          <a:prstGeom prst="rect">
            <a:avLst/>
          </a:prstGeom>
          <a:solidFill>
            <a:schemeClr val="accent1">
              <a:lumMod val="40000"/>
              <a:lumOff val="60000"/>
            </a:schemeClr>
          </a:solidFill>
          <a:ln>
            <a:noFill/>
          </a:ln>
        </p:spPr>
      </p:pic>
      <p:sp>
        <p:nvSpPr>
          <p:cNvPr id="3" name="Заголовок 2"/>
          <p:cNvSpPr>
            <a:spLocks noGrp="1"/>
          </p:cNvSpPr>
          <p:nvPr>
            <p:ph type="title"/>
          </p:nvPr>
        </p:nvSpPr>
        <p:spPr>
          <a:xfrm>
            <a:off x="457200" y="274638"/>
            <a:ext cx="8229600" cy="749349"/>
          </a:xfrm>
        </p:spPr>
        <p:txBody>
          <a:bodyPr>
            <a:normAutofit/>
          </a:bodyPr>
          <a:lstStyle/>
          <a:p>
            <a:r>
              <a:rPr lang="ru-RU" sz="2800" b="1" dirty="0" smtClean="0">
                <a:solidFill>
                  <a:schemeClr val="bg1"/>
                </a:solidFill>
                <a:latin typeface="Times New Roman" panose="02020603050405020304" pitchFamily="18" charset="0"/>
                <a:cs typeface="Times New Roman" panose="02020603050405020304" pitchFamily="18" charset="0"/>
              </a:rPr>
              <a:t>Задание №4</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51520" y="980728"/>
            <a:ext cx="8229600" cy="5472608"/>
          </a:xfrm>
        </p:spPr>
        <p:txBody>
          <a:bodyPr>
            <a:normAutofit fontScale="85000" lnSpcReduction="20000"/>
          </a:bodyPr>
          <a:lstStyle/>
          <a:p>
            <a:pPr marL="0" indent="0">
              <a:buNone/>
            </a:pPr>
            <a:r>
              <a:rPr lang="ru-RU" sz="2600" i="1" dirty="0">
                <a:latin typeface="Times New Roman" panose="02020603050405020304" pitchFamily="18" charset="0"/>
                <a:cs typeface="Times New Roman" panose="02020603050405020304" pitchFamily="18" charset="0"/>
              </a:rPr>
              <a:t>Составьте  аннотацию статьи по  повести </a:t>
            </a:r>
            <a:r>
              <a:rPr lang="ru-RU" sz="2600" i="1" dirty="0" err="1">
                <a:latin typeface="Times New Roman" panose="02020603050405020304" pitchFamily="18" charset="0"/>
                <a:cs typeface="Times New Roman" panose="02020603050405020304" pitchFamily="18" charset="0"/>
              </a:rPr>
              <a:t>Н.В.Гоголя</a:t>
            </a:r>
            <a:r>
              <a:rPr lang="ru-RU" sz="2600" i="1" dirty="0">
                <a:latin typeface="Times New Roman" panose="02020603050405020304" pitchFamily="18" charset="0"/>
                <a:cs typeface="Times New Roman" panose="02020603050405020304" pitchFamily="18" charset="0"/>
              </a:rPr>
              <a:t> «Шинель»</a:t>
            </a:r>
          </a:p>
          <a:p>
            <a:pPr marL="0" indent="0">
              <a:buNone/>
            </a:pPr>
            <a:r>
              <a:rPr lang="ru-RU" sz="2600" i="1" dirty="0">
                <a:latin typeface="Times New Roman" panose="02020603050405020304" pitchFamily="18" charset="0"/>
                <a:cs typeface="Times New Roman" panose="02020603050405020304" pitchFamily="18" charset="0"/>
              </a:rPr>
              <a:t>Аннотация – краткое описание книги, которое дает читателю представление о произведении, рассказывает завязку сюжета или обозначает общую тему книги.  </a:t>
            </a:r>
            <a:endParaRPr lang="ru-RU" sz="2600" dirty="0">
              <a:latin typeface="Times New Roman" panose="02020603050405020304" pitchFamily="18" charset="0"/>
              <a:cs typeface="Times New Roman" panose="02020603050405020304" pitchFamily="18" charset="0"/>
            </a:endParaRPr>
          </a:p>
          <a:p>
            <a:pPr marL="0" indent="0">
              <a:buNone/>
            </a:pPr>
            <a:r>
              <a:rPr lang="kk-KZ" sz="2600" i="1" dirty="0">
                <a:latin typeface="Times New Roman" panose="02020603050405020304" pitchFamily="18" charset="0"/>
                <a:cs typeface="Times New Roman" panose="02020603050405020304" pitchFamily="18" charset="0"/>
              </a:rPr>
              <a:t>Аннотация состоит из двух частей:</a:t>
            </a:r>
            <a:endParaRPr lang="ru-RU" sz="2600" dirty="0">
              <a:latin typeface="Times New Roman" panose="02020603050405020304" pitchFamily="18" charset="0"/>
              <a:cs typeface="Times New Roman" panose="02020603050405020304" pitchFamily="18" charset="0"/>
            </a:endParaRPr>
          </a:p>
          <a:p>
            <a:r>
              <a:rPr lang="kk-KZ" sz="2600" i="1" dirty="0">
                <a:latin typeface="Times New Roman" panose="02020603050405020304" pitchFamily="18" charset="0"/>
                <a:cs typeface="Times New Roman" panose="02020603050405020304" pitchFamily="18" charset="0"/>
              </a:rPr>
              <a:t>1.О чем написано данное произведение, какова его цель.</a:t>
            </a:r>
            <a:endParaRPr lang="ru-RU" sz="2600" dirty="0">
              <a:latin typeface="Times New Roman" panose="02020603050405020304" pitchFamily="18" charset="0"/>
              <a:cs typeface="Times New Roman" panose="02020603050405020304" pitchFamily="18" charset="0"/>
            </a:endParaRPr>
          </a:p>
          <a:p>
            <a:r>
              <a:rPr lang="kk-KZ" sz="2600" i="1" dirty="0">
                <a:latin typeface="Times New Roman" panose="02020603050405020304" pitchFamily="18" charset="0"/>
                <a:cs typeface="Times New Roman" panose="02020603050405020304" pitchFamily="18" charset="0"/>
              </a:rPr>
              <a:t>2.Кому оно адресовано.</a:t>
            </a:r>
            <a:endParaRPr lang="ru-RU" sz="2600" dirty="0">
              <a:latin typeface="Times New Roman" panose="02020603050405020304" pitchFamily="18" charset="0"/>
              <a:cs typeface="Times New Roman" panose="02020603050405020304" pitchFamily="18" charset="0"/>
            </a:endParaRPr>
          </a:p>
          <a:p>
            <a:pPr marL="0" indent="0">
              <a:buNone/>
            </a:pPr>
            <a:r>
              <a:rPr lang="kk-KZ" sz="2600" i="1" dirty="0">
                <a:latin typeface="Times New Roman" panose="02020603050405020304" pitchFamily="18" charset="0"/>
                <a:cs typeface="Times New Roman" panose="02020603050405020304" pitchFamily="18" charset="0"/>
              </a:rPr>
              <a:t>В аннотации используются  специальные</a:t>
            </a:r>
            <a:r>
              <a:rPr lang="kk-KZ" sz="2600" b="1" i="1" dirty="0">
                <a:latin typeface="Times New Roman" panose="02020603050405020304" pitchFamily="18" charset="0"/>
                <a:cs typeface="Times New Roman" panose="02020603050405020304" pitchFamily="18" charset="0"/>
              </a:rPr>
              <a:t> </a:t>
            </a:r>
            <a:r>
              <a:rPr lang="kk-KZ" sz="2600" i="1" dirty="0">
                <a:latin typeface="Times New Roman" panose="02020603050405020304" pitchFamily="18" charset="0"/>
                <a:cs typeface="Times New Roman" panose="02020603050405020304" pitchFamily="18" charset="0"/>
              </a:rPr>
              <a:t>конструкции, т.е языковые  формулы(речевые клише).Запомните и используйте их при написании аннотации: в статье (книге) рассматривается: в книге изложены; в статье даются; обращается внимание; в основу работы положено; делается вывод; книга рассчитана; статья предназначена; предназначена широкому кругу читателей...</a:t>
            </a:r>
            <a:endParaRPr lang="ru-RU" sz="2600" dirty="0">
              <a:latin typeface="Times New Roman" panose="02020603050405020304" pitchFamily="18" charset="0"/>
              <a:cs typeface="Times New Roman" panose="02020603050405020304" pitchFamily="18" charset="0"/>
            </a:endParaRPr>
          </a:p>
          <a:p>
            <a:pPr marL="0" indent="0">
              <a:buNone/>
            </a:pPr>
            <a:r>
              <a:rPr lang="kk-KZ" sz="2600" i="1" dirty="0">
                <a:latin typeface="Times New Roman" panose="02020603050405020304" pitchFamily="18" charset="0"/>
                <a:cs typeface="Times New Roman" panose="02020603050405020304" pitchFamily="18" charset="0"/>
              </a:rPr>
              <a:t>Следует знать: аннотация не раскрывает содержания текста-первоисточника,  а лишь информирует о его существовании  и дает самое общее представление  о его содержании.  </a:t>
            </a:r>
            <a:endParaRPr lang="ru-RU" sz="2600" dirty="0">
              <a:latin typeface="Times New Roman" panose="02020603050405020304" pitchFamily="18" charset="0"/>
              <a:cs typeface="Times New Roman" panose="02020603050405020304" pitchFamily="18" charset="0"/>
            </a:endParaRPr>
          </a:p>
          <a:p>
            <a:pPr marL="0" indent="0">
              <a:buNone/>
            </a:pPr>
            <a:endParaRPr lang="ru-RU" sz="2900" b="1" i="1" dirty="0">
              <a:solidFill>
                <a:schemeClr val="tx2"/>
              </a:solidFill>
              <a:latin typeface="Monotype Corsiva" charset="0"/>
              <a:ea typeface="Monotype Corsiva" charset="0"/>
              <a:cs typeface="Monotype Corsiva" charset="0"/>
            </a:endParaRPr>
          </a:p>
          <a:p>
            <a:pPr marL="0" indent="0">
              <a:buNone/>
            </a:pPr>
            <a:endParaRPr lang="en-US" sz="2900"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19</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446185" y="384104"/>
            <a:ext cx="251628"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prstClr val="white"/>
                </a:solidFill>
                <a:latin typeface="Times New Roman" panose="02020603050405020304" pitchFamily="18" charset="0"/>
                <a:cs typeface="Times New Roman" panose="02020603050405020304" pitchFamily="18" charset="0"/>
              </a:rPr>
              <a:t> </a:t>
            </a:r>
            <a:endParaRPr lang="ru-RU" altLang="ru-RU" sz="2800" dirty="0">
              <a:solidFill>
                <a:prstClr val="white"/>
              </a:solidFill>
              <a:latin typeface="Century Gothic" pitchFamily="34" charset="0"/>
            </a:endParaRPr>
          </a:p>
        </p:txBody>
      </p:sp>
      <p:sp>
        <p:nvSpPr>
          <p:cNvPr id="9" name="Прямоугольник 12"/>
          <p:cNvSpPr>
            <a:spLocks noChangeArrowheads="1"/>
          </p:cNvSpPr>
          <p:nvPr/>
        </p:nvSpPr>
        <p:spPr bwMode="auto">
          <a:xfrm>
            <a:off x="539552" y="1193628"/>
            <a:ext cx="8348957"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ru-RU" sz="3200" dirty="0" smtClean="0">
                <a:latin typeface="Times New Roman" panose="02020603050405020304" pitchFamily="18" charset="0"/>
                <a:cs typeface="Times New Roman" panose="02020603050405020304" pitchFamily="18" charset="0"/>
              </a:rPr>
              <a:t> </a:t>
            </a:r>
            <a:endParaRPr lang="ru-RU" altLang="ru-RU" sz="3200" i="1" dirty="0">
              <a:solidFill>
                <a:schemeClr val="tx2"/>
              </a:solidFill>
              <a:latin typeface="Times New Roman" pitchFamily="18" charset="0"/>
              <a:cs typeface="Times New Roman" pitchFamily="18" charset="0"/>
            </a:endParaRPr>
          </a:p>
        </p:txBody>
      </p:sp>
      <p:sp>
        <p:nvSpPr>
          <p:cNvPr id="2" name="Прямоугольник 1"/>
          <p:cNvSpPr/>
          <p:nvPr/>
        </p:nvSpPr>
        <p:spPr>
          <a:xfrm>
            <a:off x="755576" y="2108639"/>
            <a:ext cx="7435472" cy="483017"/>
          </a:xfrm>
          <a:prstGeom prst="rect">
            <a:avLst/>
          </a:prstGeom>
        </p:spPr>
        <p:txBody>
          <a:bodyPr wrap="square">
            <a:spAutoFit/>
          </a:bodyPr>
          <a:lstStyle/>
          <a:p>
            <a:pPr algn="just">
              <a:lnSpc>
                <a:spcPct val="115000"/>
              </a:lnSpc>
              <a:spcAft>
                <a:spcPts val="0"/>
              </a:spcAft>
            </a:pPr>
            <a:r>
              <a:rPr lang="kk-KZ" sz="2400" i="1" dirty="0" smtClean="0">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38419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42030" y="-33116"/>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2</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440575" y="384104"/>
            <a:ext cx="262849"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prstClr val="white"/>
                </a:solidFill>
                <a:latin typeface="Century Gothic" pitchFamily="34" charset="0"/>
              </a:rPr>
              <a:t> </a:t>
            </a:r>
            <a:endParaRPr lang="ru-RU" altLang="ru-RU" sz="2800" dirty="0">
              <a:solidFill>
                <a:prstClr val="white"/>
              </a:solidFill>
              <a:latin typeface="Century Gothic" pitchFamily="34" charset="0"/>
            </a:endParaRPr>
          </a:p>
        </p:txBody>
      </p:sp>
      <p:sp>
        <p:nvSpPr>
          <p:cNvPr id="9" name="Прямоугольник 12"/>
          <p:cNvSpPr>
            <a:spLocks noChangeArrowheads="1"/>
          </p:cNvSpPr>
          <p:nvPr/>
        </p:nvSpPr>
        <p:spPr bwMode="auto">
          <a:xfrm>
            <a:off x="539552" y="1193628"/>
            <a:ext cx="8348957" cy="417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ru-RU" sz="2000" b="1" dirty="0">
                <a:latin typeface="Times New Roman" panose="02020603050405020304" pitchFamily="18" charset="0"/>
                <a:cs typeface="Times New Roman" panose="02020603050405020304" pitchFamily="18" charset="0"/>
              </a:rPr>
              <a:t>В</a:t>
            </a:r>
            <a:r>
              <a:rPr lang="ru-RU" sz="2000" b="1" dirty="0" smtClean="0">
                <a:latin typeface="Times New Roman" panose="02020603050405020304" pitchFamily="18" charset="0"/>
                <a:cs typeface="Times New Roman" panose="02020603050405020304" pitchFamily="18" charset="0"/>
              </a:rPr>
              <a:t>ы </a:t>
            </a:r>
            <a:r>
              <a:rPr lang="ru-RU" sz="2000" b="1" dirty="0">
                <a:latin typeface="Times New Roman" panose="02020603050405020304" pitchFamily="18" charset="0"/>
                <a:cs typeface="Times New Roman" panose="02020603050405020304" pitchFamily="18" charset="0"/>
              </a:rPr>
              <a:t>изучите</a:t>
            </a:r>
            <a:r>
              <a:rPr lang="ru-RU" sz="2000" b="1" dirty="0" smtClean="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художественное новаторство </a:t>
            </a:r>
            <a:r>
              <a:rPr lang="ru-RU" sz="2000" dirty="0" err="1">
                <a:latin typeface="Times New Roman" panose="02020603050405020304" pitchFamily="18" charset="0"/>
                <a:cs typeface="Times New Roman" panose="02020603050405020304" pitchFamily="18" charset="0"/>
              </a:rPr>
              <a:t>Н.В.Гоголя</a:t>
            </a:r>
            <a:r>
              <a:rPr lang="ru-RU" sz="2000" dirty="0">
                <a:latin typeface="Times New Roman" panose="02020603050405020304" pitchFamily="18" charset="0"/>
                <a:cs typeface="Times New Roman" panose="02020603050405020304" pitchFamily="18" charset="0"/>
              </a:rPr>
              <a:t> в развитии темы «маленького человека»;</a:t>
            </a:r>
          </a:p>
          <a:p>
            <a:r>
              <a:rPr lang="ru-RU" sz="2000" dirty="0">
                <a:latin typeface="Times New Roman" panose="02020603050405020304" pitchFamily="18" charset="0"/>
                <a:cs typeface="Times New Roman" panose="02020603050405020304" pitchFamily="18" charset="0"/>
              </a:rPr>
              <a:t>-</a:t>
            </a:r>
            <a:r>
              <a:rPr lang="kk-KZ" sz="2000" dirty="0">
                <a:latin typeface="Times New Roman" panose="02020603050405020304" pitchFamily="18" charset="0"/>
                <a:cs typeface="Times New Roman" panose="02020603050405020304" pitchFamily="18" charset="0"/>
              </a:rPr>
              <a:t>роль образа шинели в построении сюжета и композиции повести, в воплощении авторского замысла</a:t>
            </a:r>
            <a:r>
              <a:rPr lang="kk-KZ" sz="2000" dirty="0" smtClean="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pPr>
              <a:lnSpc>
                <a:spcPct val="115000"/>
              </a:lnSpc>
              <a:spcAft>
                <a:spcPts val="0"/>
              </a:spcAft>
            </a:pP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Вы </a:t>
            </a:r>
            <a:r>
              <a:rPr lang="ru-RU" sz="2000" b="1" dirty="0">
                <a:latin typeface="Times New Roman" panose="02020603050405020304" pitchFamily="18" charset="0"/>
                <a:ea typeface="Calibri" panose="020F0502020204030204" pitchFamily="34" charset="0"/>
                <a:cs typeface="Times New Roman" panose="02020603050405020304" pitchFamily="18" charset="0"/>
              </a:rPr>
              <a:t>будете</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endParaRPr lang="ru-RU" sz="2000" b="1" dirty="0">
              <a:latin typeface="Times New Roman" panose="02020603050405020304" pitchFamily="18" charset="0"/>
              <a:ea typeface="Calibri" panose="020F0502020204030204" pitchFamily="34" charset="0"/>
              <a:cs typeface="Times New Roman" panose="02020603050405020304" pitchFamily="18" charset="0"/>
            </a:endParaRPr>
          </a:p>
          <a:p>
            <a:r>
              <a:rPr lang="kk-KZ" sz="2000" dirty="0">
                <a:latin typeface="Times New Roman" panose="02020603050405020304" pitchFamily="18" charset="0"/>
                <a:cs typeface="Times New Roman" panose="02020603050405020304" pitchFamily="18" charset="0"/>
              </a:rPr>
              <a:t>- анализировать способы авторской характеристики героев, изобразительные средства, в том числе литературный прием-символ;</a:t>
            </a:r>
            <a:endParaRPr lang="ru-RU" sz="2000" dirty="0">
              <a:latin typeface="Times New Roman" panose="02020603050405020304" pitchFamily="18" charset="0"/>
              <a:cs typeface="Times New Roman" panose="02020603050405020304" pitchFamily="18" charset="0"/>
            </a:endParaRPr>
          </a:p>
          <a:p>
            <a:r>
              <a:rPr lang="kk-KZ" sz="2000" dirty="0">
                <a:latin typeface="Times New Roman" panose="02020603050405020304" pitchFamily="18" charset="0"/>
                <a:cs typeface="Times New Roman" panose="02020603050405020304" pitchFamily="18" charset="0"/>
              </a:rPr>
              <a:t>-анализировать систему образов, структуру произведения, выделяя два периода в жизни героя: «период капота», «период новой шинели».</a:t>
            </a:r>
            <a:endParaRPr lang="ru-RU" altLang="ru-RU" sz="2000" i="1" dirty="0">
              <a:solidFill>
                <a:schemeClr val="tx2"/>
              </a:solidFill>
              <a:latin typeface="Times New Roman" pitchFamily="18" charset="0"/>
              <a:cs typeface="Times New Roman" pitchFamily="18" charset="0"/>
            </a:endParaRPr>
          </a:p>
        </p:txBody>
      </p:sp>
      <p:sp>
        <p:nvSpPr>
          <p:cNvPr id="2" name="Прямоугольник 1"/>
          <p:cNvSpPr/>
          <p:nvPr/>
        </p:nvSpPr>
        <p:spPr>
          <a:xfrm>
            <a:off x="755576" y="2108639"/>
            <a:ext cx="7435472" cy="483017"/>
          </a:xfrm>
          <a:prstGeom prst="rect">
            <a:avLst/>
          </a:prstGeom>
        </p:spPr>
        <p:txBody>
          <a:bodyPr wrap="square">
            <a:spAutoFit/>
          </a:bodyPr>
          <a:lstStyle/>
          <a:p>
            <a:pPr algn="just">
              <a:lnSpc>
                <a:spcPct val="115000"/>
              </a:lnSpc>
              <a:spcAft>
                <a:spcPts val="0"/>
              </a:spcAft>
            </a:pPr>
            <a:r>
              <a:rPr lang="kk-KZ" sz="2400" i="1" dirty="0" smtClean="0">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
        <p:nvSpPr>
          <p:cNvPr id="3" name="TextBox 2"/>
          <p:cNvSpPr txBox="1"/>
          <p:nvPr/>
        </p:nvSpPr>
        <p:spPr>
          <a:xfrm>
            <a:off x="457472" y="384104"/>
            <a:ext cx="6850832" cy="523220"/>
          </a:xfrm>
          <a:prstGeom prst="rect">
            <a:avLst/>
          </a:prstGeom>
          <a:noFill/>
        </p:spPr>
        <p:txBody>
          <a:bodyPr wrap="square" rtlCol="0">
            <a:spAutoFit/>
          </a:bodyPr>
          <a:lstStyle/>
          <a:p>
            <a:pPr algn="ctr"/>
            <a:r>
              <a:rPr lang="kk-KZ" sz="2800" b="1" dirty="0" smtClean="0">
                <a:solidFill>
                  <a:schemeClr val="bg1"/>
                </a:solidFill>
                <a:latin typeface="Times New Roman" panose="02020603050405020304" pitchFamily="18" charset="0"/>
                <a:cs typeface="Times New Roman" panose="02020603050405020304" pitchFamily="18" charset="0"/>
              </a:rPr>
              <a:t>Сегодня на уроке</a:t>
            </a:r>
            <a:r>
              <a:rPr lang="ru-RU" sz="2800" dirty="0" smtClean="0">
                <a:solidFill>
                  <a:schemeClr val="bg1"/>
                </a:solidFill>
                <a:latin typeface="Times New Roman" panose="02020603050405020304" pitchFamily="18" charset="0"/>
                <a:cs typeface="Times New Roman" panose="02020603050405020304" pitchFamily="18" charset="0"/>
              </a:rPr>
              <a:t>:</a:t>
            </a:r>
            <a:endParaRPr lang="ru-RU"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303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8688" y="-88565"/>
            <a:ext cx="9144000" cy="6891116"/>
          </a:xfrm>
          <a:prstGeom prst="rect">
            <a:avLst/>
          </a:prstGeom>
          <a:solidFill>
            <a:schemeClr val="accent1">
              <a:lumMod val="40000"/>
              <a:lumOff val="60000"/>
            </a:schemeClr>
          </a:solidFill>
          <a:ln>
            <a:noFill/>
          </a:ln>
        </p:spPr>
      </p:pic>
      <p:sp>
        <p:nvSpPr>
          <p:cNvPr id="3" name="Заголовок 2"/>
          <p:cNvSpPr>
            <a:spLocks noGrp="1"/>
          </p:cNvSpPr>
          <p:nvPr>
            <p:ph type="title"/>
          </p:nvPr>
        </p:nvSpPr>
        <p:spPr>
          <a:xfrm>
            <a:off x="457200" y="274639"/>
            <a:ext cx="8229600" cy="647682"/>
          </a:xfrm>
        </p:spPr>
        <p:txBody>
          <a:bodyPr>
            <a:normAutofit/>
          </a:bodyPr>
          <a:lstStyle/>
          <a:p>
            <a:r>
              <a:rPr lang="ru-RU" sz="2800" b="1" dirty="0" smtClean="0">
                <a:solidFill>
                  <a:schemeClr val="bg1"/>
                </a:solidFill>
                <a:latin typeface="Times New Roman" panose="02020603050405020304" pitchFamily="18" charset="0"/>
                <a:cs typeface="Times New Roman" panose="02020603050405020304" pitchFamily="18" charset="0"/>
              </a:rPr>
              <a:t>Примерный ответ</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57200" y="1151880"/>
            <a:ext cx="8229600" cy="4974284"/>
          </a:xfrm>
        </p:spPr>
        <p:txBody>
          <a:bodyPr>
            <a:normAutofit/>
          </a:bodyPr>
          <a:lstStyle/>
          <a:p>
            <a:pPr marL="0" indent="0">
              <a:buNone/>
            </a:pPr>
            <a:endParaRPr lang="ru-RU" b="1" i="1" dirty="0">
              <a:solidFill>
                <a:schemeClr val="tx2"/>
              </a:solidFill>
              <a:latin typeface="Monotype Corsiva" charset="0"/>
              <a:ea typeface="Monotype Corsiva" charset="0"/>
              <a:cs typeface="Monotype Corsiva" charset="0"/>
            </a:endParaRPr>
          </a:p>
          <a:p>
            <a:endParaRPr lang="en-US"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20</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446185" y="384104"/>
            <a:ext cx="251628"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prstClr val="white"/>
                </a:solidFill>
                <a:latin typeface="Times New Roman" panose="02020603050405020304" pitchFamily="18" charset="0"/>
                <a:cs typeface="Times New Roman" panose="02020603050405020304" pitchFamily="18" charset="0"/>
              </a:rPr>
              <a:t> </a:t>
            </a:r>
            <a:endParaRPr lang="ru-RU" altLang="ru-RU" sz="2800" dirty="0">
              <a:solidFill>
                <a:prstClr val="white"/>
              </a:solidFill>
              <a:latin typeface="Century Gothic" pitchFamily="34" charset="0"/>
            </a:endParaRPr>
          </a:p>
        </p:txBody>
      </p:sp>
      <p:sp>
        <p:nvSpPr>
          <p:cNvPr id="9" name="Прямоугольник 12"/>
          <p:cNvSpPr>
            <a:spLocks noChangeArrowheads="1"/>
          </p:cNvSpPr>
          <p:nvPr/>
        </p:nvSpPr>
        <p:spPr bwMode="auto">
          <a:xfrm>
            <a:off x="539552" y="1193628"/>
            <a:ext cx="8348957"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ru-RU" sz="3200" dirty="0" smtClean="0">
                <a:latin typeface="Times New Roman" panose="02020603050405020304" pitchFamily="18" charset="0"/>
                <a:cs typeface="Times New Roman" panose="02020603050405020304" pitchFamily="18" charset="0"/>
              </a:rPr>
              <a:t> </a:t>
            </a:r>
            <a:endParaRPr lang="ru-RU" altLang="ru-RU" sz="3200" i="1" dirty="0">
              <a:solidFill>
                <a:schemeClr val="tx2"/>
              </a:solidFill>
              <a:latin typeface="Times New Roman" pitchFamily="18" charset="0"/>
              <a:cs typeface="Times New Roman" pitchFamily="18" charset="0"/>
            </a:endParaRPr>
          </a:p>
        </p:txBody>
      </p:sp>
      <p:sp>
        <p:nvSpPr>
          <p:cNvPr id="2" name="Прямоугольник 1"/>
          <p:cNvSpPr/>
          <p:nvPr/>
        </p:nvSpPr>
        <p:spPr>
          <a:xfrm>
            <a:off x="755576" y="2108639"/>
            <a:ext cx="7435472" cy="483017"/>
          </a:xfrm>
          <a:prstGeom prst="rect">
            <a:avLst/>
          </a:prstGeom>
        </p:spPr>
        <p:txBody>
          <a:bodyPr wrap="square">
            <a:spAutoFit/>
          </a:bodyPr>
          <a:lstStyle/>
          <a:p>
            <a:pPr algn="just">
              <a:lnSpc>
                <a:spcPct val="115000"/>
              </a:lnSpc>
              <a:spcAft>
                <a:spcPts val="0"/>
              </a:spcAft>
            </a:pPr>
            <a:r>
              <a:rPr lang="kk-KZ" sz="2400" i="1" dirty="0" smtClean="0">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
        <p:nvSpPr>
          <p:cNvPr id="5" name="Прямоугольник 4"/>
          <p:cNvSpPr/>
          <p:nvPr/>
        </p:nvSpPr>
        <p:spPr>
          <a:xfrm>
            <a:off x="179512" y="922320"/>
            <a:ext cx="8496157" cy="1200329"/>
          </a:xfrm>
          <a:prstGeom prst="rect">
            <a:avLst/>
          </a:prstGeom>
        </p:spPr>
        <p:txBody>
          <a:bodyPr wrap="square">
            <a:spAutoFit/>
          </a:bodyPr>
          <a:lstStyle/>
          <a:p>
            <a:endParaRPr lang="ru-RU" dirty="0">
              <a:latin typeface="SchoolBook Kza"/>
            </a:endParaRPr>
          </a:p>
          <a:p>
            <a:endParaRPr lang="ru-RU" dirty="0" smtClean="0">
              <a:latin typeface="SchoolBook Kza"/>
            </a:endParaRPr>
          </a:p>
          <a:p>
            <a:endParaRPr lang="ru-RU" dirty="0">
              <a:latin typeface="SchoolBook Kza"/>
            </a:endParaRPr>
          </a:p>
          <a:p>
            <a:endParaRPr lang="ru-RU" dirty="0"/>
          </a:p>
        </p:txBody>
      </p:sp>
      <p:sp>
        <p:nvSpPr>
          <p:cNvPr id="6" name="Прямоугольник 5"/>
          <p:cNvSpPr/>
          <p:nvPr/>
        </p:nvSpPr>
        <p:spPr>
          <a:xfrm>
            <a:off x="539552" y="993718"/>
            <a:ext cx="8064896" cy="4127284"/>
          </a:xfrm>
          <a:prstGeom prst="rect">
            <a:avLst/>
          </a:prstGeom>
        </p:spPr>
        <p:txBody>
          <a:bodyPr wrap="square">
            <a:spAutoFit/>
          </a:bodyPr>
          <a:lstStyle/>
          <a:p>
            <a:pPr algn="ctr">
              <a:lnSpc>
                <a:spcPct val="115000"/>
              </a:lnSpc>
              <a:spcAft>
                <a:spcPts val="0"/>
              </a:spcAft>
            </a:pPr>
            <a:r>
              <a:rPr lang="kk-KZ" b="1" i="1" dirty="0" smtClean="0">
                <a:latin typeface="Times New Roman" panose="02020603050405020304" pitchFamily="18" charset="0"/>
                <a:ea typeface="Calibri" panose="020F0502020204030204" pitchFamily="34" charset="0"/>
                <a:cs typeface="Times New Roman" panose="02020603050405020304" pitchFamily="18" charset="0"/>
              </a:rPr>
              <a:t>Аннотация </a:t>
            </a:r>
            <a:r>
              <a:rPr lang="kk-KZ" b="1" i="1" dirty="0">
                <a:latin typeface="Times New Roman" panose="02020603050405020304" pitchFamily="18" charset="0"/>
                <a:ea typeface="Calibri" panose="020F0502020204030204" pitchFamily="34" charset="0"/>
                <a:cs typeface="Times New Roman" panose="02020603050405020304" pitchFamily="18" charset="0"/>
              </a:rPr>
              <a:t>на статью  повесть Н.В.Гоголя «Шинель»</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kk-KZ" b="1" i="1"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Данная статья  представляет собой описание жизни бедного чиновника, Акакия Акакиевича </a:t>
            </a:r>
            <a:r>
              <a:rPr lang="ru-RU"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Башмачкина</a:t>
            </a:r>
            <a:r>
              <a:rPr lang="ru-RU"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Н.В Гоголь поднимает проблему социальной несправедливости, показывая жестокость общества к «маленькому человеку».</a:t>
            </a:r>
            <a:endParaRPr lang="ru-RU" sz="2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Рассчитана на широкий круг читателей-преподавателей и студентов, учащихся  старших классов и всех, кто  интересуется  художественной литературой.</a:t>
            </a:r>
            <a:endParaRPr lang="ru-RU" sz="24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2469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70466" y="0"/>
            <a:ext cx="9144000" cy="6729853"/>
          </a:xfrm>
          <a:prstGeom prst="rect">
            <a:avLst/>
          </a:prstGeom>
          <a:solidFill>
            <a:schemeClr val="accent1">
              <a:lumMod val="40000"/>
              <a:lumOff val="60000"/>
            </a:schemeClr>
          </a:solidFill>
          <a:ln>
            <a:noFill/>
          </a:ln>
        </p:spPr>
      </p:pic>
      <p:sp>
        <p:nvSpPr>
          <p:cNvPr id="6" name="Заголовок 5"/>
          <p:cNvSpPr>
            <a:spLocks noGrp="1"/>
          </p:cNvSpPr>
          <p:nvPr>
            <p:ph type="title"/>
          </p:nvPr>
        </p:nvSpPr>
        <p:spPr>
          <a:xfrm>
            <a:off x="457200" y="274638"/>
            <a:ext cx="8229600" cy="647054"/>
          </a:xfrm>
        </p:spPr>
        <p:txBody>
          <a:bodyPr>
            <a:normAutofit/>
          </a:bodyPr>
          <a:lstStyle/>
          <a:p>
            <a:r>
              <a:rPr lang="ru-RU" sz="3200" b="1" dirty="0" smtClean="0">
                <a:solidFill>
                  <a:schemeClr val="bg1"/>
                </a:solidFill>
                <a:latin typeface="Times New Roman" panose="02020603050405020304" pitchFamily="18" charset="0"/>
                <a:cs typeface="Times New Roman" panose="02020603050405020304" pitchFamily="18" charset="0"/>
              </a:rPr>
              <a:t>Рефлексия</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21</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223" name="Прямоугольник 9"/>
          <p:cNvSpPr>
            <a:spLocks noChangeArrowheads="1"/>
          </p:cNvSpPr>
          <p:nvPr/>
        </p:nvSpPr>
        <p:spPr bwMode="auto">
          <a:xfrm>
            <a:off x="4475070" y="339090"/>
            <a:ext cx="264452" cy="60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9pPr>
          </a:lstStyle>
          <a:p>
            <a:pPr algn="ctr">
              <a:lnSpc>
                <a:spcPct val="115000"/>
              </a:lnSpc>
            </a:pPr>
            <a:r>
              <a:rPr lang="ru-RU" altLang="ru-RU" sz="3200" b="1" dirty="0" smtClean="0">
                <a:solidFill>
                  <a:schemeClr val="bg1"/>
                </a:solidFill>
                <a:latin typeface="Times New Roman" pitchFamily="18" charset="0"/>
                <a:cs typeface="Times New Roman" pitchFamily="18" charset="0"/>
              </a:rPr>
              <a:t> </a:t>
            </a:r>
            <a:endParaRPr lang="ru-RU" altLang="ru-RU" sz="2800" b="1" dirty="0">
              <a:solidFill>
                <a:schemeClr val="bg1"/>
              </a:solidFill>
              <a:latin typeface="Times New Roman" pitchFamily="18" charset="0"/>
              <a:cs typeface="Times New Roman" pitchFamily="18" charset="0"/>
            </a:endParaRPr>
          </a:p>
        </p:txBody>
      </p:sp>
      <p:sp>
        <p:nvSpPr>
          <p:cNvPr id="11" name="Прямоугольник 10"/>
          <p:cNvSpPr/>
          <p:nvPr/>
        </p:nvSpPr>
        <p:spPr>
          <a:xfrm>
            <a:off x="412676" y="1151879"/>
            <a:ext cx="8501910" cy="511818"/>
          </a:xfrm>
          <a:prstGeom prst="rect">
            <a:avLst/>
          </a:prstGeom>
        </p:spPr>
        <p:txBody>
          <a:bodyPr lIns="80147" tIns="40074" rIns="80147" bIns="40074">
            <a:spAutoFit/>
          </a:bodyPr>
          <a:lstStyle/>
          <a:p>
            <a:r>
              <a:rPr lang="ru-RU" sz="28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ea typeface="Times New Roman"/>
              <a:cs typeface="Times New Roman" panose="02020603050405020304" pitchFamily="18" charset="0"/>
            </a:endParaRPr>
          </a:p>
        </p:txBody>
      </p:sp>
      <p:sp>
        <p:nvSpPr>
          <p:cNvPr id="5" name="Объект 4"/>
          <p:cNvSpPr>
            <a:spLocks noGrp="1"/>
          </p:cNvSpPr>
          <p:nvPr>
            <p:ph idx="1"/>
          </p:nvPr>
        </p:nvSpPr>
        <p:spPr/>
        <p:txBody>
          <a:bodyPr>
            <a:normAutofit fontScale="92500" lnSpcReduction="20000"/>
          </a:bodyPr>
          <a:lstStyle/>
          <a:p>
            <a:pPr>
              <a:spcAft>
                <a:spcPts val="0"/>
              </a:spcAft>
            </a:pP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Сегодня я узнал…</a:t>
            </a:r>
            <a:endParaRPr lang="ru-RU" sz="3600" i="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мне было интересно…</a:t>
            </a:r>
            <a:endParaRPr lang="ru-RU" sz="3600" i="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было трудно…</a:t>
            </a:r>
            <a:endParaRPr lang="ru-RU" sz="3600" i="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 выполнял задания…</a:t>
            </a:r>
            <a:endParaRPr lang="ru-RU" sz="3600" i="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 научился</a:t>
            </a:r>
            <a:r>
              <a:rPr lang="ru-RU"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3600"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меня получилось …</a:t>
            </a:r>
            <a:endParaRPr lang="ru-RU" sz="3600" i="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меня удивило…</a:t>
            </a:r>
            <a:endParaRPr lang="ru-RU" sz="3600" i="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мне не понравился…</a:t>
            </a:r>
            <a:endParaRPr lang="ru-RU" sz="3600" i="1" dirty="0">
              <a:latin typeface="Times New Roman" panose="02020603050405020304" pitchFamily="18" charset="0"/>
              <a:ea typeface="Times New Roman" panose="02020603050405020304" pitchFamily="18" charset="0"/>
              <a:cs typeface="Times New Roman" panose="02020603050405020304" pitchFamily="18" charset="0"/>
            </a:endParaRPr>
          </a:p>
          <a:p>
            <a:r>
              <a:rPr lang="ru-RU"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мне понравился…</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176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2" name="Заголовок 1"/>
          <p:cNvSpPr>
            <a:spLocks noGrp="1"/>
          </p:cNvSpPr>
          <p:nvPr>
            <p:ph type="title"/>
          </p:nvPr>
        </p:nvSpPr>
        <p:spPr>
          <a:xfrm>
            <a:off x="457200" y="274638"/>
            <a:ext cx="8229600" cy="713758"/>
          </a:xfrm>
        </p:spPr>
        <p:txBody>
          <a:bodyPr>
            <a:normAutofit fontScale="90000"/>
          </a:bodyPr>
          <a:lstStyle/>
          <a:p>
            <a:pPr>
              <a:lnSpc>
                <a:spcPct val="115000"/>
              </a:lnSpc>
            </a:pPr>
            <a:r>
              <a:rPr lang="ru-RU" altLang="ru-RU" b="1" dirty="0" smtClean="0">
                <a:solidFill>
                  <a:schemeClr val="bg1"/>
                </a:solidFill>
                <a:latin typeface="Times New Roman" pitchFamily="18" charset="0"/>
                <a:cs typeface="Times New Roman" pitchFamily="18" charset="0"/>
              </a:rPr>
              <a:t>Учебное </a:t>
            </a:r>
            <a:r>
              <a:rPr lang="ru-RU" altLang="ru-RU" b="1" dirty="0">
                <a:solidFill>
                  <a:schemeClr val="bg1"/>
                </a:solidFill>
                <a:latin typeface="Times New Roman" pitchFamily="18" charset="0"/>
                <a:cs typeface="Times New Roman" pitchFamily="18" charset="0"/>
              </a:rPr>
              <a:t>задание</a:t>
            </a:r>
          </a:p>
        </p:txBody>
      </p:sp>
      <p:sp>
        <p:nvSpPr>
          <p:cNvPr id="4" name="Объект 3"/>
          <p:cNvSpPr>
            <a:spLocks noGrp="1"/>
          </p:cNvSpPr>
          <p:nvPr>
            <p:ph idx="1"/>
          </p:nvPr>
        </p:nvSpPr>
        <p:spPr>
          <a:xfrm>
            <a:off x="457200" y="1306526"/>
            <a:ext cx="8229600" cy="4819638"/>
          </a:xfrm>
        </p:spPr>
        <p:txBody>
          <a:bodyPr>
            <a:normAutofit lnSpcReduction="10000"/>
          </a:bodyPr>
          <a:lstStyle/>
          <a:p>
            <a:r>
              <a:rPr lang="ru-RU" dirty="0">
                <a:latin typeface="Times New Roman" panose="02020603050405020304" pitchFamily="18" charset="0"/>
                <a:cs typeface="Times New Roman" panose="02020603050405020304" pitchFamily="18" charset="0"/>
              </a:rPr>
              <a:t>Прочитайте рассказ </a:t>
            </a:r>
            <a:r>
              <a:rPr lang="ru-RU" dirty="0" err="1">
                <a:latin typeface="Times New Roman" panose="02020603050405020304" pitchFamily="18" charset="0"/>
                <a:cs typeface="Times New Roman" panose="02020603050405020304" pitchFamily="18" charset="0"/>
              </a:rPr>
              <a:t>И.С.Тургенева</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Два богача»</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Надеюсь,  вы узнали много нового и полезного.</a:t>
            </a:r>
          </a:p>
          <a:p>
            <a:pPr marL="0" indent="0">
              <a:buNone/>
            </a:pPr>
            <a:endParaRPr lang="ru-RU" dirty="0" smtClean="0"/>
          </a:p>
          <a:p>
            <a:r>
              <a:rPr lang="ru-RU" dirty="0" smtClean="0">
                <a:latin typeface="Times New Roman" panose="02020603050405020304" pitchFamily="18" charset="0"/>
                <a:cs typeface="Times New Roman" panose="02020603050405020304" pitchFamily="18" charset="0"/>
              </a:rPr>
              <a:t>Урок окончен! До новых встреч!</a:t>
            </a:r>
            <a:endParaRPr lang="en-US" dirty="0">
              <a:latin typeface="Times New Roman" panose="02020603050405020304" pitchFamily="18" charset="0"/>
              <a:cs typeface="Times New Roman" panose="02020603050405020304" pitchFamily="18" charset="0"/>
            </a:endParaRPr>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22</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457471" y="1218583"/>
            <a:ext cx="8218197" cy="417871"/>
          </a:xfrm>
          <a:prstGeom prst="rect">
            <a:avLst/>
          </a:prstGeom>
        </p:spPr>
        <p:txBody>
          <a:bodyPr wrap="square">
            <a:spAutoFit/>
          </a:bodyPr>
          <a:lstStyle/>
          <a:p>
            <a:pPr>
              <a:lnSpc>
                <a:spcPct val="115000"/>
              </a:lnSpc>
              <a:spcAft>
                <a:spcPts val="0"/>
              </a:spcAft>
            </a:pPr>
            <a:endParaRPr lang="ru-RU" sz="2000" dirty="0">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5760"/>
            <a:ext cx="9144000" cy="6891116"/>
          </a:xfrm>
          <a:prstGeom prst="rect">
            <a:avLst/>
          </a:prstGeom>
          <a:solidFill>
            <a:schemeClr val="accent1">
              <a:lumMod val="40000"/>
              <a:lumOff val="60000"/>
            </a:schemeClr>
          </a:solidFill>
          <a:ln>
            <a:noFill/>
          </a:ln>
        </p:spPr>
      </p:pic>
      <p:sp>
        <p:nvSpPr>
          <p:cNvPr id="12291"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821A6F7-481E-498F-84C7-CBF5D40C926D}" type="slidenum">
              <a:rPr lang="ru-RU" altLang="ru-RU" sz="1200" b="1">
                <a:solidFill>
                  <a:srgbClr val="002060"/>
                </a:solidFill>
              </a:rPr>
              <a:pPr>
                <a:buSzPts val="1100"/>
              </a:pPr>
              <a:t>23</a:t>
            </a:fld>
            <a:endParaRPr lang="ru-RU" altLang="ru-RU" sz="1200" b="1">
              <a:solidFill>
                <a:srgbClr val="002060"/>
              </a:solidFill>
            </a:endParaRPr>
          </a:p>
        </p:txBody>
      </p:sp>
      <p:cxnSp>
        <p:nvCxnSpPr>
          <p:cNvPr id="12292"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229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574;p91"/>
          <p:cNvSpPr txBox="1"/>
          <p:nvPr/>
        </p:nvSpPr>
        <p:spPr>
          <a:xfrm>
            <a:off x="66517" y="944541"/>
            <a:ext cx="3800950" cy="977658"/>
          </a:xfrm>
          <a:prstGeom prst="rect">
            <a:avLst/>
          </a:prstGeom>
          <a:noFill/>
          <a:ln>
            <a:noFill/>
          </a:ln>
        </p:spPr>
        <p:txBody>
          <a:bodyPr spcFirstLastPara="1" lIns="93712" tIns="93712" rIns="93712" bIns="93712" anchor="ctr"/>
          <a:lstStyle/>
          <a:p>
            <a:pPr>
              <a:defRPr/>
            </a:pPr>
            <a:r>
              <a:rPr lang="ru" sz="2100" b="1" dirty="0">
                <a:solidFill>
                  <a:srgbClr val="002060"/>
                </a:solidFill>
                <a:latin typeface="Century Gothic" panose="020B0502020202020204" pitchFamily="34" charset="0"/>
                <a:sym typeface="Comfortaa"/>
              </a:rPr>
              <a:t>Барша</a:t>
            </a:r>
            <a:r>
              <a:rPr lang="ru" sz="2500" b="1" dirty="0">
                <a:solidFill>
                  <a:srgbClr val="002060"/>
                </a:solidFill>
                <a:latin typeface="Century Gothic" panose="020B0502020202020204" pitchFamily="34" charset="0"/>
                <a:sym typeface="Comfortaa"/>
              </a:rPr>
              <a:t>ғ</a:t>
            </a:r>
            <a:r>
              <a:rPr lang="ru" sz="2100" b="1" dirty="0">
                <a:solidFill>
                  <a:srgbClr val="002060"/>
                </a:solidFill>
                <a:latin typeface="Century Gothic" panose="020B0502020202020204" pitchFamily="34" charset="0"/>
                <a:sym typeface="Comfortaa"/>
              </a:rPr>
              <a:t>а </a:t>
            </a:r>
            <a:r>
              <a:rPr lang="ru" sz="2500" b="1" dirty="0">
                <a:solidFill>
                  <a:srgbClr val="002060"/>
                </a:solidFill>
                <a:latin typeface="Century Gothic" panose="020B0502020202020204" pitchFamily="34" charset="0"/>
                <a:sym typeface="Comfortaa"/>
              </a:rPr>
              <a:t>қ</a:t>
            </a:r>
            <a:r>
              <a:rPr lang="ru" sz="2100" b="1" dirty="0">
                <a:solidFill>
                  <a:srgbClr val="002060"/>
                </a:solidFill>
                <a:latin typeface="Century Gothic" panose="020B0502020202020204" pitchFamily="34" charset="0"/>
                <a:sym typeface="Comfortaa"/>
              </a:rPr>
              <a:t>олжетімді, сапалы білім!</a:t>
            </a:r>
            <a:endParaRPr sz="2100" b="1" dirty="0">
              <a:solidFill>
                <a:srgbClr val="002060"/>
              </a:solidFill>
              <a:latin typeface="Century Gothic" panose="020B0502020202020204" pitchFamily="34" charset="0"/>
              <a:sym typeface="Comfortaa"/>
            </a:endParaRPr>
          </a:p>
        </p:txBody>
      </p:sp>
      <p:sp>
        <p:nvSpPr>
          <p:cNvPr id="10" name="Google Shape;575;p91"/>
          <p:cNvSpPr txBox="1"/>
          <p:nvPr/>
        </p:nvSpPr>
        <p:spPr>
          <a:xfrm>
            <a:off x="4570643" y="5084106"/>
            <a:ext cx="4380595" cy="1052529"/>
          </a:xfrm>
          <a:prstGeom prst="rect">
            <a:avLst/>
          </a:prstGeom>
          <a:noFill/>
          <a:ln>
            <a:noFill/>
          </a:ln>
        </p:spPr>
        <p:txBody>
          <a:bodyPr spcFirstLastPara="1" lIns="93712" tIns="93712" rIns="93712" bIns="93712" anchor="ctr"/>
          <a:lstStyle/>
          <a:p>
            <a:pPr algn="r">
              <a:defRPr/>
            </a:pPr>
            <a:r>
              <a:rPr lang="ru" sz="2100" b="1" dirty="0">
                <a:solidFill>
                  <a:srgbClr val="002060"/>
                </a:solidFill>
                <a:latin typeface="Century Gothic" panose="020B0502020202020204" pitchFamily="34" charset="0"/>
                <a:sym typeface="Comfortaa"/>
              </a:rPr>
              <a:t>Качественное образование, </a:t>
            </a:r>
          </a:p>
          <a:p>
            <a:pPr algn="r">
              <a:defRPr/>
            </a:pPr>
            <a:r>
              <a:rPr lang="ru" sz="2100" b="1" dirty="0">
                <a:solidFill>
                  <a:srgbClr val="002060"/>
                </a:solidFill>
                <a:latin typeface="Century Gothic" panose="020B0502020202020204" pitchFamily="34" charset="0"/>
                <a:sym typeface="Comfortaa"/>
              </a:rPr>
              <a:t>доступное всем!</a:t>
            </a:r>
            <a:endParaRPr sz="2100" b="1" dirty="0">
              <a:solidFill>
                <a:srgbClr val="002060"/>
              </a:solidFill>
              <a:latin typeface="Century Gothic" panose="020B0502020202020204" pitchFamily="34" charset="0"/>
              <a:sym typeface="Comfortaa"/>
            </a:endParaRPr>
          </a:p>
        </p:txBody>
      </p:sp>
      <p:grpSp>
        <p:nvGrpSpPr>
          <p:cNvPr id="12297" name="Группа 1"/>
          <p:cNvGrpSpPr>
            <a:grpSpLocks/>
          </p:cNvGrpSpPr>
          <p:nvPr/>
        </p:nvGrpSpPr>
        <p:grpSpPr bwMode="auto">
          <a:xfrm>
            <a:off x="1631694" y="1470086"/>
            <a:ext cx="5888758" cy="4398737"/>
            <a:chOff x="1037227" y="1115985"/>
            <a:chExt cx="7369006" cy="5190811"/>
          </a:xfrm>
        </p:grpSpPr>
        <p:sp>
          <p:nvSpPr>
            <p:cNvPr id="12298" name="Freeform 39"/>
            <p:cNvSpPr>
              <a:spLocks/>
            </p:cNvSpPr>
            <p:nvPr/>
          </p:nvSpPr>
          <p:spPr bwMode="auto">
            <a:xfrm>
              <a:off x="2896244" y="2393834"/>
              <a:ext cx="3609482" cy="3912962"/>
            </a:xfrm>
            <a:custGeom>
              <a:avLst/>
              <a:gdLst>
                <a:gd name="T0" fmla="*/ 129202 w 4437063"/>
                <a:gd name="T1" fmla="*/ 14352 h 4810125"/>
                <a:gd name="T2" fmla="*/ 281174 w 4437063"/>
                <a:gd name="T3" fmla="*/ 26388 h 4810125"/>
                <a:gd name="T4" fmla="*/ 264200 w 4437063"/>
                <a:gd name="T5" fmla="*/ 122473 h 4810125"/>
                <a:gd name="T6" fmla="*/ 227076 w 4437063"/>
                <a:gd name="T7" fmla="*/ 220773 h 4810125"/>
                <a:gd name="T8" fmla="*/ 254830 w 4437063"/>
                <a:gd name="T9" fmla="*/ 284527 h 4810125"/>
                <a:gd name="T10" fmla="*/ 286817 w 4437063"/>
                <a:gd name="T11" fmla="*/ 265189 h 4810125"/>
                <a:gd name="T12" fmla="*/ 331697 w 4437063"/>
                <a:gd name="T13" fmla="*/ 166587 h 4810125"/>
                <a:gd name="T14" fmla="*/ 409975 w 4437063"/>
                <a:gd name="T15" fmla="*/ 107465 h 4810125"/>
                <a:gd name="T16" fmla="*/ 431030 w 4437063"/>
                <a:gd name="T17" fmla="*/ 29309 h 4810125"/>
                <a:gd name="T18" fmla="*/ 409925 w 4437063"/>
                <a:gd name="T19" fmla="*/ 119200 h 4810125"/>
                <a:gd name="T20" fmla="*/ 335878 w 4437063"/>
                <a:gd name="T21" fmla="*/ 178270 h 4810125"/>
                <a:gd name="T22" fmla="*/ 299712 w 4437063"/>
                <a:gd name="T23" fmla="*/ 271534 h 4810125"/>
                <a:gd name="T24" fmla="*/ 279361 w 4437063"/>
                <a:gd name="T25" fmla="*/ 328138 h 4810125"/>
                <a:gd name="T26" fmla="*/ 349125 w 4437063"/>
                <a:gd name="T27" fmla="*/ 222133 h 4810125"/>
                <a:gd name="T28" fmla="*/ 471429 w 4437063"/>
                <a:gd name="T29" fmla="*/ 205816 h 4810125"/>
                <a:gd name="T30" fmla="*/ 541747 w 4437063"/>
                <a:gd name="T31" fmla="*/ 146041 h 4810125"/>
                <a:gd name="T32" fmla="*/ 526081 w 4437063"/>
                <a:gd name="T33" fmla="*/ 174141 h 4810125"/>
                <a:gd name="T34" fmla="*/ 448711 w 4437063"/>
                <a:gd name="T35" fmla="*/ 222434 h 4810125"/>
                <a:gd name="T36" fmla="*/ 356178 w 4437063"/>
                <a:gd name="T37" fmla="*/ 239103 h 4810125"/>
                <a:gd name="T38" fmla="*/ 310643 w 4437063"/>
                <a:gd name="T39" fmla="*/ 345964 h 4810125"/>
                <a:gd name="T40" fmla="*/ 402772 w 4437063"/>
                <a:gd name="T41" fmla="*/ 301398 h 4810125"/>
                <a:gd name="T42" fmla="*/ 460397 w 4437063"/>
                <a:gd name="T43" fmla="*/ 267354 h 4810125"/>
                <a:gd name="T44" fmla="*/ 441910 w 4437063"/>
                <a:gd name="T45" fmla="*/ 275210 h 4810125"/>
                <a:gd name="T46" fmla="*/ 390885 w 4437063"/>
                <a:gd name="T47" fmla="*/ 322850 h 4810125"/>
                <a:gd name="T48" fmla="*/ 403945 w 4437063"/>
                <a:gd name="T49" fmla="*/ 349196 h 4810125"/>
                <a:gd name="T50" fmla="*/ 486597 w 4437063"/>
                <a:gd name="T51" fmla="*/ 348792 h 4810125"/>
                <a:gd name="T52" fmla="*/ 483525 w 4437063"/>
                <a:gd name="T53" fmla="*/ 349094 h 4810125"/>
                <a:gd name="T54" fmla="*/ 400269 w 4437063"/>
                <a:gd name="T55" fmla="*/ 354685 h 4810125"/>
                <a:gd name="T56" fmla="*/ 338699 w 4437063"/>
                <a:gd name="T57" fmla="*/ 351151 h 4810125"/>
                <a:gd name="T58" fmla="*/ 292357 w 4437063"/>
                <a:gd name="T59" fmla="*/ 415359 h 4810125"/>
                <a:gd name="T60" fmla="*/ 236848 w 4437063"/>
                <a:gd name="T61" fmla="*/ 535313 h 4810125"/>
                <a:gd name="T62" fmla="*/ 226219 w 4437063"/>
                <a:gd name="T63" fmla="*/ 399647 h 4810125"/>
                <a:gd name="T64" fmla="*/ 124317 w 4437063"/>
                <a:gd name="T65" fmla="*/ 323051 h 4810125"/>
                <a:gd name="T66" fmla="*/ 32087 w 4437063"/>
                <a:gd name="T67" fmla="*/ 306484 h 4810125"/>
                <a:gd name="T68" fmla="*/ 6246 w 4437063"/>
                <a:gd name="T69" fmla="*/ 263628 h 4810125"/>
                <a:gd name="T70" fmla="*/ 51430 w 4437063"/>
                <a:gd name="T71" fmla="*/ 303764 h 4810125"/>
                <a:gd name="T72" fmla="*/ 169148 w 4437063"/>
                <a:gd name="T73" fmla="*/ 328893 h 4810125"/>
                <a:gd name="T74" fmla="*/ 204660 w 4437063"/>
                <a:gd name="T75" fmla="*/ 335037 h 4810125"/>
                <a:gd name="T76" fmla="*/ 97771 w 4437063"/>
                <a:gd name="T77" fmla="*/ 272240 h 4810125"/>
                <a:gd name="T78" fmla="*/ 13702 w 4437063"/>
                <a:gd name="T79" fmla="*/ 252750 h 4810125"/>
                <a:gd name="T80" fmla="*/ 35311 w 4437063"/>
                <a:gd name="T81" fmla="*/ 260405 h 4810125"/>
                <a:gd name="T82" fmla="*/ 147085 w 4437063"/>
                <a:gd name="T83" fmla="*/ 273751 h 4810125"/>
                <a:gd name="T84" fmla="*/ 231055 w 4437063"/>
                <a:gd name="T85" fmla="*/ 314944 h 4810125"/>
                <a:gd name="T86" fmla="*/ 157260 w 4437063"/>
                <a:gd name="T87" fmla="*/ 233815 h 4810125"/>
                <a:gd name="T88" fmla="*/ 53445 w 4437063"/>
                <a:gd name="T89" fmla="*/ 215284 h 4810125"/>
                <a:gd name="T90" fmla="*/ 67347 w 4437063"/>
                <a:gd name="T91" fmla="*/ 204558 h 4810125"/>
                <a:gd name="T92" fmla="*/ 152828 w 4437063"/>
                <a:gd name="T93" fmla="*/ 213320 h 4810125"/>
                <a:gd name="T94" fmla="*/ 149503 w 4437063"/>
                <a:gd name="T95" fmla="*/ 160443 h 4810125"/>
                <a:gd name="T96" fmla="*/ 116812 w 4437063"/>
                <a:gd name="T97" fmla="*/ 92106 h 4810125"/>
                <a:gd name="T98" fmla="*/ 98225 w 4437063"/>
                <a:gd name="T99" fmla="*/ 53531 h 4810125"/>
                <a:gd name="T100" fmla="*/ 150360 w 4437063"/>
                <a:gd name="T101" fmla="*/ 118947 h 4810125"/>
                <a:gd name="T102" fmla="*/ 178467 w 4437063"/>
                <a:gd name="T103" fmla="*/ 218306 h 4810125"/>
                <a:gd name="T104" fmla="*/ 204459 w 4437063"/>
                <a:gd name="T105" fmla="*/ 214578 h 4810125"/>
                <a:gd name="T106" fmla="*/ 204559 w 4437063"/>
                <a:gd name="T107" fmla="*/ 112955 h 4810125"/>
                <a:gd name="T108" fmla="*/ 181086 w 4437063"/>
                <a:gd name="T109" fmla="*/ 39984 h 4810125"/>
                <a:gd name="T110" fmla="*/ 147538 w 4437063"/>
                <a:gd name="T111" fmla="*/ 16467 h 4810125"/>
                <a:gd name="T112" fmla="*/ 209194 w 4437063"/>
                <a:gd name="T113" fmla="*/ 65215 h 4810125"/>
                <a:gd name="T114" fmla="*/ 208388 w 4437063"/>
                <a:gd name="T115" fmla="*/ 143270 h 4810125"/>
                <a:gd name="T116" fmla="*/ 215642 w 4437063"/>
                <a:gd name="T117" fmla="*/ 185975 h 4810125"/>
                <a:gd name="T118" fmla="*/ 253318 w 4437063"/>
                <a:gd name="T119" fmla="*/ 117840 h 4810125"/>
                <a:gd name="T120" fmla="*/ 291048 w 4437063"/>
                <a:gd name="T121" fmla="*/ 10525 h 4810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37063"/>
                <a:gd name="T184" fmla="*/ 0 h 4810125"/>
                <a:gd name="T185" fmla="*/ 4437063 w 4437063"/>
                <a:gd name="T186" fmla="*/ 4810125 h 4810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37063" h="4810125">
                  <a:moveTo>
                    <a:pt x="4437063" y="1081703"/>
                  </a:moveTo>
                  <a:lnTo>
                    <a:pt x="4429592" y="1082685"/>
                  </a:lnTo>
                  <a:lnTo>
                    <a:pt x="4431507" y="1082099"/>
                  </a:lnTo>
                  <a:lnTo>
                    <a:pt x="4437063" y="1081703"/>
                  </a:lnTo>
                  <a:close/>
                  <a:moveTo>
                    <a:pt x="717614" y="207531"/>
                  </a:moveTo>
                  <a:lnTo>
                    <a:pt x="721403" y="232026"/>
                  </a:lnTo>
                  <a:lnTo>
                    <a:pt x="718408" y="217055"/>
                  </a:lnTo>
                  <a:lnTo>
                    <a:pt x="717614" y="207531"/>
                  </a:lnTo>
                  <a:close/>
                  <a:moveTo>
                    <a:pt x="1031570" y="111900"/>
                  </a:moveTo>
                  <a:lnTo>
                    <a:pt x="1043178" y="113447"/>
                  </a:lnTo>
                  <a:lnTo>
                    <a:pt x="1020457" y="113884"/>
                  </a:lnTo>
                  <a:lnTo>
                    <a:pt x="1016885" y="113884"/>
                  </a:lnTo>
                  <a:lnTo>
                    <a:pt x="1018075" y="113091"/>
                  </a:lnTo>
                  <a:lnTo>
                    <a:pt x="1031570" y="111900"/>
                  </a:lnTo>
                  <a:close/>
                  <a:moveTo>
                    <a:pt x="2559676" y="0"/>
                  </a:moveTo>
                  <a:lnTo>
                    <a:pt x="2574759" y="1190"/>
                  </a:lnTo>
                  <a:lnTo>
                    <a:pt x="2563248" y="1587"/>
                  </a:lnTo>
                  <a:lnTo>
                    <a:pt x="2494583" y="11904"/>
                  </a:lnTo>
                  <a:lnTo>
                    <a:pt x="2435443" y="27380"/>
                  </a:lnTo>
                  <a:lnTo>
                    <a:pt x="2404484" y="39681"/>
                  </a:lnTo>
                  <a:lnTo>
                    <a:pt x="2387020" y="47617"/>
                  </a:lnTo>
                  <a:lnTo>
                    <a:pt x="2351298" y="68648"/>
                  </a:lnTo>
                  <a:lnTo>
                    <a:pt x="2315576" y="95631"/>
                  </a:lnTo>
                  <a:lnTo>
                    <a:pt x="2279854" y="128169"/>
                  </a:lnTo>
                  <a:lnTo>
                    <a:pt x="2246514" y="165866"/>
                  </a:lnTo>
                  <a:lnTo>
                    <a:pt x="2215555" y="207928"/>
                  </a:lnTo>
                  <a:lnTo>
                    <a:pt x="2188962" y="253561"/>
                  </a:lnTo>
                  <a:lnTo>
                    <a:pt x="2167131" y="303559"/>
                  </a:lnTo>
                  <a:lnTo>
                    <a:pt x="2158399" y="329352"/>
                  </a:lnTo>
                  <a:lnTo>
                    <a:pt x="2151652" y="355144"/>
                  </a:lnTo>
                  <a:lnTo>
                    <a:pt x="2144111" y="411491"/>
                  </a:lnTo>
                  <a:lnTo>
                    <a:pt x="2140538" y="506726"/>
                  </a:lnTo>
                  <a:lnTo>
                    <a:pt x="2140935" y="610690"/>
                  </a:lnTo>
                  <a:lnTo>
                    <a:pt x="2139348" y="681719"/>
                  </a:lnTo>
                  <a:lnTo>
                    <a:pt x="2134982" y="751954"/>
                  </a:lnTo>
                  <a:lnTo>
                    <a:pt x="2124662" y="820999"/>
                  </a:lnTo>
                  <a:lnTo>
                    <a:pt x="2115930" y="853934"/>
                  </a:lnTo>
                  <a:lnTo>
                    <a:pt x="2104023" y="895996"/>
                  </a:lnTo>
                  <a:lnTo>
                    <a:pt x="2081796" y="965041"/>
                  </a:lnTo>
                  <a:lnTo>
                    <a:pt x="2060759" y="1020197"/>
                  </a:lnTo>
                  <a:lnTo>
                    <a:pt x="2039326" y="1067417"/>
                  </a:lnTo>
                  <a:lnTo>
                    <a:pt x="2003207" y="1132494"/>
                  </a:lnTo>
                  <a:lnTo>
                    <a:pt x="1941289" y="1237649"/>
                  </a:lnTo>
                  <a:lnTo>
                    <a:pt x="1900804" y="1312249"/>
                  </a:lnTo>
                  <a:lnTo>
                    <a:pt x="1880562" y="1349549"/>
                  </a:lnTo>
                  <a:lnTo>
                    <a:pt x="1847618" y="1420578"/>
                  </a:lnTo>
                  <a:lnTo>
                    <a:pt x="1822613" y="1485258"/>
                  </a:lnTo>
                  <a:lnTo>
                    <a:pt x="1804752" y="1544779"/>
                  </a:lnTo>
                  <a:lnTo>
                    <a:pt x="1792845" y="1599142"/>
                  </a:lnTo>
                  <a:lnTo>
                    <a:pt x="1787288" y="1649537"/>
                  </a:lnTo>
                  <a:lnTo>
                    <a:pt x="1786097" y="1696361"/>
                  </a:lnTo>
                  <a:lnTo>
                    <a:pt x="1789273" y="1739613"/>
                  </a:lnTo>
                  <a:lnTo>
                    <a:pt x="1796417" y="1780484"/>
                  </a:lnTo>
                  <a:lnTo>
                    <a:pt x="1806737" y="1819371"/>
                  </a:lnTo>
                  <a:lnTo>
                    <a:pt x="1826185" y="1874925"/>
                  </a:lnTo>
                  <a:lnTo>
                    <a:pt x="1856747" y="1946747"/>
                  </a:lnTo>
                  <a:lnTo>
                    <a:pt x="1888103" y="2020157"/>
                  </a:lnTo>
                  <a:lnTo>
                    <a:pt x="1901201" y="2059044"/>
                  </a:lnTo>
                  <a:lnTo>
                    <a:pt x="1907949" y="2078488"/>
                  </a:lnTo>
                  <a:lnTo>
                    <a:pt x="1922238" y="2113804"/>
                  </a:lnTo>
                  <a:lnTo>
                    <a:pt x="1937320" y="2146343"/>
                  </a:lnTo>
                  <a:lnTo>
                    <a:pt x="1953594" y="2175310"/>
                  </a:lnTo>
                  <a:lnTo>
                    <a:pt x="1971454" y="2200705"/>
                  </a:lnTo>
                  <a:lnTo>
                    <a:pt x="1989315" y="2222927"/>
                  </a:lnTo>
                  <a:lnTo>
                    <a:pt x="2007970" y="2241974"/>
                  </a:lnTo>
                  <a:lnTo>
                    <a:pt x="2026228" y="2257449"/>
                  </a:lnTo>
                  <a:lnTo>
                    <a:pt x="2045280" y="2269750"/>
                  </a:lnTo>
                  <a:lnTo>
                    <a:pt x="2063935" y="2278480"/>
                  </a:lnTo>
                  <a:lnTo>
                    <a:pt x="2082589" y="2283639"/>
                  </a:lnTo>
                  <a:lnTo>
                    <a:pt x="2100847" y="2285623"/>
                  </a:lnTo>
                  <a:lnTo>
                    <a:pt x="2117915" y="2284035"/>
                  </a:lnTo>
                  <a:lnTo>
                    <a:pt x="2134982" y="2278877"/>
                  </a:lnTo>
                  <a:lnTo>
                    <a:pt x="2150461" y="2270147"/>
                  </a:lnTo>
                  <a:lnTo>
                    <a:pt x="2165147" y="2258640"/>
                  </a:lnTo>
                  <a:lnTo>
                    <a:pt x="2171894" y="2250703"/>
                  </a:lnTo>
                  <a:lnTo>
                    <a:pt x="2195709" y="2221340"/>
                  </a:lnTo>
                  <a:lnTo>
                    <a:pt x="2227462" y="2170548"/>
                  </a:lnTo>
                  <a:lnTo>
                    <a:pt x="2260009" y="2089599"/>
                  </a:lnTo>
                  <a:lnTo>
                    <a:pt x="2286602" y="2008650"/>
                  </a:lnTo>
                  <a:lnTo>
                    <a:pt x="2305256" y="1951509"/>
                  </a:lnTo>
                  <a:lnTo>
                    <a:pt x="2330262" y="1866195"/>
                  </a:lnTo>
                  <a:lnTo>
                    <a:pt x="2352489" y="1790404"/>
                  </a:lnTo>
                  <a:lnTo>
                    <a:pt x="2385829" y="1696757"/>
                  </a:lnTo>
                  <a:lnTo>
                    <a:pt x="2412819" y="1632077"/>
                  </a:lnTo>
                  <a:lnTo>
                    <a:pt x="2440603" y="1566207"/>
                  </a:lnTo>
                  <a:lnTo>
                    <a:pt x="2475531" y="1492797"/>
                  </a:lnTo>
                  <a:lnTo>
                    <a:pt x="2497361" y="1453116"/>
                  </a:lnTo>
                  <a:lnTo>
                    <a:pt x="2519191" y="1418991"/>
                  </a:lnTo>
                  <a:lnTo>
                    <a:pt x="2542212" y="1388833"/>
                  </a:lnTo>
                  <a:lnTo>
                    <a:pt x="2581506" y="1344390"/>
                  </a:lnTo>
                  <a:lnTo>
                    <a:pt x="2613656" y="1312646"/>
                  </a:lnTo>
                  <a:lnTo>
                    <a:pt x="2635883" y="1291615"/>
                  </a:lnTo>
                  <a:lnTo>
                    <a:pt x="2682321" y="1254712"/>
                  </a:lnTo>
                  <a:lnTo>
                    <a:pt x="2730744" y="1221776"/>
                  </a:lnTo>
                  <a:lnTo>
                    <a:pt x="2781152" y="1191619"/>
                  </a:lnTo>
                  <a:lnTo>
                    <a:pt x="2858550" y="1148763"/>
                  </a:lnTo>
                  <a:lnTo>
                    <a:pt x="2939520" y="1102337"/>
                  </a:lnTo>
                  <a:lnTo>
                    <a:pt x="2993896" y="1066624"/>
                  </a:lnTo>
                  <a:lnTo>
                    <a:pt x="3021680" y="1047180"/>
                  </a:lnTo>
                  <a:lnTo>
                    <a:pt x="3049067" y="1026546"/>
                  </a:lnTo>
                  <a:lnTo>
                    <a:pt x="3100665" y="984485"/>
                  </a:lnTo>
                  <a:lnTo>
                    <a:pt x="3147898" y="940438"/>
                  </a:lnTo>
                  <a:lnTo>
                    <a:pt x="3191161" y="894012"/>
                  </a:lnTo>
                  <a:lnTo>
                    <a:pt x="3230455" y="846791"/>
                  </a:lnTo>
                  <a:lnTo>
                    <a:pt x="3266177" y="798381"/>
                  </a:lnTo>
                  <a:lnTo>
                    <a:pt x="3297930" y="748383"/>
                  </a:lnTo>
                  <a:lnTo>
                    <a:pt x="3325714" y="697591"/>
                  </a:lnTo>
                  <a:lnTo>
                    <a:pt x="3337621" y="671799"/>
                  </a:lnTo>
                  <a:lnTo>
                    <a:pt x="3343971" y="658307"/>
                  </a:lnTo>
                  <a:lnTo>
                    <a:pt x="3354291" y="628943"/>
                  </a:lnTo>
                  <a:lnTo>
                    <a:pt x="3366992" y="579739"/>
                  </a:lnTo>
                  <a:lnTo>
                    <a:pt x="3379693" y="506726"/>
                  </a:lnTo>
                  <a:lnTo>
                    <a:pt x="3388029" y="431729"/>
                  </a:lnTo>
                  <a:lnTo>
                    <a:pt x="3394379" y="326177"/>
                  </a:lnTo>
                  <a:lnTo>
                    <a:pt x="3395173" y="231737"/>
                  </a:lnTo>
                  <a:lnTo>
                    <a:pt x="3395173" y="221816"/>
                  </a:lnTo>
                  <a:lnTo>
                    <a:pt x="3396364" y="230943"/>
                  </a:lnTo>
                  <a:lnTo>
                    <a:pt x="3403905" y="321019"/>
                  </a:lnTo>
                  <a:lnTo>
                    <a:pt x="3407080" y="423396"/>
                  </a:lnTo>
                  <a:lnTo>
                    <a:pt x="3405493" y="497599"/>
                  </a:lnTo>
                  <a:lnTo>
                    <a:pt x="3399539" y="571009"/>
                  </a:lnTo>
                  <a:lnTo>
                    <a:pt x="3390013" y="622594"/>
                  </a:lnTo>
                  <a:lnTo>
                    <a:pt x="3382075" y="653942"/>
                  </a:lnTo>
                  <a:lnTo>
                    <a:pt x="3377312" y="668624"/>
                  </a:lnTo>
                  <a:lnTo>
                    <a:pt x="3366992" y="697194"/>
                  </a:lnTo>
                  <a:lnTo>
                    <a:pt x="3344765" y="749970"/>
                  </a:lnTo>
                  <a:lnTo>
                    <a:pt x="3320157" y="800365"/>
                  </a:lnTo>
                  <a:lnTo>
                    <a:pt x="3292770" y="848379"/>
                  </a:lnTo>
                  <a:lnTo>
                    <a:pt x="3263002" y="894012"/>
                  </a:lnTo>
                  <a:lnTo>
                    <a:pt x="3230058" y="939248"/>
                  </a:lnTo>
                  <a:lnTo>
                    <a:pt x="3193542" y="984088"/>
                  </a:lnTo>
                  <a:lnTo>
                    <a:pt x="3153454" y="1028927"/>
                  </a:lnTo>
                  <a:lnTo>
                    <a:pt x="3131227" y="1051942"/>
                  </a:lnTo>
                  <a:lnTo>
                    <a:pt x="3109397" y="1074163"/>
                  </a:lnTo>
                  <a:lnTo>
                    <a:pt x="3062959" y="1113051"/>
                  </a:lnTo>
                  <a:lnTo>
                    <a:pt x="3014933" y="1147176"/>
                  </a:lnTo>
                  <a:lnTo>
                    <a:pt x="2964128" y="1178921"/>
                  </a:lnTo>
                  <a:lnTo>
                    <a:pt x="2882761" y="1226935"/>
                  </a:lnTo>
                  <a:lnTo>
                    <a:pt x="2793456" y="1283679"/>
                  </a:lnTo>
                  <a:lnTo>
                    <a:pt x="2729554" y="1329709"/>
                  </a:lnTo>
                  <a:lnTo>
                    <a:pt x="2695816" y="1356295"/>
                  </a:lnTo>
                  <a:lnTo>
                    <a:pt x="2679146" y="1370580"/>
                  </a:lnTo>
                  <a:lnTo>
                    <a:pt x="2646599" y="1404706"/>
                  </a:lnTo>
                  <a:lnTo>
                    <a:pt x="2616434" y="1443990"/>
                  </a:lnTo>
                  <a:lnTo>
                    <a:pt x="2588650" y="1486845"/>
                  </a:lnTo>
                  <a:lnTo>
                    <a:pt x="2562454" y="1533272"/>
                  </a:lnTo>
                  <a:lnTo>
                    <a:pt x="2538243" y="1582079"/>
                  </a:lnTo>
                  <a:lnTo>
                    <a:pt x="2505299" y="1656283"/>
                  </a:lnTo>
                  <a:lnTo>
                    <a:pt x="2469974" y="1752311"/>
                  </a:lnTo>
                  <a:lnTo>
                    <a:pt x="2442587" y="1837228"/>
                  </a:lnTo>
                  <a:lnTo>
                    <a:pt x="2417185" y="1928891"/>
                  </a:lnTo>
                  <a:lnTo>
                    <a:pt x="2414407" y="1942779"/>
                  </a:lnTo>
                  <a:lnTo>
                    <a:pt x="2409247" y="1973730"/>
                  </a:lnTo>
                  <a:lnTo>
                    <a:pt x="2396546" y="2032061"/>
                  </a:lnTo>
                  <a:lnTo>
                    <a:pt x="2380669" y="2087218"/>
                  </a:lnTo>
                  <a:lnTo>
                    <a:pt x="2361618" y="2139597"/>
                  </a:lnTo>
                  <a:lnTo>
                    <a:pt x="2338994" y="2191182"/>
                  </a:lnTo>
                  <a:lnTo>
                    <a:pt x="2313195" y="2241974"/>
                  </a:lnTo>
                  <a:lnTo>
                    <a:pt x="2269534" y="2319352"/>
                  </a:lnTo>
                  <a:lnTo>
                    <a:pt x="2235797" y="2373714"/>
                  </a:lnTo>
                  <a:lnTo>
                    <a:pt x="2219127" y="2400301"/>
                  </a:lnTo>
                  <a:lnTo>
                    <a:pt x="2195709" y="2450299"/>
                  </a:lnTo>
                  <a:lnTo>
                    <a:pt x="2181817" y="2493551"/>
                  </a:lnTo>
                  <a:lnTo>
                    <a:pt x="2174673" y="2531248"/>
                  </a:lnTo>
                  <a:lnTo>
                    <a:pt x="2173482" y="2561405"/>
                  </a:lnTo>
                  <a:lnTo>
                    <a:pt x="2175070" y="2584420"/>
                  </a:lnTo>
                  <a:lnTo>
                    <a:pt x="2180230" y="2606642"/>
                  </a:lnTo>
                  <a:lnTo>
                    <a:pt x="2181817" y="2609419"/>
                  </a:lnTo>
                  <a:lnTo>
                    <a:pt x="2201266" y="2585611"/>
                  </a:lnTo>
                  <a:lnTo>
                    <a:pt x="2314385" y="2441172"/>
                  </a:lnTo>
                  <a:lnTo>
                    <a:pt x="2401706" y="2320542"/>
                  </a:lnTo>
                  <a:lnTo>
                    <a:pt x="2442190" y="2260624"/>
                  </a:lnTo>
                  <a:lnTo>
                    <a:pt x="2472356" y="2212610"/>
                  </a:lnTo>
                  <a:lnTo>
                    <a:pt x="2516016" y="2137613"/>
                  </a:lnTo>
                  <a:lnTo>
                    <a:pt x="2562454" y="2045156"/>
                  </a:lnTo>
                  <a:lnTo>
                    <a:pt x="2594207" y="1975714"/>
                  </a:lnTo>
                  <a:lnTo>
                    <a:pt x="2606115" y="1951509"/>
                  </a:lnTo>
                  <a:lnTo>
                    <a:pt x="2631914" y="1905082"/>
                  </a:lnTo>
                  <a:lnTo>
                    <a:pt x="2659697" y="1861433"/>
                  </a:lnTo>
                  <a:lnTo>
                    <a:pt x="2689466" y="1820165"/>
                  </a:lnTo>
                  <a:lnTo>
                    <a:pt x="2720425" y="1783262"/>
                  </a:lnTo>
                  <a:lnTo>
                    <a:pt x="2750987" y="1750327"/>
                  </a:lnTo>
                  <a:lnTo>
                    <a:pt x="2781549" y="1722153"/>
                  </a:lnTo>
                  <a:lnTo>
                    <a:pt x="2811317" y="1699535"/>
                  </a:lnTo>
                  <a:lnTo>
                    <a:pt x="2825209" y="1690805"/>
                  </a:lnTo>
                  <a:lnTo>
                    <a:pt x="2840292" y="1682869"/>
                  </a:lnTo>
                  <a:lnTo>
                    <a:pt x="2881968" y="1670568"/>
                  </a:lnTo>
                  <a:lnTo>
                    <a:pt x="2934757" y="1662235"/>
                  </a:lnTo>
                  <a:lnTo>
                    <a:pt x="2995087" y="1656680"/>
                  </a:lnTo>
                  <a:lnTo>
                    <a:pt x="3161393" y="1651521"/>
                  </a:lnTo>
                  <a:lnTo>
                    <a:pt x="3277291" y="1651521"/>
                  </a:lnTo>
                  <a:lnTo>
                    <a:pt x="3375724" y="1651124"/>
                  </a:lnTo>
                  <a:lnTo>
                    <a:pt x="3522184" y="1646363"/>
                  </a:lnTo>
                  <a:lnTo>
                    <a:pt x="3641257" y="1633665"/>
                  </a:lnTo>
                  <a:lnTo>
                    <a:pt x="3714686" y="1621760"/>
                  </a:lnTo>
                  <a:lnTo>
                    <a:pt x="3727784" y="1619776"/>
                  </a:lnTo>
                  <a:lnTo>
                    <a:pt x="3754774" y="1611840"/>
                  </a:lnTo>
                  <a:lnTo>
                    <a:pt x="3800022" y="1594380"/>
                  </a:lnTo>
                  <a:lnTo>
                    <a:pt x="3865909" y="1559461"/>
                  </a:lnTo>
                  <a:lnTo>
                    <a:pt x="3934971" y="1512241"/>
                  </a:lnTo>
                  <a:lnTo>
                    <a:pt x="3969899" y="1484464"/>
                  </a:lnTo>
                  <a:lnTo>
                    <a:pt x="3991333" y="1465814"/>
                  </a:lnTo>
                  <a:lnTo>
                    <a:pt x="4034199" y="1424149"/>
                  </a:lnTo>
                  <a:lnTo>
                    <a:pt x="4095323" y="1356692"/>
                  </a:lnTo>
                  <a:lnTo>
                    <a:pt x="4169149" y="1266219"/>
                  </a:lnTo>
                  <a:lnTo>
                    <a:pt x="4231067" y="1189238"/>
                  </a:lnTo>
                  <a:lnTo>
                    <a:pt x="4256469" y="1161858"/>
                  </a:lnTo>
                  <a:lnTo>
                    <a:pt x="4268773" y="1150747"/>
                  </a:lnTo>
                  <a:lnTo>
                    <a:pt x="4296953" y="1130510"/>
                  </a:lnTo>
                  <a:lnTo>
                    <a:pt x="4327119" y="1115035"/>
                  </a:lnTo>
                  <a:lnTo>
                    <a:pt x="4356887" y="1102733"/>
                  </a:lnTo>
                  <a:lnTo>
                    <a:pt x="4421981" y="1083687"/>
                  </a:lnTo>
                  <a:lnTo>
                    <a:pt x="4429592" y="1082685"/>
                  </a:lnTo>
                  <a:lnTo>
                    <a:pt x="4392609" y="1094004"/>
                  </a:lnTo>
                  <a:lnTo>
                    <a:pt x="4355299" y="1112257"/>
                  </a:lnTo>
                  <a:lnTo>
                    <a:pt x="4333469" y="1126145"/>
                  </a:lnTo>
                  <a:lnTo>
                    <a:pt x="4322356" y="1134081"/>
                  </a:lnTo>
                  <a:lnTo>
                    <a:pt x="4297747" y="1157890"/>
                  </a:lnTo>
                  <a:lnTo>
                    <a:pt x="4256469" y="1206698"/>
                  </a:lnTo>
                  <a:lnTo>
                    <a:pt x="4199314" y="1287250"/>
                  </a:lnTo>
                  <a:lnTo>
                    <a:pt x="4145334" y="1372167"/>
                  </a:lnTo>
                  <a:lnTo>
                    <a:pt x="4122313" y="1411054"/>
                  </a:lnTo>
                  <a:lnTo>
                    <a:pt x="4100086" y="1446371"/>
                  </a:lnTo>
                  <a:lnTo>
                    <a:pt x="4054838" y="1508273"/>
                  </a:lnTo>
                  <a:lnTo>
                    <a:pt x="4008400" y="1559461"/>
                  </a:lnTo>
                  <a:lnTo>
                    <a:pt x="3959580" y="1604698"/>
                  </a:lnTo>
                  <a:lnTo>
                    <a:pt x="3933781" y="1625332"/>
                  </a:lnTo>
                  <a:lnTo>
                    <a:pt x="3919889" y="1635649"/>
                  </a:lnTo>
                  <a:lnTo>
                    <a:pt x="3882976" y="1657076"/>
                  </a:lnTo>
                  <a:lnTo>
                    <a:pt x="3834950" y="1679298"/>
                  </a:lnTo>
                  <a:lnTo>
                    <a:pt x="3775810" y="1701122"/>
                  </a:lnTo>
                  <a:lnTo>
                    <a:pt x="3705954" y="1720963"/>
                  </a:lnTo>
                  <a:lnTo>
                    <a:pt x="3626175" y="1738819"/>
                  </a:lnTo>
                  <a:lnTo>
                    <a:pt x="3535679" y="1752707"/>
                  </a:lnTo>
                  <a:lnTo>
                    <a:pt x="3434864" y="1762231"/>
                  </a:lnTo>
                  <a:lnTo>
                    <a:pt x="3380487" y="1764215"/>
                  </a:lnTo>
                  <a:lnTo>
                    <a:pt x="3278084" y="1766596"/>
                  </a:lnTo>
                  <a:lnTo>
                    <a:pt x="3137975" y="1765802"/>
                  </a:lnTo>
                  <a:lnTo>
                    <a:pt x="3064546" y="1767786"/>
                  </a:lnTo>
                  <a:lnTo>
                    <a:pt x="3020886" y="1773342"/>
                  </a:lnTo>
                  <a:lnTo>
                    <a:pt x="2976432" y="1784452"/>
                  </a:lnTo>
                  <a:lnTo>
                    <a:pt x="2927612" y="1801118"/>
                  </a:lnTo>
                  <a:lnTo>
                    <a:pt x="2898638" y="1813419"/>
                  </a:lnTo>
                  <a:lnTo>
                    <a:pt x="2884349" y="1820165"/>
                  </a:lnTo>
                  <a:lnTo>
                    <a:pt x="2856565" y="1837625"/>
                  </a:lnTo>
                  <a:lnTo>
                    <a:pt x="2830766" y="1858656"/>
                  </a:lnTo>
                  <a:lnTo>
                    <a:pt x="2806554" y="1884051"/>
                  </a:lnTo>
                  <a:lnTo>
                    <a:pt x="2773214" y="1926113"/>
                  </a:lnTo>
                  <a:lnTo>
                    <a:pt x="2732729" y="1991984"/>
                  </a:lnTo>
                  <a:lnTo>
                    <a:pt x="2678749" y="2099916"/>
                  </a:lnTo>
                  <a:lnTo>
                    <a:pt x="2628738" y="2210229"/>
                  </a:lnTo>
                  <a:lnTo>
                    <a:pt x="2596192" y="2278480"/>
                  </a:lnTo>
                  <a:lnTo>
                    <a:pt x="2579522" y="2309828"/>
                  </a:lnTo>
                  <a:lnTo>
                    <a:pt x="2532686" y="2393158"/>
                  </a:lnTo>
                  <a:lnTo>
                    <a:pt x="2461639" y="2515772"/>
                  </a:lnTo>
                  <a:lnTo>
                    <a:pt x="2401706" y="2610213"/>
                  </a:lnTo>
                  <a:lnTo>
                    <a:pt x="2335025" y="2709019"/>
                  </a:lnTo>
                  <a:lnTo>
                    <a:pt x="2291364" y="2771318"/>
                  </a:lnTo>
                  <a:lnTo>
                    <a:pt x="2312004" y="2766953"/>
                  </a:lnTo>
                  <a:lnTo>
                    <a:pt x="2447747" y="2726082"/>
                  </a:lnTo>
                  <a:lnTo>
                    <a:pt x="2540227" y="2690369"/>
                  </a:lnTo>
                  <a:lnTo>
                    <a:pt x="2607305" y="2660608"/>
                  </a:lnTo>
                  <a:lnTo>
                    <a:pt x="2641440" y="2643545"/>
                  </a:lnTo>
                  <a:lnTo>
                    <a:pt x="2681131" y="2624101"/>
                  </a:lnTo>
                  <a:lnTo>
                    <a:pt x="2752178" y="2591563"/>
                  </a:lnTo>
                  <a:lnTo>
                    <a:pt x="2842673" y="2554263"/>
                  </a:lnTo>
                  <a:lnTo>
                    <a:pt x="2941107" y="2516566"/>
                  </a:lnTo>
                  <a:lnTo>
                    <a:pt x="3006201" y="2487996"/>
                  </a:lnTo>
                  <a:lnTo>
                    <a:pt x="3049067" y="2465377"/>
                  </a:lnTo>
                  <a:lnTo>
                    <a:pt x="3070500" y="2451886"/>
                  </a:lnTo>
                  <a:lnTo>
                    <a:pt x="3096696" y="2435220"/>
                  </a:lnTo>
                  <a:lnTo>
                    <a:pt x="3139563" y="2403872"/>
                  </a:lnTo>
                  <a:lnTo>
                    <a:pt x="3173697" y="2374905"/>
                  </a:lnTo>
                  <a:lnTo>
                    <a:pt x="3199893" y="2347922"/>
                  </a:lnTo>
                  <a:lnTo>
                    <a:pt x="3231249" y="2309431"/>
                  </a:lnTo>
                  <a:lnTo>
                    <a:pt x="3266574" y="2263005"/>
                  </a:lnTo>
                  <a:lnTo>
                    <a:pt x="3287213" y="2241180"/>
                  </a:lnTo>
                  <a:lnTo>
                    <a:pt x="3298724" y="2229673"/>
                  </a:lnTo>
                  <a:lnTo>
                    <a:pt x="3324920" y="2207054"/>
                  </a:lnTo>
                  <a:lnTo>
                    <a:pt x="3356276" y="2184833"/>
                  </a:lnTo>
                  <a:lnTo>
                    <a:pt x="3391998" y="2163802"/>
                  </a:lnTo>
                  <a:lnTo>
                    <a:pt x="3433276" y="2144755"/>
                  </a:lnTo>
                  <a:lnTo>
                    <a:pt x="3481303" y="2128883"/>
                  </a:lnTo>
                  <a:lnTo>
                    <a:pt x="3534489" y="2116582"/>
                  </a:lnTo>
                  <a:lnTo>
                    <a:pt x="3594819" y="2108249"/>
                  </a:lnTo>
                  <a:lnTo>
                    <a:pt x="3627763" y="2106662"/>
                  </a:lnTo>
                  <a:lnTo>
                    <a:pt x="3658722" y="2105868"/>
                  </a:lnTo>
                  <a:lnTo>
                    <a:pt x="3713098" y="2107852"/>
                  </a:lnTo>
                  <a:lnTo>
                    <a:pt x="3757949" y="2113011"/>
                  </a:lnTo>
                  <a:lnTo>
                    <a:pt x="3794068" y="2120550"/>
                  </a:lnTo>
                  <a:lnTo>
                    <a:pt x="3834156" y="2132851"/>
                  </a:lnTo>
                  <a:lnTo>
                    <a:pt x="3859955" y="2145946"/>
                  </a:lnTo>
                  <a:lnTo>
                    <a:pt x="3861940" y="2147533"/>
                  </a:lnTo>
                  <a:lnTo>
                    <a:pt x="3853208" y="2146343"/>
                  </a:lnTo>
                  <a:lnTo>
                    <a:pt x="3765490" y="2141184"/>
                  </a:lnTo>
                  <a:lnTo>
                    <a:pt x="3667454" y="2141184"/>
                  </a:lnTo>
                  <a:lnTo>
                    <a:pt x="3597597" y="2145946"/>
                  </a:lnTo>
                  <a:lnTo>
                    <a:pt x="3528932" y="2156263"/>
                  </a:lnTo>
                  <a:lnTo>
                    <a:pt x="3482096" y="2168564"/>
                  </a:lnTo>
                  <a:lnTo>
                    <a:pt x="3453916" y="2178881"/>
                  </a:lnTo>
                  <a:lnTo>
                    <a:pt x="3441215" y="2185627"/>
                  </a:lnTo>
                  <a:lnTo>
                    <a:pt x="3417003" y="2198325"/>
                  </a:lnTo>
                  <a:lnTo>
                    <a:pt x="3376121" y="2228482"/>
                  </a:lnTo>
                  <a:lnTo>
                    <a:pt x="3342781" y="2261417"/>
                  </a:lnTo>
                  <a:lnTo>
                    <a:pt x="3313806" y="2296337"/>
                  </a:lnTo>
                  <a:lnTo>
                    <a:pt x="3276894" y="2351096"/>
                  </a:lnTo>
                  <a:lnTo>
                    <a:pt x="3240775" y="2403872"/>
                  </a:lnTo>
                  <a:lnTo>
                    <a:pt x="3213785" y="2436807"/>
                  </a:lnTo>
                  <a:lnTo>
                    <a:pt x="3198702" y="2451886"/>
                  </a:lnTo>
                  <a:lnTo>
                    <a:pt x="3180047" y="2469346"/>
                  </a:lnTo>
                  <a:lnTo>
                    <a:pt x="3141150" y="2501090"/>
                  </a:lnTo>
                  <a:lnTo>
                    <a:pt x="3080026" y="2543946"/>
                  </a:lnTo>
                  <a:lnTo>
                    <a:pt x="2949839" y="2618943"/>
                  </a:lnTo>
                  <a:lnTo>
                    <a:pt x="2888932" y="2652474"/>
                  </a:lnTo>
                  <a:lnTo>
                    <a:pt x="2891235" y="2657078"/>
                  </a:lnTo>
                  <a:lnTo>
                    <a:pt x="2896791" y="2664619"/>
                  </a:lnTo>
                  <a:lnTo>
                    <a:pt x="2915047" y="2681685"/>
                  </a:lnTo>
                  <a:lnTo>
                    <a:pt x="2940447" y="2697957"/>
                  </a:lnTo>
                  <a:lnTo>
                    <a:pt x="2973388" y="2713435"/>
                  </a:lnTo>
                  <a:lnTo>
                    <a:pt x="2992438" y="2720182"/>
                  </a:lnTo>
                  <a:lnTo>
                    <a:pt x="3012678" y="2725738"/>
                  </a:lnTo>
                  <a:lnTo>
                    <a:pt x="3056731" y="2736057"/>
                  </a:lnTo>
                  <a:lnTo>
                    <a:pt x="3105150" y="2744391"/>
                  </a:lnTo>
                  <a:lnTo>
                    <a:pt x="3156347" y="2749550"/>
                  </a:lnTo>
                  <a:lnTo>
                    <a:pt x="3182938" y="2751535"/>
                  </a:lnTo>
                  <a:lnTo>
                    <a:pt x="3209528" y="2752725"/>
                  </a:lnTo>
                  <a:lnTo>
                    <a:pt x="3264694" y="2751535"/>
                  </a:lnTo>
                  <a:lnTo>
                    <a:pt x="3292872" y="2749154"/>
                  </a:lnTo>
                  <a:lnTo>
                    <a:pt x="3350022" y="2744788"/>
                  </a:lnTo>
                  <a:lnTo>
                    <a:pt x="3408363" y="2737644"/>
                  </a:lnTo>
                  <a:lnTo>
                    <a:pt x="3465910" y="2730897"/>
                  </a:lnTo>
                  <a:lnTo>
                    <a:pt x="3581003" y="2719388"/>
                  </a:lnTo>
                  <a:lnTo>
                    <a:pt x="3636566" y="2716610"/>
                  </a:lnTo>
                  <a:lnTo>
                    <a:pt x="3664347" y="2715419"/>
                  </a:lnTo>
                  <a:lnTo>
                    <a:pt x="3717528" y="2718594"/>
                  </a:lnTo>
                  <a:lnTo>
                    <a:pt x="3767931" y="2726928"/>
                  </a:lnTo>
                  <a:lnTo>
                    <a:pt x="3813572" y="2739628"/>
                  </a:lnTo>
                  <a:lnTo>
                    <a:pt x="3834210" y="2748360"/>
                  </a:lnTo>
                  <a:lnTo>
                    <a:pt x="3854053" y="2757885"/>
                  </a:lnTo>
                  <a:lnTo>
                    <a:pt x="3888581" y="2777729"/>
                  </a:lnTo>
                  <a:lnTo>
                    <a:pt x="3931047" y="2808685"/>
                  </a:lnTo>
                  <a:lnTo>
                    <a:pt x="3952081" y="2826147"/>
                  </a:lnTo>
                  <a:lnTo>
                    <a:pt x="3984228" y="2855516"/>
                  </a:lnTo>
                  <a:lnTo>
                    <a:pt x="3990975" y="2862263"/>
                  </a:lnTo>
                  <a:lnTo>
                    <a:pt x="3983831" y="2855913"/>
                  </a:lnTo>
                  <a:lnTo>
                    <a:pt x="3949700" y="2828132"/>
                  </a:lnTo>
                  <a:lnTo>
                    <a:pt x="3928269" y="2811860"/>
                  </a:lnTo>
                  <a:lnTo>
                    <a:pt x="3885010" y="2783682"/>
                  </a:lnTo>
                  <a:lnTo>
                    <a:pt x="3850085" y="2765425"/>
                  </a:lnTo>
                  <a:lnTo>
                    <a:pt x="3830638" y="2757885"/>
                  </a:lnTo>
                  <a:lnTo>
                    <a:pt x="3810000" y="2750741"/>
                  </a:lnTo>
                  <a:lnTo>
                    <a:pt x="3765153" y="2740422"/>
                  </a:lnTo>
                  <a:lnTo>
                    <a:pt x="3716338" y="2734469"/>
                  </a:lnTo>
                  <a:lnTo>
                    <a:pt x="3664347" y="2734469"/>
                  </a:lnTo>
                  <a:lnTo>
                    <a:pt x="3637756" y="2737247"/>
                  </a:lnTo>
                  <a:lnTo>
                    <a:pt x="3582988" y="2742407"/>
                  </a:lnTo>
                  <a:lnTo>
                    <a:pt x="3469878" y="2759869"/>
                  </a:lnTo>
                  <a:lnTo>
                    <a:pt x="3412331" y="2769791"/>
                  </a:lnTo>
                  <a:lnTo>
                    <a:pt x="3354785" y="2779316"/>
                  </a:lnTo>
                  <a:lnTo>
                    <a:pt x="3296444" y="2786460"/>
                  </a:lnTo>
                  <a:lnTo>
                    <a:pt x="3267869" y="2790825"/>
                  </a:lnTo>
                  <a:lnTo>
                    <a:pt x="3210322" y="2795191"/>
                  </a:lnTo>
                  <a:lnTo>
                    <a:pt x="3181747" y="2794794"/>
                  </a:lnTo>
                  <a:lnTo>
                    <a:pt x="3153966" y="2794794"/>
                  </a:lnTo>
                  <a:lnTo>
                    <a:pt x="3099991" y="2791619"/>
                  </a:lnTo>
                  <a:lnTo>
                    <a:pt x="3048794" y="2786063"/>
                  </a:lnTo>
                  <a:lnTo>
                    <a:pt x="3000375" y="2777332"/>
                  </a:lnTo>
                  <a:lnTo>
                    <a:pt x="2977753" y="2771775"/>
                  </a:lnTo>
                  <a:lnTo>
                    <a:pt x="2955528" y="2765425"/>
                  </a:lnTo>
                  <a:lnTo>
                    <a:pt x="2915047" y="2749154"/>
                  </a:lnTo>
                  <a:lnTo>
                    <a:pt x="2880122" y="2728913"/>
                  </a:lnTo>
                  <a:lnTo>
                    <a:pt x="2851547" y="2705497"/>
                  </a:lnTo>
                  <a:lnTo>
                    <a:pt x="2841228" y="2692003"/>
                  </a:lnTo>
                  <a:lnTo>
                    <a:pt x="2834672" y="2681871"/>
                  </a:lnTo>
                  <a:lnTo>
                    <a:pt x="2809730" y="2695130"/>
                  </a:lnTo>
                  <a:lnTo>
                    <a:pt x="2726378" y="2736399"/>
                  </a:lnTo>
                  <a:lnTo>
                    <a:pt x="2668826" y="2766953"/>
                  </a:lnTo>
                  <a:lnTo>
                    <a:pt x="2609687" y="2804253"/>
                  </a:lnTo>
                  <a:lnTo>
                    <a:pt x="2550150" y="2849092"/>
                  </a:lnTo>
                  <a:lnTo>
                    <a:pt x="2506490" y="2889567"/>
                  </a:lnTo>
                  <a:lnTo>
                    <a:pt x="2477516" y="2920518"/>
                  </a:lnTo>
                  <a:lnTo>
                    <a:pt x="2448541" y="2954247"/>
                  </a:lnTo>
                  <a:lnTo>
                    <a:pt x="2421551" y="2991944"/>
                  </a:lnTo>
                  <a:lnTo>
                    <a:pt x="2407659" y="3011784"/>
                  </a:lnTo>
                  <a:lnTo>
                    <a:pt x="2393767" y="3034006"/>
                  </a:lnTo>
                  <a:lnTo>
                    <a:pt x="2368762" y="3079242"/>
                  </a:lnTo>
                  <a:lnTo>
                    <a:pt x="2347726" y="3126066"/>
                  </a:lnTo>
                  <a:lnTo>
                    <a:pt x="2329865" y="3174079"/>
                  </a:lnTo>
                  <a:lnTo>
                    <a:pt x="2315576" y="3222887"/>
                  </a:lnTo>
                  <a:lnTo>
                    <a:pt x="2303669" y="3272885"/>
                  </a:lnTo>
                  <a:lnTo>
                    <a:pt x="2290571" y="3348676"/>
                  </a:lnTo>
                  <a:lnTo>
                    <a:pt x="2281839" y="3452243"/>
                  </a:lnTo>
                  <a:lnTo>
                    <a:pt x="2279457" y="3557794"/>
                  </a:lnTo>
                  <a:lnTo>
                    <a:pt x="2284220" y="3716915"/>
                  </a:lnTo>
                  <a:lnTo>
                    <a:pt x="2289777" y="3822466"/>
                  </a:lnTo>
                  <a:lnTo>
                    <a:pt x="2293349" y="3878416"/>
                  </a:lnTo>
                  <a:lnTo>
                    <a:pt x="2307241" y="4016903"/>
                  </a:lnTo>
                  <a:lnTo>
                    <a:pt x="2337406" y="4258163"/>
                  </a:lnTo>
                  <a:lnTo>
                    <a:pt x="2407659" y="4721637"/>
                  </a:lnTo>
                  <a:lnTo>
                    <a:pt x="2422345" y="4810125"/>
                  </a:lnTo>
                  <a:lnTo>
                    <a:pt x="1739262" y="4810125"/>
                  </a:lnTo>
                  <a:lnTo>
                    <a:pt x="1857144" y="4274432"/>
                  </a:lnTo>
                  <a:lnTo>
                    <a:pt x="1866273" y="4218085"/>
                  </a:lnTo>
                  <a:lnTo>
                    <a:pt x="1908346" y="3914129"/>
                  </a:lnTo>
                  <a:lnTo>
                    <a:pt x="1926604" y="3748263"/>
                  </a:lnTo>
                  <a:lnTo>
                    <a:pt x="1934145" y="3649060"/>
                  </a:lnTo>
                  <a:lnTo>
                    <a:pt x="1935733" y="3606602"/>
                  </a:lnTo>
                  <a:lnTo>
                    <a:pt x="1936923" y="3565730"/>
                  </a:lnTo>
                  <a:lnTo>
                    <a:pt x="1933351" y="3491924"/>
                  </a:lnTo>
                  <a:lnTo>
                    <a:pt x="1923825" y="3424863"/>
                  </a:lnTo>
                  <a:lnTo>
                    <a:pt x="1909933" y="3365342"/>
                  </a:lnTo>
                  <a:lnTo>
                    <a:pt x="1891675" y="3312169"/>
                  </a:lnTo>
                  <a:lnTo>
                    <a:pt x="1869448" y="3264552"/>
                  </a:lnTo>
                  <a:lnTo>
                    <a:pt x="1843252" y="3222490"/>
                  </a:lnTo>
                  <a:lnTo>
                    <a:pt x="1814278" y="3184397"/>
                  </a:lnTo>
                  <a:lnTo>
                    <a:pt x="1782525" y="3149080"/>
                  </a:lnTo>
                  <a:lnTo>
                    <a:pt x="1749185" y="3117733"/>
                  </a:lnTo>
                  <a:lnTo>
                    <a:pt x="1695602" y="3074877"/>
                  </a:lnTo>
                  <a:lnTo>
                    <a:pt x="1621776" y="3021705"/>
                  </a:lnTo>
                  <a:lnTo>
                    <a:pt x="1548348" y="2968929"/>
                  </a:lnTo>
                  <a:lnTo>
                    <a:pt x="1513420" y="2940359"/>
                  </a:lnTo>
                  <a:lnTo>
                    <a:pt x="1448723" y="2884409"/>
                  </a:lnTo>
                  <a:lnTo>
                    <a:pt x="1346320" y="2793936"/>
                  </a:lnTo>
                  <a:lnTo>
                    <a:pt x="1275273" y="2733224"/>
                  </a:lnTo>
                  <a:lnTo>
                    <a:pt x="1200654" y="2674496"/>
                  </a:lnTo>
                  <a:lnTo>
                    <a:pt x="1123654" y="2620927"/>
                  </a:lnTo>
                  <a:lnTo>
                    <a:pt x="1062926" y="2585611"/>
                  </a:lnTo>
                  <a:lnTo>
                    <a:pt x="1021648" y="2563786"/>
                  </a:lnTo>
                  <a:lnTo>
                    <a:pt x="979575" y="2545533"/>
                  </a:lnTo>
                  <a:lnTo>
                    <a:pt x="935518" y="2529661"/>
                  </a:lnTo>
                  <a:lnTo>
                    <a:pt x="914085" y="2522915"/>
                  </a:lnTo>
                  <a:lnTo>
                    <a:pt x="871218" y="2511011"/>
                  </a:lnTo>
                  <a:lnTo>
                    <a:pt x="797790" y="2495932"/>
                  </a:lnTo>
                  <a:lnTo>
                    <a:pt x="735475" y="2489583"/>
                  </a:lnTo>
                  <a:lnTo>
                    <a:pt x="679908" y="2487996"/>
                  </a:lnTo>
                  <a:lnTo>
                    <a:pt x="601716" y="2488789"/>
                  </a:lnTo>
                  <a:lnTo>
                    <a:pt x="514793" y="2484821"/>
                  </a:lnTo>
                  <a:lnTo>
                    <a:pt x="446127" y="2474504"/>
                  </a:lnTo>
                  <a:lnTo>
                    <a:pt x="406436" y="2465377"/>
                  </a:lnTo>
                  <a:lnTo>
                    <a:pt x="369920" y="2455854"/>
                  </a:lnTo>
                  <a:lnTo>
                    <a:pt x="306415" y="2436410"/>
                  </a:lnTo>
                  <a:lnTo>
                    <a:pt x="252832" y="2414983"/>
                  </a:lnTo>
                  <a:lnTo>
                    <a:pt x="207584" y="2390777"/>
                  </a:lnTo>
                  <a:lnTo>
                    <a:pt x="170274" y="2364588"/>
                  </a:lnTo>
                  <a:lnTo>
                    <a:pt x="138125" y="2335224"/>
                  </a:lnTo>
                  <a:lnTo>
                    <a:pt x="111135" y="2303082"/>
                  </a:lnTo>
                  <a:lnTo>
                    <a:pt x="86923" y="2268163"/>
                  </a:lnTo>
                  <a:lnTo>
                    <a:pt x="75413" y="2249116"/>
                  </a:lnTo>
                  <a:lnTo>
                    <a:pt x="66681" y="2233244"/>
                  </a:lnTo>
                  <a:lnTo>
                    <a:pt x="53980" y="2201896"/>
                  </a:lnTo>
                  <a:lnTo>
                    <a:pt x="46835" y="2171738"/>
                  </a:lnTo>
                  <a:lnTo>
                    <a:pt x="43660" y="2143962"/>
                  </a:lnTo>
                  <a:lnTo>
                    <a:pt x="44057" y="2108646"/>
                  </a:lnTo>
                  <a:lnTo>
                    <a:pt x="48423" y="2080472"/>
                  </a:lnTo>
                  <a:lnTo>
                    <a:pt x="49217" y="2077298"/>
                  </a:lnTo>
                  <a:lnTo>
                    <a:pt x="50408" y="2091186"/>
                  </a:lnTo>
                  <a:lnTo>
                    <a:pt x="65093" y="2153088"/>
                  </a:lnTo>
                  <a:lnTo>
                    <a:pt x="75016" y="2180865"/>
                  </a:lnTo>
                  <a:lnTo>
                    <a:pt x="87717" y="2208642"/>
                  </a:lnTo>
                  <a:lnTo>
                    <a:pt x="104784" y="2234434"/>
                  </a:lnTo>
                  <a:lnTo>
                    <a:pt x="114707" y="2245545"/>
                  </a:lnTo>
                  <a:lnTo>
                    <a:pt x="124233" y="2255862"/>
                  </a:lnTo>
                  <a:lnTo>
                    <a:pt x="151620" y="2278877"/>
                  </a:lnTo>
                  <a:lnTo>
                    <a:pt x="186548" y="2304273"/>
                  </a:lnTo>
                  <a:lnTo>
                    <a:pt x="229811" y="2329272"/>
                  </a:lnTo>
                  <a:lnTo>
                    <a:pt x="280616" y="2354271"/>
                  </a:lnTo>
                  <a:lnTo>
                    <a:pt x="339358" y="2375698"/>
                  </a:lnTo>
                  <a:lnTo>
                    <a:pt x="405245" y="2393555"/>
                  </a:lnTo>
                  <a:lnTo>
                    <a:pt x="478277" y="2406253"/>
                  </a:lnTo>
                  <a:lnTo>
                    <a:pt x="517571" y="2409824"/>
                  </a:lnTo>
                  <a:lnTo>
                    <a:pt x="553293" y="2411411"/>
                  </a:lnTo>
                  <a:lnTo>
                    <a:pt x="658077" y="2410618"/>
                  </a:lnTo>
                  <a:lnTo>
                    <a:pt x="789058" y="2412205"/>
                  </a:lnTo>
                  <a:lnTo>
                    <a:pt x="895430" y="2420538"/>
                  </a:lnTo>
                  <a:lnTo>
                    <a:pt x="967271" y="2430061"/>
                  </a:lnTo>
                  <a:lnTo>
                    <a:pt x="1002596" y="2437601"/>
                  </a:lnTo>
                  <a:lnTo>
                    <a:pt x="1037524" y="2445537"/>
                  </a:lnTo>
                  <a:lnTo>
                    <a:pt x="1109762" y="2470536"/>
                  </a:lnTo>
                  <a:lnTo>
                    <a:pt x="1183190" y="2503471"/>
                  </a:lnTo>
                  <a:lnTo>
                    <a:pt x="1257809" y="2544343"/>
                  </a:lnTo>
                  <a:lnTo>
                    <a:pt x="1332825" y="2591563"/>
                  </a:lnTo>
                  <a:lnTo>
                    <a:pt x="1407842" y="2643545"/>
                  </a:lnTo>
                  <a:lnTo>
                    <a:pt x="1482461" y="2700289"/>
                  </a:lnTo>
                  <a:lnTo>
                    <a:pt x="1555492" y="2759414"/>
                  </a:lnTo>
                  <a:lnTo>
                    <a:pt x="1592008" y="2789571"/>
                  </a:lnTo>
                  <a:lnTo>
                    <a:pt x="1626936" y="2818935"/>
                  </a:lnTo>
                  <a:lnTo>
                    <a:pt x="1687267" y="2866552"/>
                  </a:lnTo>
                  <a:lnTo>
                    <a:pt x="1758710" y="2917344"/>
                  </a:lnTo>
                  <a:lnTo>
                    <a:pt x="1818644" y="2951866"/>
                  </a:lnTo>
                  <a:lnTo>
                    <a:pt x="1845237" y="2962580"/>
                  </a:lnTo>
                  <a:lnTo>
                    <a:pt x="1847221" y="2962977"/>
                  </a:lnTo>
                  <a:lnTo>
                    <a:pt x="1789669" y="2876869"/>
                  </a:lnTo>
                  <a:lnTo>
                    <a:pt x="1692426" y="2740367"/>
                  </a:lnTo>
                  <a:lnTo>
                    <a:pt x="1612647" y="2639974"/>
                  </a:lnTo>
                  <a:lnTo>
                    <a:pt x="1547951" y="2568548"/>
                  </a:lnTo>
                  <a:lnTo>
                    <a:pt x="1494368" y="2518550"/>
                  </a:lnTo>
                  <a:lnTo>
                    <a:pt x="1448723" y="2483234"/>
                  </a:lnTo>
                  <a:lnTo>
                    <a:pt x="1407445" y="2454267"/>
                  </a:lnTo>
                  <a:lnTo>
                    <a:pt x="1367357" y="2425300"/>
                  </a:lnTo>
                  <a:lnTo>
                    <a:pt x="1346320" y="2408237"/>
                  </a:lnTo>
                  <a:lnTo>
                    <a:pt x="1326078" y="2391571"/>
                  </a:lnTo>
                  <a:lnTo>
                    <a:pt x="1260191" y="2349509"/>
                  </a:lnTo>
                  <a:lnTo>
                    <a:pt x="1169695" y="2299511"/>
                  </a:lnTo>
                  <a:lnTo>
                    <a:pt x="1059751" y="2247529"/>
                  </a:lnTo>
                  <a:lnTo>
                    <a:pt x="936312" y="2197134"/>
                  </a:lnTo>
                  <a:lnTo>
                    <a:pt x="837481" y="2164199"/>
                  </a:lnTo>
                  <a:lnTo>
                    <a:pt x="770403" y="2145152"/>
                  </a:lnTo>
                  <a:lnTo>
                    <a:pt x="703325" y="2129280"/>
                  </a:lnTo>
                  <a:lnTo>
                    <a:pt x="636644" y="2117375"/>
                  </a:lnTo>
                  <a:lnTo>
                    <a:pt x="570757" y="2109836"/>
                  </a:lnTo>
                  <a:lnTo>
                    <a:pt x="507648" y="2107455"/>
                  </a:lnTo>
                  <a:lnTo>
                    <a:pt x="476689" y="2108249"/>
                  </a:lnTo>
                  <a:lnTo>
                    <a:pt x="401673" y="2111820"/>
                  </a:lnTo>
                  <a:lnTo>
                    <a:pt x="315147" y="2111027"/>
                  </a:lnTo>
                  <a:lnTo>
                    <a:pt x="268311" y="2105074"/>
                  </a:lnTo>
                  <a:lnTo>
                    <a:pt x="227826" y="2093964"/>
                  </a:lnTo>
                  <a:lnTo>
                    <a:pt x="192501" y="2075710"/>
                  </a:lnTo>
                  <a:lnTo>
                    <a:pt x="158367" y="2049521"/>
                  </a:lnTo>
                  <a:lnTo>
                    <a:pt x="125423" y="2013808"/>
                  </a:lnTo>
                  <a:lnTo>
                    <a:pt x="107959" y="1991587"/>
                  </a:lnTo>
                  <a:lnTo>
                    <a:pt x="77794" y="1949922"/>
                  </a:lnTo>
                  <a:lnTo>
                    <a:pt x="35325" y="1884051"/>
                  </a:lnTo>
                  <a:lnTo>
                    <a:pt x="3175" y="1822149"/>
                  </a:lnTo>
                  <a:lnTo>
                    <a:pt x="0" y="1814610"/>
                  </a:lnTo>
                  <a:lnTo>
                    <a:pt x="11907" y="1832069"/>
                  </a:lnTo>
                  <a:lnTo>
                    <a:pt x="82160" y="1926113"/>
                  </a:lnTo>
                  <a:lnTo>
                    <a:pt x="127408" y="1976111"/>
                  </a:lnTo>
                  <a:lnTo>
                    <a:pt x="158367" y="2005475"/>
                  </a:lnTo>
                  <a:lnTo>
                    <a:pt x="173847" y="2017776"/>
                  </a:lnTo>
                  <a:lnTo>
                    <a:pt x="188135" y="2028093"/>
                  </a:lnTo>
                  <a:lnTo>
                    <a:pt x="217904" y="2041982"/>
                  </a:lnTo>
                  <a:lnTo>
                    <a:pt x="248069" y="2049521"/>
                  </a:lnTo>
                  <a:lnTo>
                    <a:pt x="278234" y="2051902"/>
                  </a:lnTo>
                  <a:lnTo>
                    <a:pt x="323879" y="2047537"/>
                  </a:lnTo>
                  <a:lnTo>
                    <a:pt x="388972" y="2035633"/>
                  </a:lnTo>
                  <a:lnTo>
                    <a:pt x="422709" y="2030474"/>
                  </a:lnTo>
                  <a:lnTo>
                    <a:pt x="461210" y="2026109"/>
                  </a:lnTo>
                  <a:lnTo>
                    <a:pt x="538607" y="2021348"/>
                  </a:lnTo>
                  <a:lnTo>
                    <a:pt x="613623" y="2021744"/>
                  </a:lnTo>
                  <a:lnTo>
                    <a:pt x="687846" y="2026903"/>
                  </a:lnTo>
                  <a:lnTo>
                    <a:pt x="759290" y="2036426"/>
                  </a:lnTo>
                  <a:lnTo>
                    <a:pt x="829146" y="2048727"/>
                  </a:lnTo>
                  <a:lnTo>
                    <a:pt x="896224" y="2064600"/>
                  </a:lnTo>
                  <a:lnTo>
                    <a:pt x="960523" y="2082456"/>
                  </a:lnTo>
                  <a:lnTo>
                    <a:pt x="1051019" y="2113011"/>
                  </a:lnTo>
                  <a:lnTo>
                    <a:pt x="1158979" y="2157056"/>
                  </a:lnTo>
                  <a:lnTo>
                    <a:pt x="1250665" y="2200705"/>
                  </a:lnTo>
                  <a:lnTo>
                    <a:pt x="1323696" y="2239990"/>
                  </a:lnTo>
                  <a:lnTo>
                    <a:pt x="1351480" y="2255465"/>
                  </a:lnTo>
                  <a:lnTo>
                    <a:pt x="1442770" y="2307844"/>
                  </a:lnTo>
                  <a:lnTo>
                    <a:pt x="1529296" y="2358636"/>
                  </a:lnTo>
                  <a:lnTo>
                    <a:pt x="1599946" y="2405459"/>
                  </a:lnTo>
                  <a:lnTo>
                    <a:pt x="1650751" y="2440378"/>
                  </a:lnTo>
                  <a:lnTo>
                    <a:pt x="1705921" y="2479266"/>
                  </a:lnTo>
                  <a:lnTo>
                    <a:pt x="1795226" y="2545533"/>
                  </a:lnTo>
                  <a:lnTo>
                    <a:pt x="1880562" y="2614578"/>
                  </a:lnTo>
                  <a:lnTo>
                    <a:pt x="1891675" y="2624101"/>
                  </a:lnTo>
                  <a:lnTo>
                    <a:pt x="1879768" y="2601086"/>
                  </a:lnTo>
                  <a:lnTo>
                    <a:pt x="1820628" y="2481647"/>
                  </a:lnTo>
                  <a:lnTo>
                    <a:pt x="1783319" y="2402285"/>
                  </a:lnTo>
                  <a:lnTo>
                    <a:pt x="1772205" y="2374111"/>
                  </a:lnTo>
                  <a:lnTo>
                    <a:pt x="1760695" y="2341970"/>
                  </a:lnTo>
                  <a:lnTo>
                    <a:pt x="1734102" y="2245148"/>
                  </a:lnTo>
                  <a:lnTo>
                    <a:pt x="1697189" y="2097932"/>
                  </a:lnTo>
                  <a:lnTo>
                    <a:pt x="1690442" y="2069361"/>
                  </a:lnTo>
                  <a:lnTo>
                    <a:pt x="1655514" y="2056664"/>
                  </a:lnTo>
                  <a:lnTo>
                    <a:pt x="1499131" y="1991587"/>
                  </a:lnTo>
                  <a:lnTo>
                    <a:pt x="1428878" y="1958652"/>
                  </a:lnTo>
                  <a:lnTo>
                    <a:pt x="1359418" y="1922145"/>
                  </a:lnTo>
                  <a:lnTo>
                    <a:pt x="1295119" y="1882861"/>
                  </a:lnTo>
                  <a:lnTo>
                    <a:pt x="1267335" y="1863021"/>
                  </a:lnTo>
                  <a:lnTo>
                    <a:pt x="1239155" y="1842386"/>
                  </a:lnTo>
                  <a:lnTo>
                    <a:pt x="1167314" y="1801118"/>
                  </a:lnTo>
                  <a:lnTo>
                    <a:pt x="1081184" y="1761834"/>
                  </a:lnTo>
                  <a:lnTo>
                    <a:pt x="986719" y="1724931"/>
                  </a:lnTo>
                  <a:lnTo>
                    <a:pt x="887492" y="1693186"/>
                  </a:lnTo>
                  <a:lnTo>
                    <a:pt x="787867" y="1668584"/>
                  </a:lnTo>
                  <a:lnTo>
                    <a:pt x="693799" y="1652711"/>
                  </a:lnTo>
                  <a:lnTo>
                    <a:pt x="630294" y="1647950"/>
                  </a:lnTo>
                  <a:lnTo>
                    <a:pt x="591000" y="1648347"/>
                  </a:lnTo>
                  <a:lnTo>
                    <a:pt x="573536" y="1649934"/>
                  </a:lnTo>
                  <a:lnTo>
                    <a:pt x="556071" y="1651918"/>
                  </a:lnTo>
                  <a:lnTo>
                    <a:pt x="522731" y="1658267"/>
                  </a:lnTo>
                  <a:lnTo>
                    <a:pt x="476292" y="1672155"/>
                  </a:lnTo>
                  <a:lnTo>
                    <a:pt x="421122" y="1696361"/>
                  </a:lnTo>
                  <a:lnTo>
                    <a:pt x="373890" y="1724534"/>
                  </a:lnTo>
                  <a:lnTo>
                    <a:pt x="335786" y="1753501"/>
                  </a:lnTo>
                  <a:lnTo>
                    <a:pt x="306415" y="1779691"/>
                  </a:lnTo>
                  <a:lnTo>
                    <a:pt x="278631" y="1809054"/>
                  </a:lnTo>
                  <a:lnTo>
                    <a:pt x="275059" y="1813419"/>
                  </a:lnTo>
                  <a:lnTo>
                    <a:pt x="285378" y="1799134"/>
                  </a:lnTo>
                  <a:lnTo>
                    <a:pt x="349281" y="1722947"/>
                  </a:lnTo>
                  <a:lnTo>
                    <a:pt x="389766" y="1684456"/>
                  </a:lnTo>
                  <a:lnTo>
                    <a:pt x="418343" y="1662235"/>
                  </a:lnTo>
                  <a:lnTo>
                    <a:pt x="432632" y="1653505"/>
                  </a:lnTo>
                  <a:lnTo>
                    <a:pt x="458828" y="1639220"/>
                  </a:lnTo>
                  <a:lnTo>
                    <a:pt x="500504" y="1621760"/>
                  </a:lnTo>
                  <a:lnTo>
                    <a:pt x="530669" y="1611840"/>
                  </a:lnTo>
                  <a:lnTo>
                    <a:pt x="563613" y="1604301"/>
                  </a:lnTo>
                  <a:lnTo>
                    <a:pt x="600129" y="1598745"/>
                  </a:lnTo>
                  <a:lnTo>
                    <a:pt x="662840" y="1592793"/>
                  </a:lnTo>
                  <a:lnTo>
                    <a:pt x="712454" y="1592396"/>
                  </a:lnTo>
                  <a:lnTo>
                    <a:pt x="764053" y="1592793"/>
                  </a:lnTo>
                  <a:lnTo>
                    <a:pt x="865662" y="1599539"/>
                  </a:lnTo>
                  <a:lnTo>
                    <a:pt x="943853" y="1611443"/>
                  </a:lnTo>
                  <a:lnTo>
                    <a:pt x="997833" y="1622951"/>
                  </a:lnTo>
                  <a:lnTo>
                    <a:pt x="1054591" y="1637236"/>
                  </a:lnTo>
                  <a:lnTo>
                    <a:pt x="1113731" y="1655886"/>
                  </a:lnTo>
                  <a:lnTo>
                    <a:pt x="1145087" y="1665806"/>
                  </a:lnTo>
                  <a:lnTo>
                    <a:pt x="1174061" y="1675726"/>
                  </a:lnTo>
                  <a:lnTo>
                    <a:pt x="1204226" y="1680885"/>
                  </a:lnTo>
                  <a:lnTo>
                    <a:pt x="1218118" y="1680488"/>
                  </a:lnTo>
                  <a:lnTo>
                    <a:pt x="1228041" y="1676123"/>
                  </a:lnTo>
                  <a:lnTo>
                    <a:pt x="1233201" y="1669774"/>
                  </a:lnTo>
                  <a:lnTo>
                    <a:pt x="1234392" y="1659854"/>
                  </a:lnTo>
                  <a:lnTo>
                    <a:pt x="1233598" y="1647950"/>
                  </a:lnTo>
                  <a:lnTo>
                    <a:pt x="1221294" y="1610253"/>
                  </a:lnTo>
                  <a:lnTo>
                    <a:pt x="1195891" y="1552715"/>
                  </a:lnTo>
                  <a:lnTo>
                    <a:pt x="1181206" y="1512638"/>
                  </a:lnTo>
                  <a:lnTo>
                    <a:pt x="1176046" y="1493194"/>
                  </a:lnTo>
                  <a:lnTo>
                    <a:pt x="1172870" y="1475734"/>
                  </a:lnTo>
                  <a:lnTo>
                    <a:pt x="1171283" y="1432879"/>
                  </a:lnTo>
                  <a:lnTo>
                    <a:pt x="1174061" y="1354311"/>
                  </a:lnTo>
                  <a:lnTo>
                    <a:pt x="1178030" y="1264235"/>
                  </a:lnTo>
                  <a:lnTo>
                    <a:pt x="1178030" y="1202729"/>
                  </a:lnTo>
                  <a:lnTo>
                    <a:pt x="1173267" y="1142811"/>
                  </a:lnTo>
                  <a:lnTo>
                    <a:pt x="1162948" y="1086861"/>
                  </a:lnTo>
                  <a:lnTo>
                    <a:pt x="1155010" y="1061068"/>
                  </a:lnTo>
                  <a:lnTo>
                    <a:pt x="1136752" y="1013451"/>
                  </a:lnTo>
                  <a:lnTo>
                    <a:pt x="1109762" y="953137"/>
                  </a:lnTo>
                  <a:lnTo>
                    <a:pt x="1089519" y="916630"/>
                  </a:lnTo>
                  <a:lnTo>
                    <a:pt x="1066895" y="881314"/>
                  </a:lnTo>
                  <a:lnTo>
                    <a:pt x="1039112" y="845998"/>
                  </a:lnTo>
                  <a:lnTo>
                    <a:pt x="1006168" y="809095"/>
                  </a:lnTo>
                  <a:lnTo>
                    <a:pt x="966477" y="769414"/>
                  </a:lnTo>
                  <a:lnTo>
                    <a:pt x="943456" y="747589"/>
                  </a:lnTo>
                  <a:lnTo>
                    <a:pt x="920435" y="725765"/>
                  </a:lnTo>
                  <a:lnTo>
                    <a:pt x="880744" y="684497"/>
                  </a:lnTo>
                  <a:lnTo>
                    <a:pt x="848595" y="645609"/>
                  </a:lnTo>
                  <a:lnTo>
                    <a:pt x="823192" y="606325"/>
                  </a:lnTo>
                  <a:lnTo>
                    <a:pt x="801759" y="565850"/>
                  </a:lnTo>
                  <a:lnTo>
                    <a:pt x="785089" y="522598"/>
                  </a:lnTo>
                  <a:lnTo>
                    <a:pt x="770403" y="475378"/>
                  </a:lnTo>
                  <a:lnTo>
                    <a:pt x="758099" y="422205"/>
                  </a:lnTo>
                  <a:lnTo>
                    <a:pt x="752145" y="393238"/>
                  </a:lnTo>
                  <a:lnTo>
                    <a:pt x="723568" y="246022"/>
                  </a:lnTo>
                  <a:lnTo>
                    <a:pt x="721403" y="232026"/>
                  </a:lnTo>
                  <a:lnTo>
                    <a:pt x="731903" y="284512"/>
                  </a:lnTo>
                  <a:lnTo>
                    <a:pt x="748970" y="348399"/>
                  </a:lnTo>
                  <a:lnTo>
                    <a:pt x="773975" y="421808"/>
                  </a:lnTo>
                  <a:lnTo>
                    <a:pt x="798981" y="480139"/>
                  </a:lnTo>
                  <a:lnTo>
                    <a:pt x="818429" y="519027"/>
                  </a:lnTo>
                  <a:lnTo>
                    <a:pt x="840656" y="557121"/>
                  </a:lnTo>
                  <a:lnTo>
                    <a:pt x="865662" y="593627"/>
                  </a:lnTo>
                  <a:lnTo>
                    <a:pt x="893445" y="628546"/>
                  </a:lnTo>
                  <a:lnTo>
                    <a:pt x="924801" y="659894"/>
                  </a:lnTo>
                  <a:lnTo>
                    <a:pt x="941869" y="674973"/>
                  </a:lnTo>
                  <a:lnTo>
                    <a:pt x="1004977" y="726162"/>
                  </a:lnTo>
                  <a:lnTo>
                    <a:pt x="1075230" y="786477"/>
                  </a:lnTo>
                  <a:lnTo>
                    <a:pt x="1111746" y="821793"/>
                  </a:lnTo>
                  <a:lnTo>
                    <a:pt x="1141118" y="857109"/>
                  </a:lnTo>
                  <a:lnTo>
                    <a:pt x="1165329" y="894409"/>
                  </a:lnTo>
                  <a:lnTo>
                    <a:pt x="1184778" y="937264"/>
                  </a:lnTo>
                  <a:lnTo>
                    <a:pt x="1202242" y="988056"/>
                  </a:lnTo>
                  <a:lnTo>
                    <a:pt x="1210577" y="1018610"/>
                  </a:lnTo>
                  <a:lnTo>
                    <a:pt x="1225660" y="1078528"/>
                  </a:lnTo>
                  <a:lnTo>
                    <a:pt x="1249871" y="1181302"/>
                  </a:lnTo>
                  <a:lnTo>
                    <a:pt x="1266144" y="1272568"/>
                  </a:lnTo>
                  <a:lnTo>
                    <a:pt x="1276861" y="1364231"/>
                  </a:lnTo>
                  <a:lnTo>
                    <a:pt x="1280830" y="1413832"/>
                  </a:lnTo>
                  <a:lnTo>
                    <a:pt x="1283609" y="1440022"/>
                  </a:lnTo>
                  <a:lnTo>
                    <a:pt x="1295913" y="1496369"/>
                  </a:lnTo>
                  <a:lnTo>
                    <a:pt x="1315758" y="1553906"/>
                  </a:lnTo>
                  <a:lnTo>
                    <a:pt x="1341557" y="1611840"/>
                  </a:lnTo>
                  <a:lnTo>
                    <a:pt x="1372516" y="1668187"/>
                  </a:lnTo>
                  <a:lnTo>
                    <a:pt x="1406254" y="1720169"/>
                  </a:lnTo>
                  <a:lnTo>
                    <a:pt x="1442770" y="1765802"/>
                  </a:lnTo>
                  <a:lnTo>
                    <a:pt x="1480079" y="1803896"/>
                  </a:lnTo>
                  <a:lnTo>
                    <a:pt x="1498337" y="1818181"/>
                  </a:lnTo>
                  <a:lnTo>
                    <a:pt x="1516595" y="1831673"/>
                  </a:lnTo>
                  <a:lnTo>
                    <a:pt x="1549935" y="1851116"/>
                  </a:lnTo>
                  <a:lnTo>
                    <a:pt x="1578910" y="1863814"/>
                  </a:lnTo>
                  <a:lnTo>
                    <a:pt x="1603518" y="1871354"/>
                  </a:lnTo>
                  <a:lnTo>
                    <a:pt x="1632890" y="1875322"/>
                  </a:lnTo>
                  <a:lnTo>
                    <a:pt x="1653926" y="1873338"/>
                  </a:lnTo>
                  <a:lnTo>
                    <a:pt x="1655911" y="1872544"/>
                  </a:lnTo>
                  <a:lnTo>
                    <a:pt x="1653529" y="1856275"/>
                  </a:lnTo>
                  <a:lnTo>
                    <a:pt x="1633287" y="1764215"/>
                  </a:lnTo>
                  <a:lnTo>
                    <a:pt x="1611060" y="1690805"/>
                  </a:lnTo>
                  <a:lnTo>
                    <a:pt x="1596771" y="1656283"/>
                  </a:lnTo>
                  <a:lnTo>
                    <a:pt x="1582482" y="1623744"/>
                  </a:lnTo>
                  <a:lnTo>
                    <a:pt x="1556286" y="1563033"/>
                  </a:lnTo>
                  <a:lnTo>
                    <a:pt x="1532868" y="1497956"/>
                  </a:lnTo>
                  <a:lnTo>
                    <a:pt x="1513817" y="1418197"/>
                  </a:lnTo>
                  <a:lnTo>
                    <a:pt x="1506275" y="1369389"/>
                  </a:lnTo>
                  <a:lnTo>
                    <a:pt x="1503100" y="1343597"/>
                  </a:lnTo>
                  <a:lnTo>
                    <a:pt x="1503100" y="1293202"/>
                  </a:lnTo>
                  <a:lnTo>
                    <a:pt x="1510244" y="1242014"/>
                  </a:lnTo>
                  <a:lnTo>
                    <a:pt x="1522549" y="1189238"/>
                  </a:lnTo>
                  <a:lnTo>
                    <a:pt x="1547951" y="1104321"/>
                  </a:lnTo>
                  <a:lnTo>
                    <a:pt x="1590023" y="970596"/>
                  </a:lnTo>
                  <a:lnTo>
                    <a:pt x="1611854" y="890044"/>
                  </a:lnTo>
                  <a:lnTo>
                    <a:pt x="1617410" y="865045"/>
                  </a:lnTo>
                  <a:lnTo>
                    <a:pt x="1624555" y="814650"/>
                  </a:lnTo>
                  <a:lnTo>
                    <a:pt x="1626936" y="765049"/>
                  </a:lnTo>
                  <a:lnTo>
                    <a:pt x="1624555" y="714654"/>
                  </a:lnTo>
                  <a:lnTo>
                    <a:pt x="1617807" y="664656"/>
                  </a:lnTo>
                  <a:lnTo>
                    <a:pt x="1607091" y="615848"/>
                  </a:lnTo>
                  <a:lnTo>
                    <a:pt x="1591611" y="567438"/>
                  </a:lnTo>
                  <a:lnTo>
                    <a:pt x="1572559" y="520614"/>
                  </a:lnTo>
                  <a:lnTo>
                    <a:pt x="1549935" y="475378"/>
                  </a:lnTo>
                  <a:lnTo>
                    <a:pt x="1523739" y="431729"/>
                  </a:lnTo>
                  <a:lnTo>
                    <a:pt x="1494368" y="390064"/>
                  </a:lnTo>
                  <a:lnTo>
                    <a:pt x="1461821" y="350780"/>
                  </a:lnTo>
                  <a:lnTo>
                    <a:pt x="1426893" y="315067"/>
                  </a:lnTo>
                  <a:lnTo>
                    <a:pt x="1389584" y="280941"/>
                  </a:lnTo>
                  <a:lnTo>
                    <a:pt x="1349496" y="250387"/>
                  </a:lnTo>
                  <a:lnTo>
                    <a:pt x="1306629" y="223800"/>
                  </a:lnTo>
                  <a:lnTo>
                    <a:pt x="1285196" y="211896"/>
                  </a:lnTo>
                  <a:lnTo>
                    <a:pt x="1242330" y="190468"/>
                  </a:lnTo>
                  <a:lnTo>
                    <a:pt x="1171680" y="157136"/>
                  </a:lnTo>
                  <a:lnTo>
                    <a:pt x="1117700" y="134915"/>
                  </a:lnTo>
                  <a:lnTo>
                    <a:pt x="1077612" y="121027"/>
                  </a:lnTo>
                  <a:lnTo>
                    <a:pt x="1049431" y="114281"/>
                  </a:lnTo>
                  <a:lnTo>
                    <a:pt x="1043178" y="113447"/>
                  </a:lnTo>
                  <a:lnTo>
                    <a:pt x="1061736" y="113091"/>
                  </a:lnTo>
                  <a:lnTo>
                    <a:pt x="1116906" y="119836"/>
                  </a:lnTo>
                  <a:lnTo>
                    <a:pt x="1162551" y="129757"/>
                  </a:lnTo>
                  <a:lnTo>
                    <a:pt x="1214943" y="145232"/>
                  </a:lnTo>
                  <a:lnTo>
                    <a:pt x="1273289" y="167850"/>
                  </a:lnTo>
                  <a:lnTo>
                    <a:pt x="1304645" y="182532"/>
                  </a:lnTo>
                  <a:lnTo>
                    <a:pt x="1336795" y="199198"/>
                  </a:lnTo>
                  <a:lnTo>
                    <a:pt x="1395140" y="232133"/>
                  </a:lnTo>
                  <a:lnTo>
                    <a:pt x="1445151" y="265862"/>
                  </a:lnTo>
                  <a:lnTo>
                    <a:pt x="1489208" y="301575"/>
                  </a:lnTo>
                  <a:lnTo>
                    <a:pt x="1527312" y="338478"/>
                  </a:lnTo>
                  <a:lnTo>
                    <a:pt x="1561843" y="378159"/>
                  </a:lnTo>
                  <a:lnTo>
                    <a:pt x="1592802" y="421015"/>
                  </a:lnTo>
                  <a:lnTo>
                    <a:pt x="1621776" y="467045"/>
                  </a:lnTo>
                  <a:lnTo>
                    <a:pt x="1636462" y="492440"/>
                  </a:lnTo>
                  <a:lnTo>
                    <a:pt x="1648369" y="513868"/>
                  </a:lnTo>
                  <a:lnTo>
                    <a:pt x="1669406" y="555930"/>
                  </a:lnTo>
                  <a:lnTo>
                    <a:pt x="1685679" y="596802"/>
                  </a:lnTo>
                  <a:lnTo>
                    <a:pt x="1699174" y="637276"/>
                  </a:lnTo>
                  <a:lnTo>
                    <a:pt x="1708303" y="678941"/>
                  </a:lnTo>
                  <a:lnTo>
                    <a:pt x="1714653" y="722193"/>
                  </a:lnTo>
                  <a:lnTo>
                    <a:pt x="1717035" y="768620"/>
                  </a:lnTo>
                  <a:lnTo>
                    <a:pt x="1716638" y="819015"/>
                  </a:lnTo>
                  <a:lnTo>
                    <a:pt x="1714653" y="845601"/>
                  </a:lnTo>
                  <a:lnTo>
                    <a:pt x="1712669" y="872584"/>
                  </a:lnTo>
                  <a:lnTo>
                    <a:pt x="1705921" y="918614"/>
                  </a:lnTo>
                  <a:lnTo>
                    <a:pt x="1690442" y="977342"/>
                  </a:lnTo>
                  <a:lnTo>
                    <a:pt x="1663452" y="1055116"/>
                  </a:lnTo>
                  <a:lnTo>
                    <a:pt x="1642019" y="1128923"/>
                  </a:lnTo>
                  <a:lnTo>
                    <a:pt x="1628127" y="1191619"/>
                  </a:lnTo>
                  <a:lnTo>
                    <a:pt x="1621379" y="1228919"/>
                  </a:lnTo>
                  <a:lnTo>
                    <a:pt x="1615823" y="1267013"/>
                  </a:lnTo>
                  <a:lnTo>
                    <a:pt x="1613838" y="1331693"/>
                  </a:lnTo>
                  <a:lnTo>
                    <a:pt x="1620586" y="1384071"/>
                  </a:lnTo>
                  <a:lnTo>
                    <a:pt x="1630111" y="1415023"/>
                  </a:lnTo>
                  <a:lnTo>
                    <a:pt x="1638050" y="1432085"/>
                  </a:lnTo>
                  <a:lnTo>
                    <a:pt x="1647179" y="1445180"/>
                  </a:lnTo>
                  <a:lnTo>
                    <a:pt x="1657101" y="1455497"/>
                  </a:lnTo>
                  <a:lnTo>
                    <a:pt x="1667421" y="1462640"/>
                  </a:lnTo>
                  <a:lnTo>
                    <a:pt x="1678138" y="1467005"/>
                  </a:lnTo>
                  <a:lnTo>
                    <a:pt x="1688854" y="1467401"/>
                  </a:lnTo>
                  <a:lnTo>
                    <a:pt x="1699174" y="1465417"/>
                  </a:lnTo>
                  <a:lnTo>
                    <a:pt x="1709494" y="1459068"/>
                  </a:lnTo>
                  <a:lnTo>
                    <a:pt x="1718622" y="1450339"/>
                  </a:lnTo>
                  <a:lnTo>
                    <a:pt x="1722988" y="1444386"/>
                  </a:lnTo>
                  <a:lnTo>
                    <a:pt x="1732117" y="1426927"/>
                  </a:lnTo>
                  <a:lnTo>
                    <a:pt x="1755535" y="1366612"/>
                  </a:lnTo>
                  <a:lnTo>
                    <a:pt x="1785700" y="1301932"/>
                  </a:lnTo>
                  <a:lnTo>
                    <a:pt x="1808324" y="1258680"/>
                  </a:lnTo>
                  <a:lnTo>
                    <a:pt x="1832933" y="1213840"/>
                  </a:lnTo>
                  <a:lnTo>
                    <a:pt x="1880562" y="1135669"/>
                  </a:lnTo>
                  <a:lnTo>
                    <a:pt x="1926604" y="1064640"/>
                  </a:lnTo>
                  <a:lnTo>
                    <a:pt x="1968279" y="991230"/>
                  </a:lnTo>
                  <a:lnTo>
                    <a:pt x="1986537" y="951153"/>
                  </a:lnTo>
                  <a:lnTo>
                    <a:pt x="1996063" y="928534"/>
                  </a:lnTo>
                  <a:lnTo>
                    <a:pt x="2011939" y="873378"/>
                  </a:lnTo>
                  <a:lnTo>
                    <a:pt x="2032579" y="776160"/>
                  </a:lnTo>
                  <a:lnTo>
                    <a:pt x="2063538" y="567438"/>
                  </a:lnTo>
                  <a:lnTo>
                    <a:pt x="2078223" y="472600"/>
                  </a:lnTo>
                  <a:lnTo>
                    <a:pt x="2086162" y="435697"/>
                  </a:lnTo>
                  <a:lnTo>
                    <a:pt x="2104023" y="361493"/>
                  </a:lnTo>
                  <a:lnTo>
                    <a:pt x="2127837" y="291655"/>
                  </a:lnTo>
                  <a:lnTo>
                    <a:pt x="2149270" y="244038"/>
                  </a:lnTo>
                  <a:lnTo>
                    <a:pt x="2166338" y="215071"/>
                  </a:lnTo>
                  <a:lnTo>
                    <a:pt x="2175863" y="201579"/>
                  </a:lnTo>
                  <a:lnTo>
                    <a:pt x="2199678" y="171025"/>
                  </a:lnTo>
                  <a:lnTo>
                    <a:pt x="2246117" y="121424"/>
                  </a:lnTo>
                  <a:lnTo>
                    <a:pt x="2293349" y="82933"/>
                  </a:lnTo>
                  <a:lnTo>
                    <a:pt x="2343360" y="51585"/>
                  </a:lnTo>
                  <a:lnTo>
                    <a:pt x="2369953" y="37300"/>
                  </a:lnTo>
                  <a:lnTo>
                    <a:pt x="2386623" y="29364"/>
                  </a:lnTo>
                  <a:lnTo>
                    <a:pt x="2420757" y="17063"/>
                  </a:lnTo>
                  <a:lnTo>
                    <a:pt x="2472753" y="5952"/>
                  </a:lnTo>
                  <a:lnTo>
                    <a:pt x="2559676" y="0"/>
                  </a:lnTo>
                  <a:close/>
                </a:path>
              </a:pathLst>
            </a:custGeom>
            <a:solidFill>
              <a:srgbClr val="894C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12299" name="Group 4"/>
            <p:cNvGrpSpPr>
              <a:grpSpLocks/>
            </p:cNvGrpSpPr>
            <p:nvPr/>
          </p:nvGrpSpPr>
          <p:grpSpPr bwMode="auto">
            <a:xfrm>
              <a:off x="1037227" y="3549476"/>
              <a:ext cx="2266898" cy="2266813"/>
              <a:chOff x="628650" y="3772478"/>
              <a:chExt cx="2266898" cy="2266813"/>
            </a:xfrm>
          </p:grpSpPr>
          <p:sp>
            <p:nvSpPr>
              <p:cNvPr id="64" name="Oval 1"/>
              <p:cNvSpPr/>
              <p:nvPr/>
            </p:nvSpPr>
            <p:spPr>
              <a:xfrm>
                <a:off x="628650" y="3772478"/>
                <a:ext cx="2266898" cy="2266813"/>
              </a:xfrm>
              <a:prstGeom prst="ellipse">
                <a:avLst/>
              </a:prstGeom>
              <a:solidFill>
                <a:srgbClr val="2B9DAB"/>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65" name="Oval 40"/>
              <p:cNvSpPr/>
              <p:nvPr/>
            </p:nvSpPr>
            <p:spPr>
              <a:xfrm>
                <a:off x="885488" y="4047098"/>
                <a:ext cx="1775224" cy="171757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Century Gothic" panose="020B0502020202020204" pitchFamily="34" charset="0"/>
                  </a:rPr>
                  <a:t>Заманауи</a:t>
                </a:r>
                <a:r>
                  <a:rPr lang="ru-RU" sz="1400" b="1" dirty="0">
                    <a:solidFill>
                      <a:schemeClr val="tx1"/>
                    </a:solidFill>
                    <a:latin typeface="Century Gothic" panose="020B0502020202020204" pitchFamily="34" charset="0"/>
                  </a:rPr>
                  <a:t> технология</a:t>
                </a:r>
                <a:endParaRPr lang="ru-RU" sz="2100" b="1" dirty="0">
                  <a:solidFill>
                    <a:schemeClr val="tx1"/>
                  </a:solidFill>
                  <a:latin typeface="Century Gothic" panose="020B0502020202020204" pitchFamily="34" charset="0"/>
                </a:endParaRPr>
              </a:p>
            </p:txBody>
          </p:sp>
        </p:grpSp>
        <p:grpSp>
          <p:nvGrpSpPr>
            <p:cNvPr id="12300" name="Group 43"/>
            <p:cNvGrpSpPr>
              <a:grpSpLocks/>
            </p:cNvGrpSpPr>
            <p:nvPr/>
          </p:nvGrpSpPr>
          <p:grpSpPr bwMode="auto">
            <a:xfrm>
              <a:off x="6293318" y="3100241"/>
              <a:ext cx="2087515" cy="2087437"/>
              <a:chOff x="628933" y="3772481"/>
              <a:chExt cx="2267091" cy="2267006"/>
            </a:xfrm>
          </p:grpSpPr>
          <p:sp>
            <p:nvSpPr>
              <p:cNvPr id="62" name="Oval 44"/>
              <p:cNvSpPr/>
              <p:nvPr/>
            </p:nvSpPr>
            <p:spPr>
              <a:xfrm>
                <a:off x="628933" y="3772481"/>
                <a:ext cx="2267091" cy="226700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63" name="Oval 45"/>
              <p:cNvSpPr/>
              <p:nvPr/>
            </p:nvSpPr>
            <p:spPr>
              <a:xfrm>
                <a:off x="903055" y="4046591"/>
                <a:ext cx="1696564" cy="1718786"/>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600" b="1" dirty="0" err="1">
                    <a:solidFill>
                      <a:schemeClr val="tx1"/>
                    </a:solidFill>
                    <a:latin typeface="Century Gothic" panose="020B0502020202020204" pitchFamily="34" charset="0"/>
                  </a:rPr>
                  <a:t>Білімді</a:t>
                </a:r>
                <a:r>
                  <a:rPr lang="ru-RU" sz="1600" b="1" dirty="0">
                    <a:solidFill>
                      <a:schemeClr val="tx1"/>
                    </a:solidFill>
                    <a:latin typeface="Century Gothic" panose="020B0502020202020204" pitchFamily="34" charset="0"/>
                  </a:rPr>
                  <a:t> </a:t>
                </a:r>
                <a:r>
                  <a:rPr lang="ru-RU" sz="1600" b="1" dirty="0" err="1">
                    <a:solidFill>
                      <a:schemeClr val="tx1"/>
                    </a:solidFill>
                    <a:latin typeface="Century Gothic" panose="020B0502020202020204" pitchFamily="34" charset="0"/>
                  </a:rPr>
                  <a:t>бағалау</a:t>
                </a:r>
                <a:endParaRPr lang="ru-RU" sz="2500" b="1" dirty="0">
                  <a:solidFill>
                    <a:schemeClr val="tx1"/>
                  </a:solidFill>
                  <a:latin typeface="Century Gothic" panose="020B0502020202020204" pitchFamily="34" charset="0"/>
                </a:endParaRPr>
              </a:p>
            </p:txBody>
          </p:sp>
        </p:grpSp>
        <p:grpSp>
          <p:nvGrpSpPr>
            <p:cNvPr id="12301" name="Group 46"/>
            <p:cNvGrpSpPr>
              <a:grpSpLocks/>
            </p:cNvGrpSpPr>
            <p:nvPr/>
          </p:nvGrpSpPr>
          <p:grpSpPr bwMode="auto">
            <a:xfrm>
              <a:off x="1742061" y="1787457"/>
              <a:ext cx="1750972" cy="1749319"/>
              <a:chOff x="837334" y="3772728"/>
              <a:chExt cx="2269035" cy="2266893"/>
            </a:xfrm>
          </p:grpSpPr>
          <p:sp>
            <p:nvSpPr>
              <p:cNvPr id="60" name="Oval 47"/>
              <p:cNvSpPr/>
              <p:nvPr/>
            </p:nvSpPr>
            <p:spPr>
              <a:xfrm>
                <a:off x="837334" y="3772728"/>
                <a:ext cx="2269035" cy="22668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61" name="Oval 48"/>
              <p:cNvSpPr/>
              <p:nvPr/>
            </p:nvSpPr>
            <p:spPr>
              <a:xfrm>
                <a:off x="1129449" y="4046318"/>
                <a:ext cx="1719777" cy="1719713"/>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Century Gothic" panose="020B0502020202020204" pitchFamily="34" charset="0"/>
                  </a:rPr>
                  <a:t>Қол</a:t>
                </a:r>
                <a:endParaRPr lang="ru-RU" sz="1400" b="1" dirty="0">
                  <a:solidFill>
                    <a:schemeClr val="tx1"/>
                  </a:solidFill>
                  <a:latin typeface="Century Gothic" panose="020B0502020202020204" pitchFamily="34" charset="0"/>
                </a:endParaRPr>
              </a:p>
              <a:p>
                <a:pPr algn="ctr">
                  <a:defRPr/>
                </a:pPr>
                <a:r>
                  <a:rPr lang="ru-RU" sz="1400" b="1" dirty="0" err="1">
                    <a:solidFill>
                      <a:schemeClr val="tx1"/>
                    </a:solidFill>
                    <a:latin typeface="Century Gothic" panose="020B0502020202020204" pitchFamily="34" charset="0"/>
                  </a:rPr>
                  <a:t>жетімді</a:t>
                </a:r>
                <a:endParaRPr lang="ru-RU" sz="1400" b="1" dirty="0">
                  <a:solidFill>
                    <a:schemeClr val="tx1"/>
                  </a:solidFill>
                  <a:latin typeface="Century Gothic" panose="020B0502020202020204" pitchFamily="34" charset="0"/>
                </a:endParaRPr>
              </a:p>
            </p:txBody>
          </p:sp>
        </p:grpSp>
        <p:grpSp>
          <p:nvGrpSpPr>
            <p:cNvPr id="12302" name="Group 49"/>
            <p:cNvGrpSpPr>
              <a:grpSpLocks/>
            </p:cNvGrpSpPr>
            <p:nvPr/>
          </p:nvGrpSpPr>
          <p:grpSpPr bwMode="auto">
            <a:xfrm>
              <a:off x="4892841" y="1247817"/>
              <a:ext cx="1749860" cy="1749860"/>
              <a:chOff x="628650" y="3771900"/>
              <a:chExt cx="2267594" cy="2267594"/>
            </a:xfrm>
          </p:grpSpPr>
          <p:sp>
            <p:nvSpPr>
              <p:cNvPr id="58" name="Oval 50"/>
              <p:cNvSpPr/>
              <p:nvPr/>
            </p:nvSpPr>
            <p:spPr>
              <a:xfrm>
                <a:off x="629084" y="3771800"/>
                <a:ext cx="2266978" cy="2266893"/>
              </a:xfrm>
              <a:prstGeom prst="ellipse">
                <a:avLst/>
              </a:prstGeom>
              <a:solidFill>
                <a:srgbClr val="20768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9" name="Oval 62"/>
              <p:cNvSpPr/>
              <p:nvPr/>
            </p:nvSpPr>
            <p:spPr>
              <a:xfrm>
                <a:off x="902686" y="4045390"/>
                <a:ext cx="1719777" cy="171971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100" b="1" dirty="0" err="1">
                    <a:solidFill>
                      <a:schemeClr val="tx1"/>
                    </a:solidFill>
                    <a:latin typeface="Century Gothic" panose="020B0502020202020204" pitchFamily="34" charset="0"/>
                  </a:rPr>
                  <a:t>Цифрлы</a:t>
                </a:r>
                <a:r>
                  <a:rPr lang="ru-RU" sz="1100" b="1" dirty="0">
                    <a:solidFill>
                      <a:schemeClr val="tx1"/>
                    </a:solidFill>
                    <a:latin typeface="Century Gothic" panose="020B0502020202020204" pitchFamily="34" charset="0"/>
                  </a:rPr>
                  <a:t> </a:t>
                </a:r>
                <a:r>
                  <a:rPr lang="ru-RU" sz="1200" b="1" dirty="0" err="1">
                    <a:solidFill>
                      <a:schemeClr val="tx1"/>
                    </a:solidFill>
                    <a:latin typeface="Century Gothic" panose="020B0502020202020204" pitchFamily="34" charset="0"/>
                  </a:rPr>
                  <a:t>Қ</a:t>
                </a:r>
                <a:r>
                  <a:rPr lang="ru-RU" sz="1100" b="1" dirty="0" err="1">
                    <a:solidFill>
                      <a:schemeClr val="tx1"/>
                    </a:solidFill>
                    <a:latin typeface="Century Gothic" panose="020B0502020202020204" pitchFamily="34" charset="0"/>
                  </a:rPr>
                  <a:t>аза</a:t>
                </a:r>
                <a:r>
                  <a:rPr lang="ru-RU" sz="1200" b="1" dirty="0" err="1">
                    <a:solidFill>
                      <a:schemeClr val="tx1"/>
                    </a:solidFill>
                    <a:latin typeface="Century Gothic" panose="020B0502020202020204" pitchFamily="34" charset="0"/>
                  </a:rPr>
                  <a:t>қ</a:t>
                </a:r>
                <a:r>
                  <a:rPr lang="ru-RU" sz="1100" b="1" dirty="0" err="1">
                    <a:solidFill>
                      <a:schemeClr val="tx1"/>
                    </a:solidFill>
                    <a:latin typeface="Century Gothic" panose="020B0502020202020204" pitchFamily="34" charset="0"/>
                  </a:rPr>
                  <a:t>стан</a:t>
                </a:r>
                <a:endParaRPr lang="ru-RU" sz="1600" b="1" dirty="0">
                  <a:solidFill>
                    <a:schemeClr val="tx1"/>
                  </a:solidFill>
                  <a:latin typeface="Century Gothic" panose="020B0502020202020204" pitchFamily="34" charset="0"/>
                </a:endParaRPr>
              </a:p>
            </p:txBody>
          </p:sp>
        </p:grpSp>
        <p:grpSp>
          <p:nvGrpSpPr>
            <p:cNvPr id="12303" name="Group 63"/>
            <p:cNvGrpSpPr>
              <a:grpSpLocks/>
            </p:cNvGrpSpPr>
            <p:nvPr/>
          </p:nvGrpSpPr>
          <p:grpSpPr bwMode="auto">
            <a:xfrm>
              <a:off x="6749511" y="1772278"/>
              <a:ext cx="1656722" cy="1656722"/>
              <a:chOff x="628650" y="3771900"/>
              <a:chExt cx="2267594" cy="2267594"/>
            </a:xfrm>
          </p:grpSpPr>
          <p:sp>
            <p:nvSpPr>
              <p:cNvPr id="56" name="Oval 64"/>
              <p:cNvSpPr/>
              <p:nvPr/>
            </p:nvSpPr>
            <p:spPr>
              <a:xfrm>
                <a:off x="627842" y="3770949"/>
                <a:ext cx="2268402" cy="2268317"/>
              </a:xfrm>
              <a:prstGeom prst="ellipse">
                <a:avLst/>
              </a:prstGeom>
              <a:solidFill>
                <a:srgbClr val="AB282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7" name="Oval 65"/>
              <p:cNvSpPr/>
              <p:nvPr/>
            </p:nvSpPr>
            <p:spPr>
              <a:xfrm>
                <a:off x="901615" y="4044711"/>
                <a:ext cx="1720856"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Century Gothic" panose="020B0502020202020204" pitchFamily="34" charset="0"/>
                  </a:rPr>
                  <a:t>Дербес</a:t>
                </a:r>
                <a:r>
                  <a:rPr lang="ru-RU" sz="1400" b="1" dirty="0">
                    <a:solidFill>
                      <a:schemeClr val="tx1"/>
                    </a:solidFill>
                    <a:latin typeface="Century Gothic" panose="020B0502020202020204" pitchFamily="34" charset="0"/>
                  </a:rPr>
                  <a:t> </a:t>
                </a:r>
                <a:r>
                  <a:rPr lang="ru-RU" sz="1400" b="1" dirty="0" err="1">
                    <a:solidFill>
                      <a:schemeClr val="tx1"/>
                    </a:solidFill>
                    <a:latin typeface="Century Gothic" panose="020B0502020202020204" pitchFamily="34" charset="0"/>
                  </a:rPr>
                  <a:t>оқыту</a:t>
                </a:r>
                <a:endParaRPr lang="ru-RU" sz="2100" b="1" dirty="0">
                  <a:solidFill>
                    <a:schemeClr val="tx1"/>
                  </a:solidFill>
                  <a:latin typeface="Century Gothic" panose="020B0502020202020204" pitchFamily="34" charset="0"/>
                </a:endParaRPr>
              </a:p>
            </p:txBody>
          </p:sp>
        </p:grpSp>
        <p:grpSp>
          <p:nvGrpSpPr>
            <p:cNvPr id="12304" name="Group 66"/>
            <p:cNvGrpSpPr>
              <a:grpSpLocks/>
            </p:cNvGrpSpPr>
            <p:nvPr/>
          </p:nvGrpSpPr>
          <p:grpSpPr bwMode="auto">
            <a:xfrm>
              <a:off x="3636322" y="1565473"/>
              <a:ext cx="1656722" cy="1656722"/>
              <a:chOff x="628650" y="3771900"/>
              <a:chExt cx="2267594" cy="2267594"/>
            </a:xfrm>
          </p:grpSpPr>
          <p:sp>
            <p:nvSpPr>
              <p:cNvPr id="54" name="Oval 67"/>
              <p:cNvSpPr/>
              <p:nvPr/>
            </p:nvSpPr>
            <p:spPr>
              <a:xfrm>
                <a:off x="628078" y="3771555"/>
                <a:ext cx="2268402" cy="2268317"/>
              </a:xfrm>
              <a:prstGeom prst="ellipse">
                <a:avLst/>
              </a:prstGeom>
              <a:solidFill>
                <a:srgbClr val="B25501"/>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5" name="Oval 68"/>
              <p:cNvSpPr/>
              <p:nvPr/>
            </p:nvSpPr>
            <p:spPr>
              <a:xfrm>
                <a:off x="901850" y="4045317"/>
                <a:ext cx="1720856"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200" b="1" dirty="0" err="1">
                    <a:solidFill>
                      <a:schemeClr val="tx1"/>
                    </a:solidFill>
                    <a:latin typeface="Century Gothic" panose="020B0502020202020204" pitchFamily="34" charset="0"/>
                  </a:rPr>
                  <a:t>Н</a:t>
                </a:r>
                <a:r>
                  <a:rPr lang="ru-RU" sz="1400" b="1" dirty="0" err="1">
                    <a:solidFill>
                      <a:schemeClr val="tx1"/>
                    </a:solidFill>
                    <a:latin typeface="Century Gothic" panose="020B0502020202020204" pitchFamily="34" charset="0"/>
                  </a:rPr>
                  <a:t>ә</a:t>
                </a:r>
                <a:r>
                  <a:rPr lang="ru-RU" sz="1200" b="1" dirty="0" err="1">
                    <a:solidFill>
                      <a:schemeClr val="tx1"/>
                    </a:solidFill>
                    <a:latin typeface="Century Gothic" panose="020B0502020202020204" pitchFamily="34" charset="0"/>
                  </a:rPr>
                  <a:t>тижелі</a:t>
                </a:r>
                <a:endParaRPr lang="ru-RU" b="1" dirty="0">
                  <a:solidFill>
                    <a:schemeClr val="tx1"/>
                  </a:solidFill>
                  <a:latin typeface="Century Gothic" panose="020B0502020202020204" pitchFamily="34" charset="0"/>
                </a:endParaRPr>
              </a:p>
            </p:txBody>
          </p:sp>
        </p:grpSp>
        <p:grpSp>
          <p:nvGrpSpPr>
            <p:cNvPr id="12305" name="Group 69"/>
            <p:cNvGrpSpPr>
              <a:grpSpLocks/>
            </p:cNvGrpSpPr>
            <p:nvPr/>
          </p:nvGrpSpPr>
          <p:grpSpPr bwMode="auto">
            <a:xfrm>
              <a:off x="5493194" y="3048282"/>
              <a:ext cx="1388120" cy="1388120"/>
              <a:chOff x="628650" y="3771900"/>
              <a:chExt cx="2267594" cy="2267594"/>
            </a:xfrm>
          </p:grpSpPr>
          <p:sp>
            <p:nvSpPr>
              <p:cNvPr id="52" name="Oval 70"/>
              <p:cNvSpPr/>
              <p:nvPr/>
            </p:nvSpPr>
            <p:spPr>
              <a:xfrm>
                <a:off x="628720" y="3771204"/>
                <a:ext cx="2266488" cy="2268996"/>
              </a:xfrm>
              <a:prstGeom prst="ellipse">
                <a:avLst/>
              </a:prstGeom>
              <a:solidFill>
                <a:srgbClr val="AECA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3" name="Oval 71"/>
              <p:cNvSpPr/>
              <p:nvPr/>
            </p:nvSpPr>
            <p:spPr>
              <a:xfrm>
                <a:off x="903603" y="4046077"/>
                <a:ext cx="1716722" cy="1719250"/>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600" b="1" dirty="0" err="1">
                    <a:solidFill>
                      <a:schemeClr val="tx1"/>
                    </a:solidFill>
                    <a:latin typeface="Century Gothic" panose="020B0502020202020204" pitchFamily="34" charset="0"/>
                  </a:rPr>
                  <a:t>Тиімді</a:t>
                </a:r>
                <a:endParaRPr lang="ru-RU" sz="2500" b="1" dirty="0">
                  <a:solidFill>
                    <a:schemeClr val="tx1"/>
                  </a:solidFill>
                  <a:latin typeface="Century Gothic" panose="020B0502020202020204" pitchFamily="34" charset="0"/>
                </a:endParaRPr>
              </a:p>
            </p:txBody>
          </p:sp>
        </p:grpSp>
        <p:grpSp>
          <p:nvGrpSpPr>
            <p:cNvPr id="12306" name="Group 72"/>
            <p:cNvGrpSpPr>
              <a:grpSpLocks/>
            </p:cNvGrpSpPr>
            <p:nvPr/>
          </p:nvGrpSpPr>
          <p:grpSpPr bwMode="auto">
            <a:xfrm>
              <a:off x="2546358" y="1115985"/>
              <a:ext cx="1216571" cy="1216571"/>
              <a:chOff x="979546" y="3771900"/>
              <a:chExt cx="2267594" cy="2267594"/>
            </a:xfrm>
          </p:grpSpPr>
          <p:sp>
            <p:nvSpPr>
              <p:cNvPr id="50" name="Oval 73"/>
              <p:cNvSpPr/>
              <p:nvPr/>
            </p:nvSpPr>
            <p:spPr>
              <a:xfrm>
                <a:off x="980564" y="3771900"/>
                <a:ext cx="2266524" cy="2266438"/>
              </a:xfrm>
              <a:prstGeom prst="ellipse">
                <a:avLst/>
              </a:prstGeom>
              <a:solidFill>
                <a:srgbClr val="E4363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1" name="Oval 74"/>
              <p:cNvSpPr/>
              <p:nvPr/>
            </p:nvSpPr>
            <p:spPr>
              <a:xfrm>
                <a:off x="1255743" y="4047069"/>
                <a:ext cx="1716167" cy="171610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Century Gothic" panose="020B0502020202020204" pitchFamily="34" charset="0"/>
                  </a:rPr>
                  <a:t>Үш</a:t>
                </a:r>
                <a:r>
                  <a:rPr lang="ru-RU" sz="1400" b="1" dirty="0">
                    <a:solidFill>
                      <a:schemeClr val="tx1"/>
                    </a:solidFill>
                    <a:latin typeface="Century Gothic" panose="020B0502020202020204" pitchFamily="34" charset="0"/>
                  </a:rPr>
                  <a:t> </a:t>
                </a:r>
                <a:r>
                  <a:rPr lang="ru-RU" sz="1400" b="1" dirty="0" err="1">
                    <a:solidFill>
                      <a:schemeClr val="tx1"/>
                    </a:solidFill>
                    <a:latin typeface="Century Gothic" panose="020B0502020202020204" pitchFamily="34" charset="0"/>
                  </a:rPr>
                  <a:t>тілді</a:t>
                </a:r>
                <a:endParaRPr lang="ru-RU" b="1" dirty="0">
                  <a:solidFill>
                    <a:schemeClr val="tx1"/>
                  </a:solidFill>
                  <a:latin typeface="Century Gothic" panose="020B0502020202020204" pitchFamily="34" charset="0"/>
                </a:endParaRPr>
              </a:p>
            </p:txBody>
          </p:sp>
        </p:grpSp>
      </p:grpSp>
    </p:spTree>
    <p:extLst>
      <p:ext uri="{BB962C8B-B14F-4D97-AF65-F5344CB8AC3E}">
        <p14:creationId xmlns:p14="http://schemas.microsoft.com/office/powerpoint/2010/main" val="59014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3527"/>
            <a:ext cx="9144000" cy="6729853"/>
          </a:xfrm>
          <a:prstGeom prst="rect">
            <a:avLst/>
          </a:prstGeom>
          <a:solidFill>
            <a:schemeClr val="accent1">
              <a:lumMod val="40000"/>
              <a:lumOff val="60000"/>
            </a:schemeClr>
          </a:solidFill>
          <a:ln>
            <a:noFill/>
          </a:ln>
        </p:spPr>
      </p:pic>
      <p:sp>
        <p:nvSpPr>
          <p:cNvPr id="2" name="Заголовок 1"/>
          <p:cNvSpPr>
            <a:spLocks noGrp="1"/>
          </p:cNvSpPr>
          <p:nvPr>
            <p:ph type="title"/>
          </p:nvPr>
        </p:nvSpPr>
        <p:spPr/>
        <p:txBody>
          <a:bodyPr>
            <a:normAutofit/>
          </a:bodyPr>
          <a:lstStyle/>
          <a:p>
            <a:r>
              <a:rPr lang="ru-RU" sz="2800" b="1" dirty="0" smtClean="0">
                <a:solidFill>
                  <a:schemeClr val="bg1"/>
                </a:solidFill>
                <a:latin typeface="Times New Roman" panose="02020603050405020304" pitchFamily="18" charset="0"/>
                <a:cs typeface="Times New Roman" panose="02020603050405020304" pitchFamily="18" charset="0"/>
              </a:rPr>
              <a:t>Эпиграф</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7784" y="476671"/>
            <a:ext cx="3925416" cy="290375"/>
          </a:xfrm>
        </p:spPr>
        <p:txBody>
          <a:bodyPr>
            <a:normAutofit fontScale="25000" lnSpcReduction="20000"/>
          </a:bodyPr>
          <a:lstStyle/>
          <a:p>
            <a:pPr marL="0" indent="0" algn="ctr">
              <a:lnSpc>
                <a:spcPct val="115000"/>
              </a:lnSpc>
              <a:spcAft>
                <a:spcPts val="0"/>
              </a:spcAft>
              <a:buNone/>
            </a:pPr>
            <a:r>
              <a:rPr lang="ru-RU" sz="7000" dirty="0" smtClean="0">
                <a:latin typeface="Times New Roman"/>
                <a:ea typeface="Calibri"/>
                <a:cs typeface="Times New Roman"/>
              </a:rPr>
              <a:t> </a:t>
            </a:r>
            <a:r>
              <a:rPr lang="ru-RU" sz="9600" b="1" dirty="0" smtClean="0">
                <a:solidFill>
                  <a:prstClr val="white"/>
                </a:solidFill>
                <a:latin typeface="Times New Roman" panose="02020603050405020304" pitchFamily="18" charset="0"/>
                <a:ea typeface="+mj-ea"/>
                <a:cs typeface="Times New Roman" panose="02020603050405020304" pitchFamily="18" charset="0"/>
              </a:rPr>
              <a:t>Эпиграф</a:t>
            </a:r>
            <a:endParaRPr lang="ru-RU" sz="9600" dirty="0">
              <a:latin typeface="Times New Roman"/>
              <a:ea typeface="Calibri"/>
              <a:cs typeface="Times New Roman"/>
            </a:endParaRPr>
          </a:p>
          <a:p>
            <a:pPr>
              <a:lnSpc>
                <a:spcPct val="115000"/>
              </a:lnSpc>
              <a:spcAft>
                <a:spcPts val="0"/>
              </a:spcAft>
            </a:pPr>
            <a:endParaRPr lang="ru-RU" dirty="0" smtClean="0">
              <a:latin typeface="Times New Roman"/>
              <a:ea typeface="Calibri"/>
              <a:cs typeface="Times New Roman"/>
            </a:endParaRPr>
          </a:p>
          <a:p>
            <a:pPr>
              <a:lnSpc>
                <a:spcPct val="115000"/>
              </a:lnSpc>
              <a:spcAft>
                <a:spcPts val="0"/>
              </a:spcAft>
            </a:pPr>
            <a:endParaRPr lang="ru-RU" dirty="0">
              <a:latin typeface="Times New Roman"/>
              <a:ea typeface="Calibri"/>
              <a:cs typeface="Times New Roman"/>
            </a:endParaRPr>
          </a:p>
          <a:p>
            <a:endParaRPr lang="ru-RU" dirty="0"/>
          </a:p>
        </p:txBody>
      </p:sp>
      <p:sp>
        <p:nvSpPr>
          <p:cNvPr id="5" name="Текст 4"/>
          <p:cNvSpPr>
            <a:spLocks noGrp="1"/>
          </p:cNvSpPr>
          <p:nvPr>
            <p:ph type="body" sz="half" idx="2"/>
          </p:nvPr>
        </p:nvSpPr>
        <p:spPr>
          <a:xfrm>
            <a:off x="457200" y="1435100"/>
            <a:ext cx="4017870" cy="4691063"/>
          </a:xfrm>
        </p:spPr>
        <p:txBody>
          <a:bodyPr/>
          <a:lstStyle/>
          <a:p>
            <a:pPr>
              <a:lnSpc>
                <a:spcPct val="115000"/>
              </a:lnSpc>
              <a:spcBef>
                <a:spcPts val="0"/>
              </a:spcBef>
              <a:defRPr/>
            </a:pPr>
            <a:r>
              <a:rPr lang="ru-RU" sz="2400" i="1" dirty="0">
                <a:latin typeface="Times New Roman" panose="02020603050405020304" pitchFamily="18" charset="0"/>
                <a:cs typeface="Times New Roman" panose="02020603050405020304" pitchFamily="18" charset="0"/>
              </a:rPr>
              <a:t>«Гоголю многим обязаны те,</a:t>
            </a:r>
          </a:p>
          <a:p>
            <a:pPr>
              <a:lnSpc>
                <a:spcPct val="115000"/>
              </a:lnSpc>
              <a:spcBef>
                <a:spcPts val="0"/>
              </a:spcBef>
              <a:defRPr/>
            </a:pPr>
            <a:r>
              <a:rPr lang="ru-RU" sz="2400" i="1" dirty="0">
                <a:latin typeface="Times New Roman" panose="02020603050405020304" pitchFamily="18" charset="0"/>
                <a:cs typeface="Times New Roman" panose="02020603050405020304" pitchFamily="18" charset="0"/>
              </a:rPr>
              <a:t>         которые нуждаются</a:t>
            </a:r>
          </a:p>
          <a:p>
            <a:pPr>
              <a:lnSpc>
                <a:spcPct val="115000"/>
              </a:lnSpc>
              <a:spcBef>
                <a:spcPts val="0"/>
              </a:spcBef>
              <a:defRPr/>
            </a:pPr>
            <a:r>
              <a:rPr lang="ru-RU" sz="2400" i="1" dirty="0">
                <a:latin typeface="Times New Roman" panose="02020603050405020304" pitchFamily="18" charset="0"/>
                <a:cs typeface="Times New Roman" panose="02020603050405020304" pitchFamily="18" charset="0"/>
              </a:rPr>
              <a:t>              в защите; </a:t>
            </a:r>
          </a:p>
          <a:p>
            <a:pPr>
              <a:lnSpc>
                <a:spcPct val="115000"/>
              </a:lnSpc>
              <a:spcBef>
                <a:spcPts val="0"/>
              </a:spcBef>
              <a:defRPr/>
            </a:pPr>
            <a:r>
              <a:rPr lang="ru-RU" sz="2400" i="1" dirty="0">
                <a:latin typeface="Times New Roman" panose="02020603050405020304" pitchFamily="18" charset="0"/>
                <a:cs typeface="Times New Roman" panose="02020603050405020304" pitchFamily="18" charset="0"/>
              </a:rPr>
              <a:t>       он стал во главе </a:t>
            </a:r>
          </a:p>
          <a:p>
            <a:pPr>
              <a:lnSpc>
                <a:spcPct val="115000"/>
              </a:lnSpc>
              <a:spcBef>
                <a:spcPts val="0"/>
              </a:spcBef>
              <a:defRPr/>
            </a:pPr>
            <a:r>
              <a:rPr lang="ru-RU" sz="2400" i="1" dirty="0">
                <a:latin typeface="Times New Roman" panose="02020603050405020304" pitchFamily="18" charset="0"/>
                <a:cs typeface="Times New Roman" panose="02020603050405020304" pitchFamily="18" charset="0"/>
              </a:rPr>
              <a:t>     тех, которые отрицают </a:t>
            </a:r>
          </a:p>
          <a:p>
            <a:pPr>
              <a:lnSpc>
                <a:spcPct val="115000"/>
              </a:lnSpc>
              <a:spcBef>
                <a:spcPts val="0"/>
              </a:spcBef>
              <a:defRPr/>
            </a:pPr>
            <a:r>
              <a:rPr lang="ru-RU" sz="2400" i="1" dirty="0">
                <a:latin typeface="Times New Roman" panose="02020603050405020304" pitchFamily="18" charset="0"/>
                <a:cs typeface="Times New Roman" panose="02020603050405020304" pitchFamily="18" charset="0"/>
              </a:rPr>
              <a:t>         злое и пошлое»</a:t>
            </a:r>
          </a:p>
          <a:p>
            <a:pPr>
              <a:lnSpc>
                <a:spcPct val="115000"/>
              </a:lnSpc>
              <a:spcBef>
                <a:spcPts val="0"/>
              </a:spcBef>
              <a:defRPr/>
            </a:pPr>
            <a:endParaRPr lang="ru-RU" sz="2400" i="1" dirty="0" smtClean="0">
              <a:latin typeface="Times New Roman" panose="02020603050405020304" pitchFamily="18" charset="0"/>
              <a:cs typeface="Times New Roman" panose="02020603050405020304" pitchFamily="18" charset="0"/>
            </a:endParaRPr>
          </a:p>
          <a:p>
            <a:pPr>
              <a:lnSpc>
                <a:spcPct val="115000"/>
              </a:lnSpc>
              <a:spcBef>
                <a:spcPts val="0"/>
              </a:spcBef>
              <a:defRPr/>
            </a:pPr>
            <a:endParaRPr lang="ru-RU" sz="2400" i="1" dirty="0">
              <a:latin typeface="Times New Roman" panose="02020603050405020304" pitchFamily="18" charset="0"/>
              <a:cs typeface="Times New Roman" panose="02020603050405020304" pitchFamily="18" charset="0"/>
            </a:endParaRPr>
          </a:p>
          <a:p>
            <a:pPr>
              <a:lnSpc>
                <a:spcPct val="115000"/>
              </a:lnSpc>
              <a:spcBef>
                <a:spcPts val="0"/>
              </a:spcBef>
              <a:defRPr/>
            </a:pPr>
            <a:endParaRPr lang="ru-RU" sz="2400" i="1" dirty="0">
              <a:latin typeface="Times New Roman" panose="02020603050405020304" pitchFamily="18" charset="0"/>
              <a:cs typeface="Times New Roman" panose="02020603050405020304" pitchFamily="18" charset="0"/>
            </a:endParaRPr>
          </a:p>
          <a:p>
            <a:pPr>
              <a:lnSpc>
                <a:spcPct val="115000"/>
              </a:lnSpc>
              <a:spcBef>
                <a:spcPts val="0"/>
              </a:spcBef>
              <a:spcAft>
                <a:spcPts val="1000"/>
              </a:spcAft>
              <a:defRPr/>
            </a:pPr>
            <a:r>
              <a:rPr lang="ru-RU"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 Г. Чернышевский</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3</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223" name="Прямоугольник 9"/>
          <p:cNvSpPr>
            <a:spLocks noChangeArrowheads="1"/>
          </p:cNvSpPr>
          <p:nvPr/>
        </p:nvSpPr>
        <p:spPr bwMode="auto">
          <a:xfrm>
            <a:off x="4475070" y="339090"/>
            <a:ext cx="264452" cy="60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9pPr>
          </a:lstStyle>
          <a:p>
            <a:pPr algn="ctr">
              <a:lnSpc>
                <a:spcPct val="115000"/>
              </a:lnSpc>
            </a:pPr>
            <a:r>
              <a:rPr lang="ru-RU" altLang="ru-RU" sz="3200" b="1" dirty="0" smtClean="0">
                <a:solidFill>
                  <a:schemeClr val="bg1"/>
                </a:solidFill>
                <a:latin typeface="Times New Roman" pitchFamily="18" charset="0"/>
                <a:cs typeface="Times New Roman" pitchFamily="18" charset="0"/>
              </a:rPr>
              <a:t> </a:t>
            </a:r>
            <a:endParaRPr lang="ru-RU" altLang="ru-RU" sz="2800" b="1" dirty="0">
              <a:solidFill>
                <a:schemeClr val="bg1"/>
              </a:solidFill>
              <a:latin typeface="Times New Roman" pitchFamily="18" charset="0"/>
              <a:cs typeface="Times New Roman" pitchFamily="18" charset="0"/>
            </a:endParaRPr>
          </a:p>
        </p:txBody>
      </p:sp>
      <p:sp>
        <p:nvSpPr>
          <p:cNvPr id="11" name="Прямоугольник 10"/>
          <p:cNvSpPr/>
          <p:nvPr/>
        </p:nvSpPr>
        <p:spPr>
          <a:xfrm>
            <a:off x="412676" y="1151879"/>
            <a:ext cx="8501910" cy="511818"/>
          </a:xfrm>
          <a:prstGeom prst="rect">
            <a:avLst/>
          </a:prstGeom>
        </p:spPr>
        <p:txBody>
          <a:bodyPr lIns="80147" tIns="40074" rIns="80147" bIns="40074">
            <a:spAutoFit/>
          </a:bodyPr>
          <a:lstStyle/>
          <a:p>
            <a:r>
              <a:rPr lang="ru-RU" sz="28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ea typeface="Times New Roman"/>
              <a:cs typeface="Times New Roman" panose="02020603050405020304" pitchFamily="18" charset="0"/>
            </a:endParaRPr>
          </a:p>
        </p:txBody>
      </p:sp>
      <p:pic>
        <p:nvPicPr>
          <p:cNvPr id="3" name="Рисунок 2"/>
          <p:cNvPicPr>
            <a:picLocks noChangeAspect="1"/>
          </p:cNvPicPr>
          <p:nvPr/>
        </p:nvPicPr>
        <p:blipFill>
          <a:blip r:embed="rId4"/>
          <a:stretch>
            <a:fillRect/>
          </a:stretch>
        </p:blipFill>
        <p:spPr>
          <a:xfrm>
            <a:off x="4765749" y="1399404"/>
            <a:ext cx="3864926" cy="4577776"/>
          </a:xfrm>
          <a:prstGeom prst="rect">
            <a:avLst/>
          </a:prstGeom>
          <a:scene3d>
            <a:camera prst="obliqueBottomRight"/>
            <a:lightRig rig="threePt" dir="t"/>
          </a:scene3d>
        </p:spPr>
      </p:pic>
    </p:spTree>
    <p:extLst>
      <p:ext uri="{BB962C8B-B14F-4D97-AF65-F5344CB8AC3E}">
        <p14:creationId xmlns:p14="http://schemas.microsoft.com/office/powerpoint/2010/main" val="187991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2" name="Заголовок 1"/>
          <p:cNvSpPr>
            <a:spLocks noGrp="1"/>
          </p:cNvSpPr>
          <p:nvPr>
            <p:ph type="title"/>
          </p:nvPr>
        </p:nvSpPr>
        <p:spPr>
          <a:xfrm>
            <a:off x="683568" y="274638"/>
            <a:ext cx="7507480" cy="666295"/>
          </a:xfrm>
        </p:spPr>
        <p:txBody>
          <a:bodyPr>
            <a:normAutofit/>
          </a:bodyPr>
          <a:lstStyle/>
          <a:p>
            <a:r>
              <a:rPr lang="kk-KZ" sz="3200" b="1" i="1" dirty="0">
                <a:solidFill>
                  <a:schemeClr val="bg1"/>
                </a:solidFill>
                <a:latin typeface="Times New Roman" panose="02020603050405020304" pitchFamily="18" charset="0"/>
                <a:cs typeface="Times New Roman" panose="02020603050405020304" pitchFamily="18" charset="0"/>
              </a:rPr>
              <a:t>Предтекстовая работа</a:t>
            </a:r>
            <a:endParaRPr lang="ru-RU" sz="3200" i="1" dirty="0">
              <a:solidFill>
                <a:schemeClr val="bg1"/>
              </a:solidFill>
              <a:latin typeface="Times New Roman" panose="02020603050405020304" pitchFamily="18" charset="0"/>
              <a:cs typeface="Times New Roman" panose="02020603050405020304" pitchFamily="18" charset="0"/>
            </a:endParaRPr>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4</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223" name="Прямоугольник 9"/>
          <p:cNvSpPr>
            <a:spLocks noChangeArrowheads="1"/>
          </p:cNvSpPr>
          <p:nvPr/>
        </p:nvSpPr>
        <p:spPr bwMode="auto">
          <a:xfrm>
            <a:off x="4475070" y="339090"/>
            <a:ext cx="264452" cy="60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9pPr>
          </a:lstStyle>
          <a:p>
            <a:pPr algn="ctr">
              <a:lnSpc>
                <a:spcPct val="115000"/>
              </a:lnSpc>
            </a:pPr>
            <a:r>
              <a:rPr lang="ru-RU" altLang="ru-RU" sz="3200" b="1" dirty="0" smtClean="0">
                <a:solidFill>
                  <a:schemeClr val="bg1"/>
                </a:solidFill>
                <a:latin typeface="Times New Roman" pitchFamily="18" charset="0"/>
                <a:cs typeface="Times New Roman" pitchFamily="18" charset="0"/>
              </a:rPr>
              <a:t> </a:t>
            </a:r>
            <a:endParaRPr lang="ru-RU" altLang="ru-RU" sz="2800" b="1" dirty="0">
              <a:solidFill>
                <a:schemeClr val="bg1"/>
              </a:solidFill>
              <a:latin typeface="Times New Roman" pitchFamily="18" charset="0"/>
              <a:cs typeface="Times New Roman" pitchFamily="18" charset="0"/>
            </a:endParaRPr>
          </a:p>
        </p:txBody>
      </p:sp>
      <p:sp>
        <p:nvSpPr>
          <p:cNvPr id="11" name="Прямоугольник 10"/>
          <p:cNvSpPr/>
          <p:nvPr/>
        </p:nvSpPr>
        <p:spPr>
          <a:xfrm>
            <a:off x="412676" y="1151879"/>
            <a:ext cx="8501910" cy="511818"/>
          </a:xfrm>
          <a:prstGeom prst="rect">
            <a:avLst/>
          </a:prstGeom>
        </p:spPr>
        <p:txBody>
          <a:bodyPr lIns="80147" tIns="40074" rIns="80147" bIns="40074">
            <a:spAutoFit/>
          </a:bodyPr>
          <a:lstStyle/>
          <a:p>
            <a:r>
              <a:rPr lang="ru-RU" sz="28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ea typeface="Times New Roman"/>
              <a:cs typeface="Times New Roman" panose="02020603050405020304" pitchFamily="18" charset="0"/>
            </a:endParaRPr>
          </a:p>
        </p:txBody>
      </p:sp>
      <p:sp>
        <p:nvSpPr>
          <p:cNvPr id="4" name="Объект 3"/>
          <p:cNvSpPr>
            <a:spLocks noGrp="1"/>
          </p:cNvSpPr>
          <p:nvPr>
            <p:ph idx="1"/>
          </p:nvPr>
        </p:nvSpPr>
        <p:spPr>
          <a:xfrm>
            <a:off x="457200" y="1151880"/>
            <a:ext cx="8229600" cy="4974284"/>
          </a:xfrm>
        </p:spPr>
        <p:txBody>
          <a:bodyPr>
            <a:normAutofit/>
          </a:bodyPr>
          <a:lstStyle/>
          <a:p>
            <a:pPr marL="0" indent="0">
              <a:lnSpc>
                <a:spcPct val="115000"/>
              </a:lnSpc>
              <a:spcAft>
                <a:spcPts val="0"/>
              </a:spcAft>
              <a:buNone/>
            </a:pPr>
            <a:r>
              <a:rPr lang="ru-RU" dirty="0" smtClean="0">
                <a:latin typeface="Times New Roman"/>
                <a:ea typeface="Calibri"/>
                <a:cs typeface="Times New Roman"/>
              </a:rPr>
              <a:t> </a:t>
            </a:r>
            <a:endParaRPr lang="ru-RU" dirty="0">
              <a:latin typeface="Times New Roman"/>
              <a:ea typeface="Calibri"/>
              <a:cs typeface="Times New Roman"/>
            </a:endParaRPr>
          </a:p>
          <a:p>
            <a:pPr>
              <a:lnSpc>
                <a:spcPct val="115000"/>
              </a:lnSpc>
              <a:spcAft>
                <a:spcPts val="0"/>
              </a:spcAft>
            </a:pPr>
            <a:endParaRPr lang="ru-RU" dirty="0" smtClean="0">
              <a:latin typeface="Times New Roman"/>
              <a:ea typeface="Calibri"/>
              <a:cs typeface="Times New Roman"/>
            </a:endParaRPr>
          </a:p>
          <a:p>
            <a:pPr>
              <a:lnSpc>
                <a:spcPct val="115000"/>
              </a:lnSpc>
              <a:spcAft>
                <a:spcPts val="0"/>
              </a:spcAft>
            </a:pPr>
            <a:endParaRPr lang="ru-RU" dirty="0">
              <a:latin typeface="Times New Roman"/>
              <a:ea typeface="Calibri"/>
              <a:cs typeface="Times New Roman"/>
            </a:endParaRPr>
          </a:p>
          <a:p>
            <a:endParaRPr lang="ru-RU" dirty="0"/>
          </a:p>
        </p:txBody>
      </p:sp>
      <p:sp>
        <p:nvSpPr>
          <p:cNvPr id="5" name="TextBox 4"/>
          <p:cNvSpPr txBox="1"/>
          <p:nvPr/>
        </p:nvSpPr>
        <p:spPr>
          <a:xfrm>
            <a:off x="443588" y="1359158"/>
            <a:ext cx="7859215" cy="369332"/>
          </a:xfrm>
          <a:prstGeom prst="rect">
            <a:avLst/>
          </a:prstGeom>
          <a:noFill/>
        </p:spPr>
        <p:txBody>
          <a:bodyPr wrap="square" rtlCol="0">
            <a:spAutoFit/>
          </a:bodyPr>
          <a:lstStyle/>
          <a:p>
            <a:r>
              <a:rPr lang="ru-RU" dirty="0" smtClean="0"/>
              <a:t> </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4123134394"/>
              </p:ext>
            </p:extLst>
          </p:nvPr>
        </p:nvGraphicFramePr>
        <p:xfrm>
          <a:off x="300004" y="1298370"/>
          <a:ext cx="8614582" cy="4827794"/>
        </p:xfrm>
        <a:graphic>
          <a:graphicData uri="http://schemas.openxmlformats.org/drawingml/2006/table">
            <a:tbl>
              <a:tblPr firstRow="1" firstCol="1" bandRow="1"/>
              <a:tblGrid>
                <a:gridCol w="8614582">
                  <a:extLst>
                    <a:ext uri="{9D8B030D-6E8A-4147-A177-3AD203B41FA5}">
                      <a16:colId xmlns:a16="http://schemas.microsoft.com/office/drawing/2014/main" val="810970970"/>
                    </a:ext>
                  </a:extLst>
                </a:gridCol>
              </a:tblGrid>
              <a:tr h="4827794">
                <a:tc>
                  <a:txBody>
                    <a:bodyPr/>
                    <a:lstStyle/>
                    <a:p>
                      <a:r>
                        <a:rPr lang="ru-RU" sz="1800" b="1" kern="1200" dirty="0" smtClean="0">
                          <a:solidFill>
                            <a:schemeClr val="tx1"/>
                          </a:solidFill>
                          <a:effectLst/>
                          <a:latin typeface="Times New Roman" panose="02020603050405020304" pitchFamily="18" charset="0"/>
                          <a:ea typeface="+mn-ea"/>
                          <a:cs typeface="Times New Roman" panose="02020603050405020304" pitchFamily="18" charset="0"/>
                        </a:rPr>
                        <a:t>Маленький человек</a:t>
                      </a: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 – это человек невысокого социального положения и происхождения, не одаренный выдающимися способностями, не отличающийся силой характера, но при этом добрый, никому не делающий зла, безобидный</a:t>
                      </a:r>
                      <a:r>
                        <a:rPr lang="kk-KZ" sz="180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ru-RU" sz="18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ru-RU" sz="1800" b="1" kern="1200" dirty="0" smtClean="0">
                          <a:solidFill>
                            <a:schemeClr val="tx1"/>
                          </a:solidFill>
                          <a:effectLst/>
                          <a:latin typeface="Times New Roman" panose="02020603050405020304" pitchFamily="18" charset="0"/>
                          <a:ea typeface="+mn-ea"/>
                          <a:cs typeface="Times New Roman" panose="02020603050405020304" pitchFamily="18" charset="0"/>
                        </a:rPr>
                        <a:t>Портрет в литературе</a:t>
                      </a: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 — одно из средств художественной характеристики, состоящее в том, что писатель раскрывает типический характер своих героев и выражает своё идейное отношение к ним через изображение внешности героев: их фигуры, лица, одежды, движений, жестов и манер</a:t>
                      </a:r>
                    </a:p>
                    <a:p>
                      <a:r>
                        <a:rPr lang="ru-RU" sz="1800" b="1" kern="1200" dirty="0" smtClean="0">
                          <a:solidFill>
                            <a:schemeClr val="tx1"/>
                          </a:solidFill>
                          <a:effectLst/>
                          <a:latin typeface="Times New Roman" panose="02020603050405020304" pitchFamily="18" charset="0"/>
                          <a:ea typeface="+mn-ea"/>
                          <a:cs typeface="Times New Roman" panose="02020603050405020304" pitchFamily="18" charset="0"/>
                        </a:rPr>
                        <a:t>Художественная деталь </a:t>
                      </a:r>
                      <a:r>
                        <a:rPr lang="kk-KZ" sz="1800" b="1"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1800" u="sng" kern="1200" dirty="0" smtClean="0">
                          <a:solidFill>
                            <a:schemeClr val="tx1"/>
                          </a:solidFill>
                          <a:effectLst/>
                          <a:latin typeface="Times New Roman" panose="02020603050405020304" pitchFamily="18" charset="0"/>
                          <a:ea typeface="+mn-ea"/>
                          <a:cs typeface="Times New Roman" panose="02020603050405020304" pitchFamily="18" charset="0"/>
                          <a:hlinkClick r:id="rId4" tooltip="Французский язык"/>
                        </a:rPr>
                        <a:t>фр.</a:t>
                      </a: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fr-FR" sz="1800" i="1" kern="1200" dirty="0" smtClean="0">
                          <a:solidFill>
                            <a:schemeClr val="tx1"/>
                          </a:solidFill>
                          <a:effectLst/>
                          <a:latin typeface="Times New Roman" panose="02020603050405020304" pitchFamily="18" charset="0"/>
                          <a:ea typeface="+mn-ea"/>
                          <a:cs typeface="Times New Roman" panose="02020603050405020304" pitchFamily="18" charset="0"/>
                        </a:rPr>
                        <a:t>detail</a:t>
                      </a: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 — часть, подробность) — значимый, выделенный элемент </a:t>
                      </a:r>
                      <a:r>
                        <a:rPr lang="ru-RU" sz="1800" u="sng" kern="1200" dirty="0" smtClean="0">
                          <a:solidFill>
                            <a:schemeClr val="tx1"/>
                          </a:solidFill>
                          <a:effectLst/>
                          <a:latin typeface="Times New Roman" panose="02020603050405020304" pitchFamily="18" charset="0"/>
                          <a:ea typeface="+mn-ea"/>
                          <a:cs typeface="Times New Roman" panose="02020603050405020304" pitchFamily="18" charset="0"/>
                          <a:hlinkClick r:id="rId5" tooltip="Художественный образ"/>
                        </a:rPr>
                        <a:t>художественного образа</a:t>
                      </a: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 выразительная подробность в произведении, несущая значительную смысловую и идейно-эмоциональную нагрузку. Деталь способна с помощью небольшого текстового объема передать максимальное количество информации, с помощью детали одним или несколькими словами можно получить самое яркое представление о </a:t>
                      </a:r>
                      <a:r>
                        <a:rPr lang="ru-RU" sz="1800" u="sng" kern="1200" dirty="0" smtClean="0">
                          <a:solidFill>
                            <a:schemeClr val="tx1"/>
                          </a:solidFill>
                          <a:effectLst/>
                          <a:latin typeface="Times New Roman" panose="02020603050405020304" pitchFamily="18" charset="0"/>
                          <a:ea typeface="+mn-ea"/>
                          <a:cs typeface="Times New Roman" panose="02020603050405020304" pitchFamily="18" charset="0"/>
                          <a:hlinkClick r:id="rId6" tooltip="Персонаж"/>
                        </a:rPr>
                        <a:t>персонаже</a:t>
                      </a: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 (его внешности или психологии), интерьере, обстановке.</a:t>
                      </a:r>
                    </a:p>
                    <a:p>
                      <a:pPr>
                        <a:lnSpc>
                          <a:spcPct val="115000"/>
                        </a:lnSpc>
                        <a:spcAft>
                          <a:spcPts val="0"/>
                        </a:spcAft>
                      </a:pP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128" marR="17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51579"/>
                  </a:ext>
                </a:extLst>
              </a:tr>
            </a:tbl>
          </a:graphicData>
        </a:graphic>
      </p:graphicFrame>
    </p:spTree>
    <p:extLst>
      <p:ext uri="{BB962C8B-B14F-4D97-AF65-F5344CB8AC3E}">
        <p14:creationId xmlns:p14="http://schemas.microsoft.com/office/powerpoint/2010/main" val="1393717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6355" y="64073"/>
            <a:ext cx="9144000" cy="6729853"/>
          </a:xfrm>
          <a:prstGeom prst="rect">
            <a:avLst/>
          </a:prstGeom>
          <a:solidFill>
            <a:schemeClr val="accent1">
              <a:lumMod val="40000"/>
              <a:lumOff val="60000"/>
            </a:schemeClr>
          </a:solidFill>
          <a:ln>
            <a:noFill/>
          </a:ln>
        </p:spPr>
      </p:pic>
      <p:sp>
        <p:nvSpPr>
          <p:cNvPr id="2" name="Заголовок 1"/>
          <p:cNvSpPr>
            <a:spLocks noGrp="1"/>
          </p:cNvSpPr>
          <p:nvPr>
            <p:ph type="title"/>
          </p:nvPr>
        </p:nvSpPr>
        <p:spPr>
          <a:xfrm>
            <a:off x="683568" y="274638"/>
            <a:ext cx="7507480" cy="666295"/>
          </a:xfrm>
        </p:spPr>
        <p:txBody>
          <a:bodyPr>
            <a:normAutofit/>
          </a:bodyPr>
          <a:lstStyle/>
          <a:p>
            <a:r>
              <a:rPr lang="ru-RU" sz="2800" b="1" dirty="0">
                <a:solidFill>
                  <a:schemeClr val="bg1"/>
                </a:solidFill>
                <a:latin typeface="Times New Roman" panose="02020603050405020304" pitchFamily="18" charset="0"/>
                <a:cs typeface="Times New Roman" panose="02020603050405020304" pitchFamily="18" charset="0"/>
              </a:rPr>
              <a:t>Ассоциативный куст</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5</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223" name="Прямоугольник 9"/>
          <p:cNvSpPr>
            <a:spLocks noChangeArrowheads="1"/>
          </p:cNvSpPr>
          <p:nvPr/>
        </p:nvSpPr>
        <p:spPr bwMode="auto">
          <a:xfrm>
            <a:off x="4475070" y="339090"/>
            <a:ext cx="264452" cy="60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9pPr>
          </a:lstStyle>
          <a:p>
            <a:pPr algn="ctr">
              <a:lnSpc>
                <a:spcPct val="115000"/>
              </a:lnSpc>
            </a:pPr>
            <a:r>
              <a:rPr lang="ru-RU" altLang="ru-RU" sz="3200" b="1" dirty="0" smtClean="0">
                <a:solidFill>
                  <a:schemeClr val="bg1"/>
                </a:solidFill>
                <a:latin typeface="Times New Roman" pitchFamily="18" charset="0"/>
                <a:cs typeface="Times New Roman" pitchFamily="18" charset="0"/>
              </a:rPr>
              <a:t> </a:t>
            </a:r>
            <a:endParaRPr lang="ru-RU" altLang="ru-RU" sz="2800" b="1" dirty="0">
              <a:solidFill>
                <a:schemeClr val="bg1"/>
              </a:solidFill>
              <a:latin typeface="Times New Roman" pitchFamily="18" charset="0"/>
              <a:cs typeface="Times New Roman" pitchFamily="18" charset="0"/>
            </a:endParaRPr>
          </a:p>
        </p:txBody>
      </p:sp>
      <p:sp>
        <p:nvSpPr>
          <p:cNvPr id="11" name="Прямоугольник 10"/>
          <p:cNvSpPr/>
          <p:nvPr/>
        </p:nvSpPr>
        <p:spPr>
          <a:xfrm>
            <a:off x="412676" y="1151879"/>
            <a:ext cx="8501910" cy="511818"/>
          </a:xfrm>
          <a:prstGeom prst="rect">
            <a:avLst/>
          </a:prstGeom>
        </p:spPr>
        <p:txBody>
          <a:bodyPr lIns="80147" tIns="40074" rIns="80147" bIns="40074">
            <a:spAutoFit/>
          </a:bodyPr>
          <a:lstStyle/>
          <a:p>
            <a:r>
              <a:rPr lang="ru-RU" sz="28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ea typeface="Times New Roman"/>
              <a:cs typeface="Times New Roman" panose="02020603050405020304" pitchFamily="18" charset="0"/>
            </a:endParaRPr>
          </a:p>
        </p:txBody>
      </p:sp>
      <p:sp>
        <p:nvSpPr>
          <p:cNvPr id="4" name="Объект 3"/>
          <p:cNvSpPr>
            <a:spLocks noGrp="1"/>
          </p:cNvSpPr>
          <p:nvPr>
            <p:ph idx="1"/>
          </p:nvPr>
        </p:nvSpPr>
        <p:spPr>
          <a:xfrm>
            <a:off x="317915" y="2471168"/>
            <a:ext cx="8229600" cy="4974284"/>
          </a:xfrm>
        </p:spPr>
        <p:txBody>
          <a:bodyPr>
            <a:normAutofit/>
          </a:bodyPr>
          <a:lstStyle/>
          <a:p>
            <a:pPr>
              <a:lnSpc>
                <a:spcPct val="115000"/>
              </a:lnSpc>
              <a:spcAft>
                <a:spcPts val="0"/>
              </a:spcAft>
            </a:pPr>
            <a:endParaRPr lang="ru-RU" dirty="0" smtClean="0">
              <a:latin typeface="Times New Roman"/>
              <a:ea typeface="Calibri"/>
              <a:cs typeface="Times New Roman"/>
            </a:endParaRPr>
          </a:p>
          <a:p>
            <a:pPr marL="0" indent="0">
              <a:lnSpc>
                <a:spcPct val="115000"/>
              </a:lnSpc>
              <a:spcAft>
                <a:spcPts val="0"/>
              </a:spcAft>
              <a:buNone/>
            </a:pPr>
            <a:r>
              <a:rPr lang="ru-RU" dirty="0" smtClean="0">
                <a:latin typeface="Times New Roman"/>
                <a:ea typeface="Calibri"/>
                <a:cs typeface="Times New Roman"/>
              </a:rPr>
              <a:t> </a:t>
            </a:r>
            <a:endParaRPr lang="ru-RU" dirty="0">
              <a:latin typeface="Times New Roman"/>
              <a:ea typeface="Calibri"/>
              <a:cs typeface="Times New Roman"/>
            </a:endParaRPr>
          </a:p>
          <a:p>
            <a:pPr>
              <a:lnSpc>
                <a:spcPct val="115000"/>
              </a:lnSpc>
              <a:spcAft>
                <a:spcPts val="0"/>
              </a:spcAft>
            </a:pPr>
            <a:endParaRPr lang="ru-RU" dirty="0" smtClean="0">
              <a:latin typeface="Times New Roman"/>
              <a:ea typeface="Calibri"/>
              <a:cs typeface="Times New Roman"/>
            </a:endParaRPr>
          </a:p>
          <a:p>
            <a:pPr>
              <a:lnSpc>
                <a:spcPct val="115000"/>
              </a:lnSpc>
              <a:spcAft>
                <a:spcPts val="0"/>
              </a:spcAft>
            </a:pPr>
            <a:endParaRPr lang="ru-RU" dirty="0" smtClean="0">
              <a:latin typeface="Times New Roman"/>
              <a:ea typeface="Calibri"/>
              <a:cs typeface="Times New Roman"/>
            </a:endParaRPr>
          </a:p>
          <a:p>
            <a:pPr>
              <a:lnSpc>
                <a:spcPct val="115000"/>
              </a:lnSpc>
              <a:spcAft>
                <a:spcPts val="0"/>
              </a:spcAft>
            </a:pPr>
            <a:endParaRPr lang="ru-RU" dirty="0">
              <a:latin typeface="Times New Roman"/>
              <a:ea typeface="Calibri"/>
              <a:cs typeface="Times New Roman"/>
            </a:endParaRPr>
          </a:p>
          <a:p>
            <a:pPr>
              <a:lnSpc>
                <a:spcPct val="115000"/>
              </a:lnSpc>
              <a:spcAft>
                <a:spcPts val="0"/>
              </a:spcAft>
            </a:pPr>
            <a:endParaRPr lang="ru-RU" dirty="0">
              <a:latin typeface="Times New Roman"/>
              <a:ea typeface="Calibri"/>
              <a:cs typeface="Times New Roman"/>
            </a:endParaRPr>
          </a:p>
          <a:p>
            <a:endParaRPr lang="ru-RU" dirty="0"/>
          </a:p>
        </p:txBody>
      </p:sp>
      <p:sp>
        <p:nvSpPr>
          <p:cNvPr id="3" name="Прямоугольник 2"/>
          <p:cNvSpPr/>
          <p:nvPr/>
        </p:nvSpPr>
        <p:spPr>
          <a:xfrm>
            <a:off x="412676" y="1309810"/>
            <a:ext cx="7981016" cy="914930"/>
          </a:xfrm>
          <a:prstGeom prst="rect">
            <a:avLst/>
          </a:prstGeom>
        </p:spPr>
        <p:txBody>
          <a:bodyPr wrap="square">
            <a:spAutoFit/>
          </a:bodyPr>
          <a:lstStyle/>
          <a:p>
            <a:pPr>
              <a:lnSpc>
                <a:spcPct val="115000"/>
              </a:lnSpc>
              <a:spcAft>
                <a:spcPts val="0"/>
              </a:spcAft>
            </a:pPr>
            <a:r>
              <a:rPr lang="kk-KZ" sz="2400" b="1" i="1" dirty="0">
                <a:latin typeface="Times New Roman" panose="02020603050405020304" pitchFamily="18" charset="0"/>
                <a:ea typeface="Calibri" panose="020F0502020204030204" pitchFamily="34" charset="0"/>
                <a:cs typeface="Times New Roman" panose="02020603050405020304" pitchFamily="18" charset="0"/>
              </a:rPr>
              <a:t>Какие ассоциации вызывает у вас определение </a:t>
            </a:r>
            <a:r>
              <a:rPr lang="ru-RU" sz="2400" b="1" i="1" dirty="0">
                <a:latin typeface="Times New Roman" panose="02020603050405020304" pitchFamily="18" charset="0"/>
                <a:ea typeface="Calibri" panose="020F0502020204030204" pitchFamily="34" charset="0"/>
                <a:cs typeface="Times New Roman" panose="02020603050405020304" pitchFamily="18" charset="0"/>
              </a:rPr>
              <a:t>  «маленький человек»  в литературе?</a:t>
            </a: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https://ds05.infourok.ru/uploads/ex/0358/0002d5ff-63a440fd/img2.jpg"/>
          <p:cNvPicPr>
            <a:picLocks noChangeAspect="1" noChangeArrowheads="1"/>
          </p:cNvPicPr>
          <p:nvPr/>
        </p:nvPicPr>
        <p:blipFill rotWithShape="1">
          <a:blip r:embed="rId4">
            <a:extLst>
              <a:ext uri="{28A0092B-C50C-407E-A947-70E740481C1C}">
                <a14:useLocalDpi xmlns:a14="http://schemas.microsoft.com/office/drawing/2010/main" val="0"/>
              </a:ext>
            </a:extLst>
          </a:blip>
          <a:srcRect l="40090" t="25200" r="32648" b="19150"/>
          <a:stretch/>
        </p:blipFill>
        <p:spPr bwMode="auto">
          <a:xfrm>
            <a:off x="5893633" y="2001730"/>
            <a:ext cx="2569701" cy="381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87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6290" y="3922"/>
            <a:ext cx="9144000" cy="6729853"/>
          </a:xfrm>
          <a:prstGeom prst="rect">
            <a:avLst/>
          </a:prstGeom>
          <a:solidFill>
            <a:schemeClr val="accent1">
              <a:lumMod val="40000"/>
              <a:lumOff val="60000"/>
            </a:schemeClr>
          </a:solidFill>
          <a:ln>
            <a:noFill/>
          </a:ln>
        </p:spPr>
      </p:pic>
      <p:sp>
        <p:nvSpPr>
          <p:cNvPr id="2" name="Заголовок 1"/>
          <p:cNvSpPr>
            <a:spLocks noGrp="1"/>
          </p:cNvSpPr>
          <p:nvPr>
            <p:ph type="title"/>
          </p:nvPr>
        </p:nvSpPr>
        <p:spPr>
          <a:xfrm>
            <a:off x="683568" y="476672"/>
            <a:ext cx="7507480" cy="526323"/>
          </a:xfrm>
        </p:spPr>
        <p:txBody>
          <a:bodyPr>
            <a:normAutofit fontScale="90000"/>
          </a:bodyPr>
          <a:lstStyle/>
          <a:p>
            <a:pPr>
              <a:lnSpc>
                <a:spcPct val="115000"/>
              </a:lnSpc>
              <a:spcAft>
                <a:spcPts val="0"/>
              </a:spcAft>
            </a:pPr>
            <a:r>
              <a:rPr lang="ru-RU" sz="31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Примерные ответы</a:t>
            </a:r>
            <a:endParaRPr lang="en-US" sz="2800" b="1" dirty="0">
              <a:latin typeface="Times New Roman" panose="02020603050405020304" pitchFamily="18" charset="0"/>
              <a:cs typeface="Times New Roman" panose="02020603050405020304" pitchFamily="18" charset="0"/>
            </a:endParaRPr>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6</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223" name="Прямоугольник 9"/>
          <p:cNvSpPr>
            <a:spLocks noChangeArrowheads="1"/>
          </p:cNvSpPr>
          <p:nvPr/>
        </p:nvSpPr>
        <p:spPr bwMode="auto">
          <a:xfrm>
            <a:off x="4475070" y="339090"/>
            <a:ext cx="264452" cy="60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9pPr>
          </a:lstStyle>
          <a:p>
            <a:pPr algn="ctr">
              <a:lnSpc>
                <a:spcPct val="115000"/>
              </a:lnSpc>
            </a:pPr>
            <a:r>
              <a:rPr lang="ru-RU" altLang="ru-RU" sz="3200" b="1" dirty="0" smtClean="0">
                <a:solidFill>
                  <a:schemeClr val="bg1"/>
                </a:solidFill>
                <a:latin typeface="Times New Roman" pitchFamily="18" charset="0"/>
                <a:cs typeface="Times New Roman" pitchFamily="18" charset="0"/>
              </a:rPr>
              <a:t> </a:t>
            </a:r>
            <a:endParaRPr lang="ru-RU" altLang="ru-RU" sz="2800" b="1" dirty="0">
              <a:solidFill>
                <a:schemeClr val="bg1"/>
              </a:solidFill>
              <a:latin typeface="Times New Roman" pitchFamily="18" charset="0"/>
              <a:cs typeface="Times New Roman" pitchFamily="18" charset="0"/>
            </a:endParaRPr>
          </a:p>
        </p:txBody>
      </p:sp>
      <p:sp>
        <p:nvSpPr>
          <p:cNvPr id="11" name="Прямоугольник 10"/>
          <p:cNvSpPr/>
          <p:nvPr/>
        </p:nvSpPr>
        <p:spPr>
          <a:xfrm>
            <a:off x="412676" y="1151879"/>
            <a:ext cx="8501910" cy="511818"/>
          </a:xfrm>
          <a:prstGeom prst="rect">
            <a:avLst/>
          </a:prstGeom>
        </p:spPr>
        <p:txBody>
          <a:bodyPr lIns="80147" tIns="40074" rIns="80147" bIns="40074">
            <a:spAutoFit/>
          </a:bodyPr>
          <a:lstStyle/>
          <a:p>
            <a:r>
              <a:rPr lang="ru-RU" sz="28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ea typeface="Times New Roman"/>
              <a:cs typeface="Times New Roman" panose="02020603050405020304" pitchFamily="18" charset="0"/>
            </a:endParaRPr>
          </a:p>
        </p:txBody>
      </p:sp>
      <p:sp>
        <p:nvSpPr>
          <p:cNvPr id="4" name="Объект 3"/>
          <p:cNvSpPr>
            <a:spLocks noGrp="1"/>
          </p:cNvSpPr>
          <p:nvPr>
            <p:ph idx="1"/>
          </p:nvPr>
        </p:nvSpPr>
        <p:spPr>
          <a:xfrm>
            <a:off x="300004" y="1151880"/>
            <a:ext cx="8386796" cy="4974284"/>
          </a:xfrm>
        </p:spPr>
        <p:txBody>
          <a:bodyPr>
            <a:normAutofit fontScale="92500" lnSpcReduction="20000"/>
          </a:bodyPr>
          <a:lstStyle/>
          <a:p>
            <a:pPr>
              <a:lnSpc>
                <a:spcPct val="115000"/>
              </a:lnSpc>
              <a:spcAft>
                <a:spcPts val="0"/>
              </a:spcAft>
            </a:pPr>
            <a:endParaRPr lang="ru-RU" dirty="0" smtClean="0">
              <a:latin typeface="Times New Roman"/>
              <a:ea typeface="Calibri"/>
              <a:cs typeface="Times New Roman"/>
            </a:endParaRPr>
          </a:p>
          <a:p>
            <a:r>
              <a:rPr lang="ru-RU" i="1" dirty="0">
                <a:latin typeface="Times New Roman" panose="02020603050405020304" pitchFamily="18" charset="0"/>
                <a:cs typeface="Times New Roman" panose="02020603050405020304" pitchFamily="18" charset="0"/>
              </a:rPr>
              <a:t>Бедный</a:t>
            </a:r>
            <a:endParaRPr lang="ru-RU"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Задавленный</a:t>
            </a:r>
            <a:endParaRPr lang="ru-RU"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Обездоленный </a:t>
            </a:r>
            <a:endParaRPr lang="ru-RU"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Забитый</a:t>
            </a:r>
            <a:endParaRPr lang="ru-RU"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Оскорбленный</a:t>
            </a:r>
            <a:endParaRPr lang="ru-RU"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Несчастный</a:t>
            </a:r>
            <a:endParaRPr lang="ru-RU"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Бесправный</a:t>
            </a:r>
            <a:endParaRPr lang="ru-RU" dirty="0">
              <a:latin typeface="Times New Roman" panose="02020603050405020304" pitchFamily="18" charset="0"/>
              <a:cs typeface="Times New Roman" panose="02020603050405020304" pitchFamily="18" charset="0"/>
            </a:endParaRPr>
          </a:p>
          <a:p>
            <a:pPr>
              <a:lnSpc>
                <a:spcPct val="115000"/>
              </a:lnSpc>
              <a:spcAft>
                <a:spcPts val="0"/>
              </a:spcAft>
            </a:pPr>
            <a:endParaRPr lang="ru-RU" dirty="0">
              <a:latin typeface="Times New Roman"/>
              <a:ea typeface="Calibri"/>
              <a:cs typeface="Times New Roman"/>
            </a:endParaRPr>
          </a:p>
          <a:p>
            <a:pPr marL="0" indent="0">
              <a:lnSpc>
                <a:spcPct val="115000"/>
              </a:lnSpc>
              <a:spcAft>
                <a:spcPts val="0"/>
              </a:spcAft>
              <a:buNone/>
            </a:pPr>
            <a:r>
              <a:rPr lang="ru-RU" sz="2400" dirty="0" smtClean="0">
                <a:latin typeface="Times New Roman"/>
                <a:ea typeface="Calibri"/>
                <a:cs typeface="Times New Roman"/>
              </a:rPr>
              <a:t>      </a:t>
            </a:r>
            <a:endParaRPr lang="ru-RU" dirty="0"/>
          </a:p>
          <a:p>
            <a:endParaRPr lang="ru-RU" dirty="0"/>
          </a:p>
          <a:p>
            <a:endParaRPr lang="ru-RU" dirty="0"/>
          </a:p>
        </p:txBody>
      </p:sp>
    </p:spTree>
    <p:extLst>
      <p:ext uri="{BB962C8B-B14F-4D97-AF65-F5344CB8AC3E}">
        <p14:creationId xmlns:p14="http://schemas.microsoft.com/office/powerpoint/2010/main" val="3673865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44118" y="113772"/>
            <a:ext cx="9144000" cy="6891116"/>
          </a:xfrm>
          <a:prstGeom prst="rect">
            <a:avLst/>
          </a:prstGeom>
          <a:solidFill>
            <a:schemeClr val="accent1">
              <a:lumMod val="40000"/>
              <a:lumOff val="60000"/>
            </a:schemeClr>
          </a:solidFill>
          <a:ln>
            <a:noFill/>
          </a:ln>
        </p:spPr>
      </p:pic>
      <p:sp>
        <p:nvSpPr>
          <p:cNvPr id="3" name="Заголовок 2"/>
          <p:cNvSpPr>
            <a:spLocks noGrp="1"/>
          </p:cNvSpPr>
          <p:nvPr>
            <p:ph type="title"/>
          </p:nvPr>
        </p:nvSpPr>
        <p:spPr>
          <a:xfrm>
            <a:off x="-15693" y="632268"/>
            <a:ext cx="8229600" cy="347242"/>
          </a:xfrm>
        </p:spPr>
        <p:txBody>
          <a:bodyPr>
            <a:noAutofit/>
          </a:bodyPr>
          <a:lstStyle/>
          <a:p>
            <a:r>
              <a:rPr lang="kk-KZ" sz="2000" b="1" i="1" dirty="0">
                <a:solidFill>
                  <a:schemeClr val="bg1"/>
                </a:solidFill>
                <a:latin typeface="Times New Roman" panose="02020603050405020304" pitchFamily="18" charset="0"/>
                <a:cs typeface="Times New Roman" panose="02020603050405020304" pitchFamily="18" charset="0"/>
              </a:rPr>
              <a:t>Главный  герой  повести </a:t>
            </a:r>
            <a:r>
              <a:rPr lang="ru-RU" sz="2000" b="1" i="1" dirty="0">
                <a:solidFill>
                  <a:schemeClr val="bg1"/>
                </a:solidFill>
                <a:latin typeface="Times New Roman" panose="02020603050405020304" pitchFamily="18" charset="0"/>
                <a:cs typeface="Times New Roman" panose="02020603050405020304" pitchFamily="18" charset="0"/>
              </a:rPr>
              <a:t>«Шинель»- </a:t>
            </a:r>
            <a:br>
              <a:rPr lang="ru-RU" sz="2000" b="1" i="1" dirty="0">
                <a:solidFill>
                  <a:schemeClr val="bg1"/>
                </a:solidFill>
                <a:latin typeface="Times New Roman" panose="02020603050405020304" pitchFamily="18" charset="0"/>
                <a:cs typeface="Times New Roman" panose="02020603050405020304" pitchFamily="18" charset="0"/>
              </a:rPr>
            </a:br>
            <a:r>
              <a:rPr lang="kk-KZ" sz="2000" b="1" i="1" dirty="0">
                <a:solidFill>
                  <a:schemeClr val="bg1"/>
                </a:solidFill>
                <a:latin typeface="Times New Roman" panose="02020603050405020304" pitchFamily="18" charset="0"/>
                <a:cs typeface="Times New Roman" panose="02020603050405020304" pitchFamily="18" charset="0"/>
              </a:rPr>
              <a:t>Акакий Акакиевич Башмачкин</a:t>
            </a:r>
            <a:endParaRPr lang="ru-RU" sz="2000" b="1" i="1" dirty="0">
              <a:solidFill>
                <a:schemeClr val="bg1"/>
              </a:solidFill>
              <a:latin typeface="Times New Roman" panose="02020603050405020304" pitchFamily="18" charset="0"/>
              <a:cs typeface="Times New Roman" panose="02020603050405020304" pitchFamily="18" charset="0"/>
            </a:endParaRPr>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7</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446185" y="384104"/>
            <a:ext cx="251628"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prstClr val="white"/>
                </a:solidFill>
                <a:latin typeface="Times New Roman" panose="02020603050405020304" pitchFamily="18" charset="0"/>
                <a:cs typeface="Times New Roman" panose="02020603050405020304" pitchFamily="18" charset="0"/>
              </a:rPr>
              <a:t> </a:t>
            </a:r>
            <a:endParaRPr lang="ru-RU" altLang="ru-RU" sz="2800" dirty="0">
              <a:solidFill>
                <a:prstClr val="white"/>
              </a:solidFill>
              <a:latin typeface="Century Gothic" pitchFamily="34" charset="0"/>
            </a:endParaRPr>
          </a:p>
        </p:txBody>
      </p:sp>
      <p:sp>
        <p:nvSpPr>
          <p:cNvPr id="2" name="Прямоугольник 1"/>
          <p:cNvSpPr/>
          <p:nvPr/>
        </p:nvSpPr>
        <p:spPr>
          <a:xfrm>
            <a:off x="755576" y="2108639"/>
            <a:ext cx="7435472" cy="483017"/>
          </a:xfrm>
          <a:prstGeom prst="rect">
            <a:avLst/>
          </a:prstGeom>
        </p:spPr>
        <p:txBody>
          <a:bodyPr wrap="square">
            <a:spAutoFit/>
          </a:bodyPr>
          <a:lstStyle/>
          <a:p>
            <a:pPr algn="just">
              <a:lnSpc>
                <a:spcPct val="115000"/>
              </a:lnSpc>
              <a:spcAft>
                <a:spcPts val="0"/>
              </a:spcAft>
            </a:pPr>
            <a:r>
              <a:rPr lang="kk-KZ" sz="2400" i="1" dirty="0" smtClean="0">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pic>
        <p:nvPicPr>
          <p:cNvPr id="1032" name="Picture 8" descr="Отношение Н.В.Гоголя к Акакию Акакиевичу Башмачкину | Стать грамотным"/>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472" y="1183191"/>
            <a:ext cx="2018875" cy="1872672"/>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5"/>
          <a:stretch>
            <a:fillRect/>
          </a:stretch>
        </p:blipFill>
        <p:spPr>
          <a:xfrm>
            <a:off x="683568" y="3362083"/>
            <a:ext cx="2664295" cy="2996183"/>
          </a:xfrm>
          <a:prstGeom prst="rect">
            <a:avLst/>
          </a:prstGeom>
        </p:spPr>
      </p:pic>
      <p:pic>
        <p:nvPicPr>
          <p:cNvPr id="15" name="Рисунок 14"/>
          <p:cNvPicPr>
            <a:picLocks noChangeAspect="1"/>
          </p:cNvPicPr>
          <p:nvPr/>
        </p:nvPicPr>
        <p:blipFill>
          <a:blip r:embed="rId6"/>
          <a:stretch>
            <a:fillRect/>
          </a:stretch>
        </p:blipFill>
        <p:spPr>
          <a:xfrm>
            <a:off x="2565337" y="1513473"/>
            <a:ext cx="2143254" cy="2423340"/>
          </a:xfrm>
          <a:prstGeom prst="rect">
            <a:avLst/>
          </a:prstGeom>
        </p:spPr>
      </p:pic>
      <p:sp>
        <p:nvSpPr>
          <p:cNvPr id="5" name="Прямоугольник 4"/>
          <p:cNvSpPr/>
          <p:nvPr/>
        </p:nvSpPr>
        <p:spPr>
          <a:xfrm>
            <a:off x="5168233" y="1483631"/>
            <a:ext cx="3606531" cy="4801314"/>
          </a:xfrm>
          <a:prstGeom prst="rect">
            <a:avLst/>
          </a:prstGeom>
        </p:spPr>
        <p:txBody>
          <a:bodyPr wrap="square">
            <a:spAutoFit/>
          </a:bodyPr>
          <a:lstStyle/>
          <a:p>
            <a:pPr algn="just"/>
            <a:r>
              <a:rPr lang="ru-RU" i="1" dirty="0">
                <a:latin typeface="Times New Roman" panose="02020603050405020304" pitchFamily="18" charset="0"/>
                <a:cs typeface="Times New Roman" panose="02020603050405020304" pitchFamily="18" charset="0"/>
              </a:rPr>
              <a:t>Мелкий чиновник Акакий Акакиевич </a:t>
            </a:r>
            <a:r>
              <a:rPr lang="ru-RU" i="1" dirty="0" err="1">
                <a:latin typeface="Times New Roman" panose="02020603050405020304" pitchFamily="18" charset="0"/>
                <a:cs typeface="Times New Roman" panose="02020603050405020304" pitchFamily="18" charset="0"/>
              </a:rPr>
              <a:t>Башмачкин</a:t>
            </a:r>
            <a:r>
              <a:rPr lang="ru-RU" i="1" dirty="0">
                <a:latin typeface="Times New Roman" panose="02020603050405020304" pitchFamily="18" charset="0"/>
                <a:cs typeface="Times New Roman" panose="02020603050405020304" pitchFamily="18" charset="0"/>
              </a:rPr>
              <a:t> является главным героем печальной повести "Шинель" Н. В. Гоголя. Ниже представлен цитатный образ и характеристика Акакия Акакиевича, описание внешности и характера героя. Акакий Акакиевич в повести "Шинель" Гоголя - это "маленький человек", одинокий и беззащитный. Он становится жертвой человеческого безразличия и жестокости. Это собирательный образ мелкого чиновника, забитого, униженного и оскорбленного</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941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44118" y="128147"/>
            <a:ext cx="9144000" cy="6891116"/>
          </a:xfrm>
          <a:prstGeom prst="rect">
            <a:avLst/>
          </a:prstGeom>
          <a:solidFill>
            <a:schemeClr val="accent1">
              <a:lumMod val="40000"/>
              <a:lumOff val="60000"/>
            </a:schemeClr>
          </a:solidFill>
          <a:ln>
            <a:noFill/>
          </a:ln>
        </p:spPr>
      </p:pic>
      <p:sp>
        <p:nvSpPr>
          <p:cNvPr id="3" name="Заголовок 2"/>
          <p:cNvSpPr>
            <a:spLocks noGrp="1"/>
          </p:cNvSpPr>
          <p:nvPr>
            <p:ph type="title"/>
          </p:nvPr>
        </p:nvSpPr>
        <p:spPr>
          <a:xfrm>
            <a:off x="545165" y="671462"/>
            <a:ext cx="8229600" cy="347242"/>
          </a:xfrm>
        </p:spPr>
        <p:txBody>
          <a:bodyPr>
            <a:noAutofit/>
          </a:bodyPr>
          <a:lstStyle/>
          <a:p>
            <a:r>
              <a:rPr lang="ru-RU" sz="2400" b="1" dirty="0">
                <a:solidFill>
                  <a:schemeClr val="bg1"/>
                </a:solidFill>
                <a:latin typeface="Times New Roman" panose="02020603050405020304" pitchFamily="18" charset="0"/>
                <a:cs typeface="Times New Roman" panose="02020603050405020304" pitchFamily="18" charset="0"/>
              </a:rPr>
              <a:t>Цитатный образ </a:t>
            </a:r>
            <a:r>
              <a:rPr lang="ru-RU" sz="2400" b="1" dirty="0" err="1">
                <a:solidFill>
                  <a:schemeClr val="bg1"/>
                </a:solidFill>
                <a:latin typeface="Times New Roman" panose="02020603050405020304" pitchFamily="18" charset="0"/>
                <a:cs typeface="Times New Roman" panose="02020603050405020304" pitchFamily="18" charset="0"/>
              </a:rPr>
              <a:t>Башмачкина</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8</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446185" y="384104"/>
            <a:ext cx="251628"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prstClr val="white"/>
                </a:solidFill>
                <a:latin typeface="Times New Roman" panose="02020603050405020304" pitchFamily="18" charset="0"/>
                <a:cs typeface="Times New Roman" panose="02020603050405020304" pitchFamily="18" charset="0"/>
              </a:rPr>
              <a:t> </a:t>
            </a:r>
            <a:endParaRPr lang="ru-RU" altLang="ru-RU" sz="2800" dirty="0">
              <a:solidFill>
                <a:prstClr val="white"/>
              </a:solidFill>
              <a:latin typeface="Century Gothic" pitchFamily="34" charset="0"/>
            </a:endParaRPr>
          </a:p>
        </p:txBody>
      </p:sp>
      <p:sp>
        <p:nvSpPr>
          <p:cNvPr id="2" name="Прямоугольник 1"/>
          <p:cNvSpPr/>
          <p:nvPr/>
        </p:nvSpPr>
        <p:spPr>
          <a:xfrm>
            <a:off x="755576" y="2108639"/>
            <a:ext cx="7435472" cy="483017"/>
          </a:xfrm>
          <a:prstGeom prst="rect">
            <a:avLst/>
          </a:prstGeom>
        </p:spPr>
        <p:txBody>
          <a:bodyPr wrap="square">
            <a:spAutoFit/>
          </a:bodyPr>
          <a:lstStyle/>
          <a:p>
            <a:pPr algn="just">
              <a:lnSpc>
                <a:spcPct val="115000"/>
              </a:lnSpc>
              <a:spcAft>
                <a:spcPts val="0"/>
              </a:spcAft>
            </a:pPr>
            <a:r>
              <a:rPr lang="kk-KZ" sz="2400" i="1" dirty="0" smtClean="0">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
        <p:nvSpPr>
          <p:cNvPr id="12" name="Объект 11"/>
          <p:cNvSpPr>
            <a:spLocks noGrp="1"/>
          </p:cNvSpPr>
          <p:nvPr>
            <p:ph idx="1"/>
          </p:nvPr>
        </p:nvSpPr>
        <p:spPr>
          <a:xfrm>
            <a:off x="457200" y="1180154"/>
            <a:ext cx="8229600" cy="4946009"/>
          </a:xfrm>
        </p:spPr>
        <p:txBody>
          <a:bodyPr>
            <a:normAutofit fontScale="92500" lnSpcReduction="10000"/>
          </a:bodyPr>
          <a:lstStyle/>
          <a:p>
            <a:pPr marL="0" indent="0">
              <a:buNone/>
            </a:pPr>
            <a:r>
              <a:rPr lang="ru-RU" sz="1800" b="1" i="1" dirty="0" smtClean="0">
                <a:latin typeface="Times New Roman" panose="02020603050405020304" pitchFamily="18" charset="0"/>
                <a:cs typeface="Times New Roman" panose="02020603050405020304" pitchFamily="18" charset="0"/>
              </a:rPr>
              <a:t>Имя и фамилия-Акакий </a:t>
            </a:r>
            <a:r>
              <a:rPr lang="ru-RU" sz="1800" dirty="0" smtClean="0">
                <a:latin typeface="Times New Roman" panose="02020603050405020304" pitchFamily="18" charset="0"/>
                <a:cs typeface="Times New Roman" panose="02020603050405020304" pitchFamily="18" charset="0"/>
              </a:rPr>
              <a:t>Акакиевич </a:t>
            </a:r>
            <a:r>
              <a:rPr lang="ru-RU" sz="1800" dirty="0" err="1" smtClean="0">
                <a:latin typeface="Times New Roman" panose="02020603050405020304" pitchFamily="18" charset="0"/>
                <a:cs typeface="Times New Roman" panose="02020603050405020304" pitchFamily="18" charset="0"/>
              </a:rPr>
              <a:t>Башмачкин</a:t>
            </a:r>
            <a:r>
              <a:rPr lang="ru-RU" sz="1800" dirty="0" smtClean="0">
                <a:latin typeface="Times New Roman" panose="02020603050405020304" pitchFamily="18" charset="0"/>
                <a:cs typeface="Times New Roman" panose="02020603050405020304" pitchFamily="18" charset="0"/>
              </a:rPr>
              <a:t>: «… Акакий Акакиевич…», «…Фамилия чиновника была </a:t>
            </a:r>
            <a:r>
              <a:rPr lang="ru-RU" sz="1800" dirty="0" err="1" smtClean="0">
                <a:latin typeface="Times New Roman" panose="02020603050405020304" pitchFamily="18" charset="0"/>
                <a:cs typeface="Times New Roman" panose="02020603050405020304" pitchFamily="18" charset="0"/>
              </a:rPr>
              <a:t>Башмачкин</a:t>
            </a:r>
            <a:r>
              <a:rPr lang="ru-RU" sz="1800" dirty="0" smtClean="0">
                <a:latin typeface="Times New Roman" panose="02020603050405020304" pitchFamily="18" charset="0"/>
                <a:cs typeface="Times New Roman" panose="02020603050405020304" pitchFamily="18" charset="0"/>
              </a:rPr>
              <a:t>…»</a:t>
            </a:r>
          </a:p>
          <a:p>
            <a:pPr marL="0" indent="0">
              <a:buNone/>
            </a:pPr>
            <a:r>
              <a:rPr lang="ru-RU" sz="1800" b="1" i="1" dirty="0" smtClean="0">
                <a:latin typeface="Times New Roman" panose="02020603050405020304" pitchFamily="18" charset="0"/>
                <a:cs typeface="Times New Roman" panose="02020603050405020304" pitchFamily="18" charset="0"/>
              </a:rPr>
              <a:t>Возраст Акакия Акакиевича: </a:t>
            </a:r>
            <a:r>
              <a:rPr lang="ru-RU" sz="1800" dirty="0" smtClean="0">
                <a:latin typeface="Times New Roman" panose="02020603050405020304" pitchFamily="18" charset="0"/>
                <a:cs typeface="Times New Roman" panose="02020603050405020304" pitchFamily="18" charset="0"/>
              </a:rPr>
              <a:t>«Акакию Акакиевичу забралось  уже за 50 лет…»,  «…Акакий Акакиевич, как человек  в летах…»</a:t>
            </a:r>
          </a:p>
          <a:p>
            <a:pPr marL="0" indent="0">
              <a:buNone/>
            </a:pPr>
            <a:r>
              <a:rPr lang="ru-RU" sz="1800" b="1" i="1" dirty="0" smtClean="0">
                <a:latin typeface="Times New Roman" panose="02020603050405020304" pitchFamily="18" charset="0"/>
                <a:cs typeface="Times New Roman" panose="02020603050405020304" pitchFamily="18" charset="0"/>
              </a:rPr>
              <a:t>Внешность Акакия Акакиевича: </a:t>
            </a:r>
            <a:r>
              <a:rPr lang="ru-RU" sz="1800" dirty="0" smtClean="0">
                <a:latin typeface="Times New Roman" panose="02020603050405020304" pitchFamily="18" charset="0"/>
                <a:cs typeface="Times New Roman" panose="02020603050405020304" pitchFamily="18" charset="0"/>
              </a:rPr>
              <a:t>«….один чиновник; чиновник  нельзя сказать, чтобы очень замечательный, низенького роста, несколько рябоват, несколько даже подслеповат, с небольшой лысиной  на лбу, с морщиной по обеим сторонам щек и цветом лица, что называется геморроидальным…Что же  делать! виноват петербургский  климат…» «….в вицмундире и с лысиной на голове…»</a:t>
            </a:r>
          </a:p>
          <a:p>
            <a:pPr marL="0" indent="0">
              <a:buNone/>
            </a:pPr>
            <a:r>
              <a:rPr lang="ru-RU" sz="1800" dirty="0" smtClean="0">
                <a:latin typeface="Times New Roman" panose="02020603050405020304" pitchFamily="18" charset="0"/>
                <a:cs typeface="Times New Roman" panose="02020603050405020304" pitchFamily="18" charset="0"/>
              </a:rPr>
              <a:t>«….низенький  чиновник с </a:t>
            </a:r>
            <a:r>
              <a:rPr lang="ru-RU" sz="1800" dirty="0" err="1" smtClean="0">
                <a:latin typeface="Times New Roman" panose="02020603050405020304" pitchFamily="18" charset="0"/>
                <a:cs typeface="Times New Roman" panose="02020603050405020304" pitchFamily="18" charset="0"/>
              </a:rPr>
              <a:t>лысинкою</a:t>
            </a:r>
            <a:r>
              <a:rPr lang="ru-RU" sz="1800" dirty="0" smtClean="0">
                <a:latin typeface="Times New Roman" panose="02020603050405020304" pitchFamily="18" charset="0"/>
                <a:cs typeface="Times New Roman" panose="02020603050405020304" pitchFamily="18" charset="0"/>
              </a:rPr>
              <a:t> на лбу… », «… волосы, которые еще водились у него в небольшом количестве на висках и затылке…», «… человека небольшого роста, в старом  поношенном  вицмундире…»</a:t>
            </a:r>
          </a:p>
          <a:p>
            <a:pPr marL="0" indent="0">
              <a:buNone/>
            </a:pPr>
            <a:r>
              <a:rPr lang="ru-RU" sz="1800" b="1" i="1" dirty="0" smtClean="0">
                <a:latin typeface="Times New Roman" panose="02020603050405020304" pitchFamily="18" charset="0"/>
                <a:cs typeface="Times New Roman" panose="02020603050405020304" pitchFamily="18" charset="0"/>
              </a:rPr>
              <a:t>Одежда Акакия Акакиевича: </a:t>
            </a:r>
            <a:r>
              <a:rPr lang="ru-RU" sz="1800" dirty="0" smtClean="0">
                <a:latin typeface="Times New Roman" panose="02020603050405020304" pitchFamily="18" charset="0"/>
                <a:cs typeface="Times New Roman" panose="02020603050405020304" pitchFamily="18" charset="0"/>
              </a:rPr>
              <a:t>«Он не думал вовсе о своем  платье: ….вицмундир у него был не зеленый, а какого-то рыжевато-мучного  цвета. Воротничок на нем был узенький , низенький, так что шея его, несмотря на то что не была длинна, выходя из воротника, казалась  необыкновенно длинною…», «И всегда  что </a:t>
            </a:r>
            <a:r>
              <a:rPr lang="ru-RU" sz="1800" dirty="0" err="1" smtClean="0">
                <a:latin typeface="Times New Roman" panose="02020603050405020304" pitchFamily="18" charset="0"/>
                <a:cs typeface="Times New Roman" panose="02020603050405020304" pitchFamily="18" charset="0"/>
              </a:rPr>
              <a:t>нибудь</a:t>
            </a:r>
            <a:r>
              <a:rPr lang="ru-RU" sz="1800" dirty="0" smtClean="0">
                <a:latin typeface="Times New Roman" panose="02020603050405020304" pitchFamily="18" charset="0"/>
                <a:cs typeface="Times New Roman" panose="02020603050405020304" pitchFamily="18" charset="0"/>
              </a:rPr>
              <a:t> да прилипало и его вицмундиру: или сенца кусочек, или какая-нибудь  ниточка…», «… на своей  шляпе….»,  «… его старенький вицмундир»</a:t>
            </a:r>
          </a:p>
          <a:p>
            <a:pPr marL="0" indent="0">
              <a:buNone/>
            </a:pPr>
            <a:endParaRPr lang="ru-RU" dirty="0"/>
          </a:p>
        </p:txBody>
      </p:sp>
    </p:spTree>
    <p:extLst>
      <p:ext uri="{BB962C8B-B14F-4D97-AF65-F5344CB8AC3E}">
        <p14:creationId xmlns:p14="http://schemas.microsoft.com/office/powerpoint/2010/main" val="1007930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44118" y="128147"/>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9</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446185" y="384104"/>
            <a:ext cx="251628"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prstClr val="white"/>
                </a:solidFill>
                <a:latin typeface="Times New Roman" panose="02020603050405020304" pitchFamily="18" charset="0"/>
                <a:cs typeface="Times New Roman" panose="02020603050405020304" pitchFamily="18" charset="0"/>
              </a:rPr>
              <a:t> </a:t>
            </a:r>
            <a:endParaRPr lang="ru-RU" altLang="ru-RU" sz="2800" dirty="0">
              <a:solidFill>
                <a:prstClr val="white"/>
              </a:solidFill>
              <a:latin typeface="Century Gothic" pitchFamily="34" charset="0"/>
            </a:endParaRPr>
          </a:p>
        </p:txBody>
      </p:sp>
      <p:sp>
        <p:nvSpPr>
          <p:cNvPr id="2" name="Прямоугольник 1"/>
          <p:cNvSpPr/>
          <p:nvPr/>
        </p:nvSpPr>
        <p:spPr>
          <a:xfrm>
            <a:off x="755576" y="2108639"/>
            <a:ext cx="7435472" cy="483017"/>
          </a:xfrm>
          <a:prstGeom prst="rect">
            <a:avLst/>
          </a:prstGeom>
        </p:spPr>
        <p:txBody>
          <a:bodyPr wrap="square">
            <a:spAutoFit/>
          </a:bodyPr>
          <a:lstStyle/>
          <a:p>
            <a:pPr algn="just">
              <a:lnSpc>
                <a:spcPct val="115000"/>
              </a:lnSpc>
              <a:spcAft>
                <a:spcPts val="0"/>
              </a:spcAft>
            </a:pPr>
            <a:r>
              <a:rPr lang="kk-KZ" sz="2400" i="1" dirty="0" smtClean="0">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
        <p:nvSpPr>
          <p:cNvPr id="12" name="Объект 11"/>
          <p:cNvSpPr>
            <a:spLocks noGrp="1"/>
          </p:cNvSpPr>
          <p:nvPr>
            <p:ph idx="1"/>
          </p:nvPr>
        </p:nvSpPr>
        <p:spPr>
          <a:xfrm>
            <a:off x="593187" y="1274039"/>
            <a:ext cx="5410944" cy="4946009"/>
          </a:xfrm>
        </p:spPr>
        <p:txBody>
          <a:bodyPr>
            <a:normAutofit fontScale="92500" lnSpcReduction="10000"/>
          </a:bodyPr>
          <a:lstStyle/>
          <a:p>
            <a:pPr marL="0" indent="0" algn="just">
              <a:buNone/>
            </a:pPr>
            <a:r>
              <a:rPr lang="ru-RU" sz="1600" b="1" i="1" dirty="0" smtClean="0">
                <a:latin typeface="Times New Roman" panose="02020603050405020304" pitchFamily="18" charset="0"/>
                <a:cs typeface="Times New Roman" panose="02020603050405020304" pitchFamily="18" charset="0"/>
              </a:rPr>
              <a:t>Старая шинель Акакия Акакиевича: </a:t>
            </a:r>
            <a:r>
              <a:rPr lang="ru-RU" sz="1600" i="1" dirty="0" smtClean="0">
                <a:latin typeface="Times New Roman" panose="02020603050405020304" pitchFamily="18" charset="0"/>
                <a:cs typeface="Times New Roman" panose="02020603050405020304" pitchFamily="18" charset="0"/>
              </a:rPr>
              <a:t>«</a:t>
            </a:r>
            <a:r>
              <a:rPr lang="ru-RU" sz="1600" i="1" dirty="0">
                <a:latin typeface="Times New Roman" panose="02020603050405020304" pitchFamily="18" charset="0"/>
                <a:cs typeface="Times New Roman" panose="02020603050405020304" pitchFamily="18" charset="0"/>
              </a:rPr>
              <a:t> Нет, нельзя поправить: худой гардероб!</a:t>
            </a:r>
            <a:r>
              <a:rPr lang="ru-RU" sz="1600" i="1"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 в двух-трех местах, именно на спине и на плечах, она сделалась точная серпянка; сукно до того истерлось, что сквозило, и подкладка расползлась. Надобно знать, что шинель Акакия Акакиевича служила тоже предметом насмешек чиновникам; от нее отнимали даже благородное имя шинели и называли ее капотом. В самом деле, она имела какое-то странное устройство: воротник ее уменьшался с каждым годом более и более, ибо служил </a:t>
            </a:r>
            <a:r>
              <a:rPr lang="ru-RU" sz="1600" i="1" dirty="0" smtClean="0">
                <a:latin typeface="Times New Roman" panose="02020603050405020304" pitchFamily="18" charset="0"/>
                <a:cs typeface="Times New Roman" panose="02020603050405020304" pitchFamily="18" charset="0"/>
              </a:rPr>
              <a:t>на  </a:t>
            </a:r>
            <a:r>
              <a:rPr lang="ru-RU" sz="1600" i="1" dirty="0" err="1">
                <a:latin typeface="Times New Roman" panose="02020603050405020304" pitchFamily="18" charset="0"/>
                <a:cs typeface="Times New Roman" panose="02020603050405020304" pitchFamily="18" charset="0"/>
              </a:rPr>
              <a:t>подтачиванье</a:t>
            </a:r>
            <a:r>
              <a:rPr lang="ru-RU" sz="1600" i="1" dirty="0">
                <a:latin typeface="Times New Roman" panose="02020603050405020304" pitchFamily="18" charset="0"/>
                <a:cs typeface="Times New Roman" panose="02020603050405020304" pitchFamily="18" charset="0"/>
              </a:rPr>
              <a:t> других частей ее. </a:t>
            </a:r>
            <a:r>
              <a:rPr lang="ru-RU" sz="1600" i="1" dirty="0" err="1">
                <a:latin typeface="Times New Roman" panose="02020603050405020304" pitchFamily="18" charset="0"/>
                <a:cs typeface="Times New Roman" panose="02020603050405020304" pitchFamily="18" charset="0"/>
              </a:rPr>
              <a:t>Подтачиванье</a:t>
            </a:r>
            <a:r>
              <a:rPr lang="ru-RU" sz="1600" i="1" dirty="0">
                <a:latin typeface="Times New Roman" panose="02020603050405020304" pitchFamily="18" charset="0"/>
                <a:cs typeface="Times New Roman" panose="02020603050405020304" pitchFamily="18" charset="0"/>
              </a:rPr>
              <a:t> не показывало искусства портного и выходило, точно, мешковато и некрасиво</a:t>
            </a:r>
            <a:r>
              <a:rPr lang="ru-RU" sz="1600" i="1"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Да заплаточки не на чем положить, укрепиться ей не за что, </a:t>
            </a:r>
            <a:r>
              <a:rPr lang="ru-RU" sz="1600" i="1" dirty="0" err="1" smtClean="0">
                <a:latin typeface="Times New Roman" panose="02020603050405020304" pitchFamily="18" charset="0"/>
                <a:cs typeface="Times New Roman" panose="02020603050405020304" pitchFamily="18" charset="0"/>
              </a:rPr>
              <a:t>подержка</a:t>
            </a:r>
            <a:r>
              <a:rPr lang="ru-RU" sz="1600" i="1"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больно велика. Только слава что сукно, а подуй ветер, </a:t>
            </a:r>
            <a:r>
              <a:rPr lang="ru-RU" sz="1600" i="1" dirty="0" smtClean="0">
                <a:latin typeface="Times New Roman" panose="02020603050405020304" pitchFamily="18" charset="0"/>
                <a:cs typeface="Times New Roman" panose="02020603050405020304" pitchFamily="18" charset="0"/>
              </a:rPr>
              <a:t>так разлетится.</a:t>
            </a:r>
            <a:r>
              <a:rPr lang="ru-RU" sz="1600" i="1" dirty="0">
                <a:latin typeface="Times New Roman" panose="02020603050405020304" pitchFamily="18" charset="0"/>
                <a:cs typeface="Times New Roman" panose="02020603050405020304" pitchFamily="18" charset="0"/>
              </a:rPr>
              <a:t>  Дело совсем плохое. </a:t>
            </a:r>
            <a:endParaRPr lang="ru-RU" sz="1600" i="1" dirty="0" smtClean="0">
              <a:latin typeface="Times New Roman" panose="02020603050405020304" pitchFamily="18" charset="0"/>
              <a:cs typeface="Times New Roman" panose="02020603050405020304" pitchFamily="18" charset="0"/>
            </a:endParaRPr>
          </a:p>
          <a:p>
            <a:pPr marL="0" indent="0" algn="just">
              <a:buNone/>
            </a:pPr>
            <a:r>
              <a:rPr lang="ru-RU" sz="1600" i="1" dirty="0">
                <a:latin typeface="Times New Roman" panose="02020603050405020304" pitchFamily="18" charset="0"/>
                <a:cs typeface="Times New Roman" panose="02020603050405020304" pitchFamily="18" charset="0"/>
              </a:rPr>
              <a:t/>
            </a:r>
            <a:br>
              <a:rPr lang="ru-RU" sz="1600" i="1" dirty="0">
                <a:latin typeface="Times New Roman" panose="02020603050405020304" pitchFamily="18" charset="0"/>
                <a:cs typeface="Times New Roman" panose="02020603050405020304" pitchFamily="18" charset="0"/>
              </a:rPr>
            </a:br>
            <a:r>
              <a:rPr lang="ru-RU" sz="1600" b="1" i="1" dirty="0" smtClean="0">
                <a:latin typeface="Times New Roman" panose="02020603050405020304" pitchFamily="18" charset="0"/>
                <a:cs typeface="Times New Roman" panose="02020603050405020304" pitchFamily="18" charset="0"/>
              </a:rPr>
              <a:t>Новая шинель Акакия Акакиевича: </a:t>
            </a:r>
            <a:r>
              <a:rPr lang="ru-RU" sz="1600" i="1" dirty="0" smtClean="0">
                <a:latin typeface="Times New Roman" panose="02020603050405020304" pitchFamily="18" charset="0"/>
                <a:cs typeface="Times New Roman" panose="02020603050405020304" pitchFamily="18" charset="0"/>
              </a:rPr>
              <a:t>«…та же шинель на толстой вате, на крепкой подкладке  без износу …», «скинул шинель  и повесил ее бережно на стене</a:t>
            </a:r>
            <a:r>
              <a:rPr lang="ru-RU" sz="1600" i="1" dirty="0">
                <a:latin typeface="Times New Roman" panose="02020603050405020304" pitchFamily="18" charset="0"/>
                <a:cs typeface="Times New Roman" panose="02020603050405020304" pitchFamily="18" charset="0"/>
              </a:rPr>
              <a:t>, налюбовавшись еще раз сукном и подкладкой, и потом нарочно вытащил, для сравненья, прежний капот свой, совершенно расползшийся </a:t>
            </a:r>
            <a:r>
              <a:rPr lang="ru-RU" sz="1600" i="1" dirty="0" smtClean="0">
                <a:latin typeface="Times New Roman" panose="02020603050405020304" pitchFamily="18" charset="0"/>
                <a:cs typeface="Times New Roman" panose="02020603050405020304" pitchFamily="18" charset="0"/>
              </a:rPr>
              <a:t>»</a:t>
            </a:r>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«…все </a:t>
            </a:r>
            <a:r>
              <a:rPr lang="ru-RU" sz="1600" i="1" dirty="0">
                <a:latin typeface="Times New Roman" panose="02020603050405020304" pitchFamily="18" charset="0"/>
                <a:cs typeface="Times New Roman" panose="02020603050405020304" pitchFamily="18" charset="0"/>
              </a:rPr>
              <a:t>было решительно шито на шелку, двойным мелким швом, и по всякому шву Петрович потом проходил собственными зубами, вытесняя ими разные </a:t>
            </a:r>
            <a:r>
              <a:rPr lang="ru-RU" sz="1600" i="1" dirty="0" smtClean="0">
                <a:latin typeface="Times New Roman" panose="02020603050405020304" pitchFamily="18" charset="0"/>
                <a:cs typeface="Times New Roman" panose="02020603050405020304" pitchFamily="18" charset="0"/>
              </a:rPr>
              <a:t>фигуры…»</a:t>
            </a:r>
            <a:endParaRPr lang="ru-RU" sz="1600" i="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4"/>
          <a:srcRect l="29137" t="23099" r="37001" b="11802"/>
          <a:stretch/>
        </p:blipFill>
        <p:spPr>
          <a:xfrm>
            <a:off x="6166520" y="1176569"/>
            <a:ext cx="2232248" cy="2586354"/>
          </a:xfrm>
          <a:prstGeom prst="rect">
            <a:avLst/>
          </a:prstGeom>
          <a:ln>
            <a:solidFill>
              <a:srgbClr val="00B0F0"/>
            </a:solidFill>
          </a:ln>
        </p:spPr>
      </p:pic>
      <p:pic>
        <p:nvPicPr>
          <p:cNvPr id="5" name="Рисунок 4"/>
          <p:cNvPicPr>
            <a:picLocks noChangeAspect="1"/>
          </p:cNvPicPr>
          <p:nvPr/>
        </p:nvPicPr>
        <p:blipFill>
          <a:blip r:embed="rId5"/>
          <a:stretch>
            <a:fillRect/>
          </a:stretch>
        </p:blipFill>
        <p:spPr>
          <a:xfrm>
            <a:off x="6221347" y="3946612"/>
            <a:ext cx="2177421" cy="2551854"/>
          </a:xfrm>
          <a:prstGeom prst="rect">
            <a:avLst/>
          </a:prstGeom>
          <a:ln>
            <a:solidFill>
              <a:schemeClr val="accent1"/>
            </a:solidFill>
          </a:ln>
        </p:spPr>
      </p:pic>
      <p:sp>
        <p:nvSpPr>
          <p:cNvPr id="14" name="Заголовок 2"/>
          <p:cNvSpPr>
            <a:spLocks noGrp="1"/>
          </p:cNvSpPr>
          <p:nvPr>
            <p:ph type="title"/>
          </p:nvPr>
        </p:nvSpPr>
        <p:spPr>
          <a:xfrm>
            <a:off x="457200" y="797889"/>
            <a:ext cx="8229600" cy="97461"/>
          </a:xfrm>
        </p:spPr>
        <p:txBody>
          <a:bodyPr>
            <a:noAutofit/>
          </a:bodyPr>
          <a:lstStyle/>
          <a:p>
            <a:r>
              <a:rPr lang="ru-RU" sz="2400" b="1" dirty="0">
                <a:solidFill>
                  <a:schemeClr val="bg1"/>
                </a:solidFill>
                <a:latin typeface="Times New Roman" panose="02020603050405020304" pitchFamily="18" charset="0"/>
                <a:cs typeface="Times New Roman" panose="02020603050405020304" pitchFamily="18" charset="0"/>
              </a:rPr>
              <a:t>Цитатный образ </a:t>
            </a:r>
            <a:r>
              <a:rPr lang="ru-RU" sz="2400" b="1" dirty="0" err="1">
                <a:solidFill>
                  <a:schemeClr val="bg1"/>
                </a:solidFill>
                <a:latin typeface="Times New Roman" panose="02020603050405020304" pitchFamily="18" charset="0"/>
                <a:cs typeface="Times New Roman" panose="02020603050405020304" pitchFamily="18" charset="0"/>
              </a:rPr>
              <a:t>Башмачкина</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044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6017</TotalTime>
  <Words>1253</Words>
  <Application>Microsoft Office PowerPoint</Application>
  <PresentationFormat>Экран (4:3)</PresentationFormat>
  <Paragraphs>234</Paragraphs>
  <Slides>23</Slides>
  <Notes>23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Arial</vt:lpstr>
      <vt:lpstr>Calibri</vt:lpstr>
      <vt:lpstr>Century Gothic</vt:lpstr>
      <vt:lpstr>Comfortaa</vt:lpstr>
      <vt:lpstr>Monotype Corsiva</vt:lpstr>
      <vt:lpstr>SchoolBook Kza</vt:lpstr>
      <vt:lpstr>Times New Roman</vt:lpstr>
      <vt:lpstr>Тема Office</vt:lpstr>
      <vt:lpstr>Презентация PowerPoint</vt:lpstr>
      <vt:lpstr>Презентация PowerPoint</vt:lpstr>
      <vt:lpstr>Эпиграф</vt:lpstr>
      <vt:lpstr>Предтекстовая работа</vt:lpstr>
      <vt:lpstr>Ассоциативный куст</vt:lpstr>
      <vt:lpstr>Примерные ответы</vt:lpstr>
      <vt:lpstr>Главный  герой  повести «Шинель»-  Акакий Акакиевич Башмачкин</vt:lpstr>
      <vt:lpstr>Цитатный образ Башмачкина </vt:lpstr>
      <vt:lpstr>Цитатный образ Башмачкина </vt:lpstr>
      <vt:lpstr>Образ Шинели</vt:lpstr>
      <vt:lpstr>Авторское отношение к герою</vt:lpstr>
      <vt:lpstr>       Задание №1  «Горемычная жизнь»  Акакия Акакиевича.   Составьте вопросный план к прочитанным текстам, с тем, чтобы ответы давали характеристику главному герою.</vt:lpstr>
      <vt:lpstr>Примерные  вопросы</vt:lpstr>
      <vt:lpstr>Задание №2     Стратегия «Проблемные вопросы»:</vt:lpstr>
      <vt:lpstr>Примерные ответы  </vt:lpstr>
      <vt:lpstr>Примерный ответ</vt:lpstr>
      <vt:lpstr>Задание 3</vt:lpstr>
      <vt:lpstr>Примерный  ответ</vt:lpstr>
      <vt:lpstr>Задание №4</vt:lpstr>
      <vt:lpstr>Примерный ответ</vt:lpstr>
      <vt:lpstr>Рефлексия</vt:lpstr>
      <vt:lpstr>Учебное задание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Бахыт</dc:creator>
  <cp:lastModifiedBy>Данагул</cp:lastModifiedBy>
  <cp:revision>219</cp:revision>
  <dcterms:created xsi:type="dcterms:W3CDTF">2020-07-18T05:19:20Z</dcterms:created>
  <dcterms:modified xsi:type="dcterms:W3CDTF">2024-12-13T15:30:45Z</dcterms:modified>
</cp:coreProperties>
</file>