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322" r:id="rId4"/>
    <p:sldId id="333" r:id="rId5"/>
    <p:sldId id="323" r:id="rId6"/>
    <p:sldId id="324" r:id="rId7"/>
    <p:sldId id="302" r:id="rId8"/>
    <p:sldId id="329" r:id="rId9"/>
    <p:sldId id="330" r:id="rId10"/>
    <p:sldId id="310" r:id="rId11"/>
    <p:sldId id="325" r:id="rId12"/>
    <p:sldId id="317" r:id="rId13"/>
    <p:sldId id="313" r:id="rId14"/>
    <p:sldId id="332" r:id="rId15"/>
    <p:sldId id="316" r:id="rId16"/>
    <p:sldId id="319" r:id="rId17"/>
    <p:sldId id="318" r:id="rId18"/>
    <p:sldId id="314" r:id="rId19"/>
    <p:sldId id="304" r:id="rId20"/>
    <p:sldId id="269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828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722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778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963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1665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665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50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7%D0%BD%D0%B0%D1%82%D1%8C" TargetMode="External"/><Relationship Id="rId4" Type="http://schemas.openxmlformats.org/officeDocument/2006/relationships/hyperlink" Target="https://ru.wikipedia.org/wiki/%D0%A2%D0%B8%D1%82%D1%83%D0%B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1%86%D0%B8%D0%B0%D0%BB%D1%8C%D0%BD%D1%8B%D0%B9_%D1%81%D1%82%D0%B0%D1%82%D1%83%D1%8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ru.wikipedia.org/wiki/%D0%A1%D1%82%D0%B5%D1%80%D0%B5%D0%BE%D1%82%D0%B8%D0%BF_%D0%BF%D0%BE%D0%B2%D0%B5%D0%B4%D0%B5%D0%BD%D0%B8%D1%8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tionary.org/wiki/%CF%84%CF%8D%CF%80%CE%BF%CF%82#%D0%94%D1%80%D0%B5%D0%B2%D0%BD%D0%B5%D0%B3%D1%80%D0%B5%D1%87%D0%B5%D1%81%D0%BA%D0%B8%D0%B9" TargetMode="External"/><Relationship Id="rId5" Type="http://schemas.openxmlformats.org/officeDocument/2006/relationships/hyperlink" Target="https://ru.wiktionary.org/wiki/en:%CF%83%CF%84%CE%B5%CF%81%CE%B5%CF%8C%CF%82#Ancient_Greek" TargetMode="External"/><Relationship Id="rId4" Type="http://schemas.openxmlformats.org/officeDocument/2006/relationships/hyperlink" Target="https://ru.wikipedia.org/wiki/%D0%94%D1%80%D0%B5%D0%B2%D0%BD%D0%B5%D0%B3%D1%80%D0%B5%D1%87%D0%B5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24944"/>
            <a:ext cx="7711857" cy="20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 Антон Павлович Чехов.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Рассказ  «Толстый и тонкий»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06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Нравственные уроки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533" y="3090831"/>
            <a:ext cx="806026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Проблематика </a:t>
            </a:r>
            <a:r>
              <a:rPr lang="ru-RU" sz="24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рассказа-</a:t>
            </a:r>
            <a:r>
              <a:rPr lang="ru-RU" sz="24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людей от занимаемого социального статуса и связанных с ним стереотипов мышления; отречение от собственного достоинства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73" y="1216331"/>
            <a:ext cx="8129962" cy="18222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393836"/>
            <a:ext cx="3439371" cy="18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258978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95922"/>
            <a:ext cx="8435280" cy="523024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Составьт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характеристику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главных героев 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 «Толстый и Тонкий» А.П.Чехова</a:t>
            </a:r>
            <a:endParaRPr lang="kk-KZ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04762"/>
              </p:ext>
            </p:extLst>
          </p:nvPr>
        </p:nvGraphicFramePr>
        <p:xfrm>
          <a:off x="282085" y="1308218"/>
          <a:ext cx="7908962" cy="5005641"/>
        </p:xfrm>
        <a:graphic>
          <a:graphicData uri="http://schemas.openxmlformats.org/drawingml/2006/table">
            <a:tbl>
              <a:tblPr firstRow="1" firstCol="1" bandRow="1"/>
              <a:tblGrid>
                <a:gridCol w="3018018">
                  <a:extLst>
                    <a:ext uri="{9D8B030D-6E8A-4147-A177-3AD203B41FA5}">
                      <a16:colId xmlns:a16="http://schemas.microsoft.com/office/drawing/2014/main" val="4101557941"/>
                    </a:ext>
                  </a:extLst>
                </a:gridCol>
                <a:gridCol w="2445472">
                  <a:extLst>
                    <a:ext uri="{9D8B030D-6E8A-4147-A177-3AD203B41FA5}">
                      <a16:colId xmlns:a16="http://schemas.microsoft.com/office/drawing/2014/main" val="1201930756"/>
                    </a:ext>
                  </a:extLst>
                </a:gridCol>
                <a:gridCol w="2445472">
                  <a:extLst>
                    <a:ext uri="{9D8B030D-6E8A-4147-A177-3AD203B41FA5}">
                      <a16:colId xmlns:a16="http://schemas.microsoft.com/office/drawing/2014/main" val="1524104767"/>
                    </a:ext>
                  </a:extLst>
                </a:gridCol>
              </a:tblGrid>
              <a:tr h="313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Герои и их характеристики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Толстый</a:t>
                      </a:r>
                      <a:endParaRPr lang="ru-RU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541608"/>
                  </a:ext>
                </a:extLst>
              </a:tr>
              <a:tr h="27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511778"/>
                  </a:ext>
                </a:extLst>
              </a:tr>
              <a:tr h="1383600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Внешность в начале рассказа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921105"/>
                  </a:ext>
                </a:extLst>
              </a:tr>
              <a:tr h="691800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пахнут герои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464032"/>
                  </a:ext>
                </a:extLst>
              </a:tr>
              <a:tr h="258955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Семейное положение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28131"/>
                  </a:ext>
                </a:extLst>
              </a:tr>
              <a:tr h="276721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364183"/>
                  </a:ext>
                </a:extLst>
              </a:tr>
              <a:tr h="276721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Награды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78514"/>
                  </a:ext>
                </a:extLst>
              </a:tr>
              <a:tr h="1521960">
                <a:tc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 конце рассказа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5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 ответ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420" y="2259761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03" y="843671"/>
            <a:ext cx="87747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marR="21590" algn="just">
              <a:spcAft>
                <a:spcPts val="0"/>
              </a:spcAft>
            </a:pPr>
            <a:endParaRPr lang="ru-RU" dirty="0">
              <a:latin typeface="SchoolBook Kza"/>
              <a:ea typeface="Times New Roman"/>
              <a:cs typeface="SchoolBook Kza"/>
            </a:endParaRPr>
          </a:p>
          <a:p>
            <a:pPr marL="53975" marR="21590" algn="just">
              <a:spcAft>
                <a:spcPts val="0"/>
              </a:spcAft>
            </a:pPr>
            <a:endParaRPr lang="ru-RU" dirty="0" smtClean="0">
              <a:latin typeface="SchoolBook Kza"/>
              <a:ea typeface="Times New Roman"/>
              <a:cs typeface="SchoolBook Kza"/>
            </a:endParaRPr>
          </a:p>
          <a:p>
            <a:pPr marL="53975" marR="21590" algn="just">
              <a:spcAft>
                <a:spcPts val="0"/>
              </a:spcAft>
            </a:pPr>
            <a:endParaRPr lang="ru-RU" dirty="0" smtClean="0">
              <a:latin typeface="SchoolBook Kza"/>
              <a:ea typeface="Times New Roman"/>
              <a:cs typeface="SchoolBook Kza"/>
            </a:endParaRPr>
          </a:p>
          <a:p>
            <a:pPr marL="53975" marR="21590" algn="just">
              <a:spcAft>
                <a:spcPts val="0"/>
              </a:spcAft>
            </a:pPr>
            <a:endParaRPr lang="ru-RU" dirty="0">
              <a:latin typeface="SchoolBook Kza"/>
              <a:ea typeface="Times New Roman"/>
              <a:cs typeface="SchoolBook Kza"/>
            </a:endParaRPr>
          </a:p>
          <a:p>
            <a:pPr marL="53975" marR="21590" algn="just">
              <a:spcAft>
                <a:spcPts val="0"/>
              </a:spcAft>
            </a:pPr>
            <a:endParaRPr lang="ru-RU" dirty="0" smtClean="0">
              <a:latin typeface="SchoolBook Kza"/>
              <a:ea typeface="Times New Roman"/>
              <a:cs typeface="SchoolBook Kza"/>
            </a:endParaRPr>
          </a:p>
          <a:p>
            <a:pPr marL="53975" marR="21590"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85956"/>
              </p:ext>
            </p:extLst>
          </p:nvPr>
        </p:nvGraphicFramePr>
        <p:xfrm>
          <a:off x="251519" y="1193628"/>
          <a:ext cx="8523245" cy="5213645"/>
        </p:xfrm>
        <a:graphic>
          <a:graphicData uri="http://schemas.openxmlformats.org/drawingml/2006/table">
            <a:tbl>
              <a:tblPr firstRow="1" firstCol="1" bandRow="1"/>
              <a:tblGrid>
                <a:gridCol w="3252425">
                  <a:extLst>
                    <a:ext uri="{9D8B030D-6E8A-4147-A177-3AD203B41FA5}">
                      <a16:colId xmlns:a16="http://schemas.microsoft.com/office/drawing/2014/main" val="3456820417"/>
                    </a:ext>
                  </a:extLst>
                </a:gridCol>
                <a:gridCol w="2635410">
                  <a:extLst>
                    <a:ext uri="{9D8B030D-6E8A-4147-A177-3AD203B41FA5}">
                      <a16:colId xmlns:a16="http://schemas.microsoft.com/office/drawing/2014/main" val="1399416258"/>
                    </a:ext>
                  </a:extLst>
                </a:gridCol>
                <a:gridCol w="2635410">
                  <a:extLst>
                    <a:ext uri="{9D8B030D-6E8A-4147-A177-3AD203B41FA5}">
                      <a16:colId xmlns:a16="http://schemas.microsoft.com/office/drawing/2014/main" val="1526442958"/>
                    </a:ext>
                  </a:extLst>
                </a:gridCol>
              </a:tblGrid>
              <a:tr h="28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Герои и их характеристики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Толстый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304479"/>
                  </a:ext>
                </a:extLst>
              </a:tr>
              <a:tr h="14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Миша</a:t>
                      </a: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Порфирий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34730"/>
                  </a:ext>
                </a:extLst>
              </a:tr>
              <a:tr h="141987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Внешность в начале рассказа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Толстый только что пообедал на вокзале, и губы его, подернутые маслом, лоснились, как спелые вишни.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Тонкий же только что вышел из вагона и был навьючен чемоданами, узлами и картонками</a:t>
                      </a:r>
                      <a:r>
                        <a:rPr lang="ru-RU" sz="1600" b="1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4302"/>
                  </a:ext>
                </a:extLst>
              </a:tr>
              <a:tr h="709939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пахнут герои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Пахло от него хересом и флёрдоранжем</a:t>
                      </a:r>
                      <a:r>
                        <a:rPr lang="ru-RU" sz="1600" b="1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Пахло от него ветчиной и кофейной гущей.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68439"/>
                  </a:ext>
                </a:extLst>
              </a:tr>
              <a:tr h="246935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Семейное положение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Женат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730068"/>
                  </a:ext>
                </a:extLst>
              </a:tr>
              <a:tr h="283976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тайный советник.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коллежский асессор.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2839"/>
                  </a:ext>
                </a:extLst>
              </a:tr>
              <a:tr h="283976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Две звезды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Орден Станислава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735230"/>
                  </a:ext>
                </a:extLst>
              </a:tr>
              <a:tr h="1561866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в конце рассказа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Тайного советника стошнило. Он отвернулся от тонкого и подал ему на прощанье руку…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 вдруг побледнел, окаменел, но скоро лицо его искривилось во все стороны широчайшей улыбкой…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46" marR="46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22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20451"/>
            <a:ext cx="8507288" cy="51730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Подберите </a:t>
            </a: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цитаты на 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</a:t>
            </a:r>
            <a:b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«Речь героев как источник юмора в 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рассказе   </a:t>
            </a: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Чехова»</a:t>
            </a:r>
            <a:endParaRPr lang="ru-RU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03" y="843671"/>
            <a:ext cx="877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marR="21590"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23719"/>
              </p:ext>
            </p:extLst>
          </p:nvPr>
        </p:nvGraphicFramePr>
        <p:xfrm>
          <a:off x="539553" y="1285527"/>
          <a:ext cx="7992886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663244">
                  <a:extLst>
                    <a:ext uri="{9D8B030D-6E8A-4147-A177-3AD203B41FA5}">
                      <a16:colId xmlns:a16="http://schemas.microsoft.com/office/drawing/2014/main" val="1865358881"/>
                    </a:ext>
                  </a:extLst>
                </a:gridCol>
                <a:gridCol w="2664821">
                  <a:extLst>
                    <a:ext uri="{9D8B030D-6E8A-4147-A177-3AD203B41FA5}">
                      <a16:colId xmlns:a16="http://schemas.microsoft.com/office/drawing/2014/main" val="2421854256"/>
                    </a:ext>
                  </a:extLst>
                </a:gridCol>
                <a:gridCol w="2664821">
                  <a:extLst>
                    <a:ext uri="{9D8B030D-6E8A-4147-A177-3AD203B41FA5}">
                      <a16:colId xmlns:a16="http://schemas.microsoft.com/office/drawing/2014/main" val="2147366584"/>
                    </a:ext>
                  </a:extLst>
                </a:gridCol>
              </a:tblGrid>
              <a:tr h="67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в начале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в конце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66647"/>
                  </a:ext>
                </a:extLst>
              </a:tr>
              <a:tr h="1692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Толстый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73265"/>
                  </a:ext>
                </a:extLst>
              </a:tr>
              <a:tr h="236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4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493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03" y="843671"/>
            <a:ext cx="877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marR="21590" algn="just"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13631"/>
              </p:ext>
            </p:extLst>
          </p:nvPr>
        </p:nvGraphicFramePr>
        <p:xfrm>
          <a:off x="539553" y="1285527"/>
          <a:ext cx="7992886" cy="5198033"/>
        </p:xfrm>
        <a:graphic>
          <a:graphicData uri="http://schemas.openxmlformats.org/drawingml/2006/table">
            <a:tbl>
              <a:tblPr firstRow="1" firstCol="1" bandRow="1"/>
              <a:tblGrid>
                <a:gridCol w="2663244">
                  <a:extLst>
                    <a:ext uri="{9D8B030D-6E8A-4147-A177-3AD203B41FA5}">
                      <a16:colId xmlns:a16="http://schemas.microsoft.com/office/drawing/2014/main" val="1865358881"/>
                    </a:ext>
                  </a:extLst>
                </a:gridCol>
                <a:gridCol w="2664821">
                  <a:extLst>
                    <a:ext uri="{9D8B030D-6E8A-4147-A177-3AD203B41FA5}">
                      <a16:colId xmlns:a16="http://schemas.microsoft.com/office/drawing/2014/main" val="2421854256"/>
                    </a:ext>
                  </a:extLst>
                </a:gridCol>
                <a:gridCol w="2664821">
                  <a:extLst>
                    <a:ext uri="{9D8B030D-6E8A-4147-A177-3AD203B41FA5}">
                      <a16:colId xmlns:a16="http://schemas.microsoft.com/office/drawing/2014/main" val="2147366584"/>
                    </a:ext>
                  </a:extLst>
                </a:gridCol>
              </a:tblGrid>
              <a:tr h="67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в начале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в конце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66647"/>
                  </a:ext>
                </a:extLst>
              </a:tr>
              <a:tr h="1692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Толстый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Порфирий! Ты ли это? Голубчик мой! Сколько зим, сколько лет!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чего этот тон? Мы с тобой друзья детства — и к чему тут это чинопочитание!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73265"/>
                  </a:ext>
                </a:extLst>
              </a:tr>
              <a:tr h="236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Батюшки! изумился </a:t>
                      </a:r>
                      <a:r>
                        <a:rPr lang="ru-RU" sz="16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тонкий.Миша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Друг детства! Откуда ты взялся?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Помилуйте... Что вы-с...— захихикал тонкий, еще более </a:t>
                      </a: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съеживаясь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Милостивое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внимание вашего превосходительства... вроде как бы живительной влаги... </a:t>
                      </a:r>
                      <a:endParaRPr lang="ru-RU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45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7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1521" y="1283062"/>
            <a:ext cx="85176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Выпишите из рассказа А. П. Чехова “Толстый и тонкий” слова и сочетания, значения которых вам неизвестны. Определите их значения по толковым словарям русского языка. Обратите внимание на стилистические пометы, указывающие на сферу употребления слова. Заполните таблицу.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Консультация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Стилистические пометы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указание нормативного словаря на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стилистическую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окрашенность слова или фразеологического выражения.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Помета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разг. — разговорное указывает на разговорный характер слова и уместность его употребления в разговорном стиле.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Стилистическая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окрашенность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течением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изменяется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40520"/>
              </p:ext>
            </p:extLst>
          </p:nvPr>
        </p:nvGraphicFramePr>
        <p:xfrm>
          <a:off x="323527" y="3819736"/>
          <a:ext cx="8363273" cy="1970200"/>
        </p:xfrm>
        <a:graphic>
          <a:graphicData uri="http://schemas.openxmlformats.org/drawingml/2006/table">
            <a:tbl>
              <a:tblPr firstRow="1" firstCol="1" bandRow="1"/>
              <a:tblGrid>
                <a:gridCol w="2786657">
                  <a:extLst>
                    <a:ext uri="{9D8B030D-6E8A-4147-A177-3AD203B41FA5}">
                      <a16:colId xmlns:a16="http://schemas.microsoft.com/office/drawing/2014/main" val="2704598014"/>
                    </a:ext>
                  </a:extLst>
                </a:gridCol>
                <a:gridCol w="3194179">
                  <a:extLst>
                    <a:ext uri="{9D8B030D-6E8A-4147-A177-3AD203B41FA5}">
                      <a16:colId xmlns:a16="http://schemas.microsoft.com/office/drawing/2014/main" val="1117048190"/>
                    </a:ext>
                  </a:extLst>
                </a:gridCol>
                <a:gridCol w="2382437">
                  <a:extLst>
                    <a:ext uri="{9D8B030D-6E8A-4147-A177-3AD203B41FA5}">
                      <a16:colId xmlns:a16="http://schemas.microsoft.com/office/drawing/2014/main" val="2757375115"/>
                    </a:ext>
                  </a:extLst>
                </a:gridCol>
              </a:tblGrid>
              <a:tr h="496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словосочетание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Стилистические пометы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Лексическое значение</a:t>
                      </a:r>
                      <a:endParaRPr lang="ru-RU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90471"/>
                  </a:ext>
                </a:extLst>
              </a:tr>
              <a:tr h="61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89227"/>
                  </a:ext>
                </a:extLst>
              </a:tr>
              <a:tr h="617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5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4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 ответ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85997"/>
              </p:ext>
            </p:extLst>
          </p:nvPr>
        </p:nvGraphicFramePr>
        <p:xfrm>
          <a:off x="107504" y="1193626"/>
          <a:ext cx="8373616" cy="4669566"/>
        </p:xfrm>
        <a:graphic>
          <a:graphicData uri="http://schemas.openxmlformats.org/drawingml/2006/table">
            <a:tbl>
              <a:tblPr firstRow="1" firstCol="1" bandRow="1"/>
              <a:tblGrid>
                <a:gridCol w="2982164">
                  <a:extLst>
                    <a:ext uri="{9D8B030D-6E8A-4147-A177-3AD203B41FA5}">
                      <a16:colId xmlns:a16="http://schemas.microsoft.com/office/drawing/2014/main" val="709088618"/>
                    </a:ext>
                  </a:extLst>
                </a:gridCol>
                <a:gridCol w="2861617">
                  <a:extLst>
                    <a:ext uri="{9D8B030D-6E8A-4147-A177-3AD203B41FA5}">
                      <a16:colId xmlns:a16="http://schemas.microsoft.com/office/drawing/2014/main" val="3676356839"/>
                    </a:ext>
                  </a:extLst>
                </a:gridCol>
                <a:gridCol w="2529835">
                  <a:extLst>
                    <a:ext uri="{9D8B030D-6E8A-4147-A177-3AD203B41FA5}">
                      <a16:colId xmlns:a16="http://schemas.microsoft.com/office/drawing/2014/main" val="737672695"/>
                    </a:ext>
                  </a:extLst>
                </a:gridCol>
              </a:tblGrid>
              <a:tr h="214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Ваше превосходительство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почётный </a:t>
                      </a:r>
                      <a:r>
                        <a:rPr lang="ru-RU" sz="2400" i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tooltip="Титул"/>
                        </a:rPr>
                        <a:t>титул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обращение к </a:t>
                      </a:r>
                      <a:r>
                        <a:rPr lang="ru-RU" sz="2400" i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 tooltip="Знать"/>
                        </a:rPr>
                        <a:t>аристократам</a:t>
                      </a: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или лицам исключительно высокого положения.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97025"/>
                  </a:ext>
                </a:extLst>
              </a:tr>
              <a:tr h="214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Голубчик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разговорное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ласковое </a:t>
                      </a:r>
                      <a:r>
                        <a:rPr lang="ru-RU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обращение к мужчине.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162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523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240" y="1350602"/>
            <a:ext cx="78675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своем произведение затронул тему чинопочитания и лицемерия. Как вы думаете, актуальна 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 лицемерия и чинопочитания в наши дни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об этом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своё суждение.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  в своих рассуждениях приём  ПОПС –формулы: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– Я считаю, что Чехов…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- Потому что …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– Свою мысль я хочу подтвердить примерами из текста…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– Сформулируем вывод о том, что …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7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>
              <a:solidFill>
                <a:schemeClr val="tx2"/>
              </a:solidFill>
              <a:latin typeface="Monotype Corsiva" charset="0"/>
              <a:ea typeface="Monotype Corsiva" charset="0"/>
              <a:cs typeface="Monotype Corsiva" charset="0"/>
            </a:endParaRPr>
          </a:p>
          <a:p>
            <a:endParaRPr lang="en-US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22320"/>
            <a:ext cx="849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SchoolBook Kza"/>
            </a:endParaRPr>
          </a:p>
          <a:p>
            <a:endParaRPr lang="ru-RU" dirty="0" smtClean="0">
              <a:latin typeface="SchoolBook Kza"/>
            </a:endParaRPr>
          </a:p>
          <a:p>
            <a:endParaRPr lang="ru-RU" dirty="0">
              <a:latin typeface="SchoolBook Kza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600199"/>
            <a:ext cx="8093888" cy="406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 считаю,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  лицемерия и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чинопочитания, поднятая </a:t>
            </a:r>
            <a:r>
              <a:rPr lang="ru-RU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А.П.Чеховым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рассказе,    актуальна  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Потому что преклонение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чинами, перед авторитетом, превращает человека в раба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Свою мысль я хочу подтвердить примерами из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текста: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 описал встречу двух хороших друзей, которые давно не виделись. Они рады были неожиданному столкновению. Но как только Тонкий узнал о высоком положении Толстого, то стал лебезить, преклоняться, льстить. Такое отношение сильно испортило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общение. 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Сформулируем вывод о том, что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в любой ситуации оставаться самим собой, оставаться человеком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 не сотворить для себя кумира, учит ценить простые человеческие отношения, не взирая на чины и должности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проблема чинопочитания остаётся по-прежнему актуальной.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70466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0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было интересно…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выполнял задания…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научился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получилось 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не понравился…</a:t>
            </a:r>
            <a:endParaRPr lang="ru-RU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понравился…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03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40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  сможете: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-дать   характеристику   героям на основе их социальных и   межличностных отношений;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-определить тему и идею рассказа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-определить    композицию рассказа;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-указать композиционные и другие особенности рассказа;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будете: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составлять 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сравнительные   характеристики "толстого" и "тонкого".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анализировать   и выяснять особенности чеховского комизма </a:t>
            </a:r>
            <a:r>
              <a:rPr lang="kk-K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художественных деталей;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-  излагать сжато содержание прочитанного текста, сохраняя основную мысль и выражая личную оценку.</a:t>
            </a:r>
            <a:endParaRPr lang="ru-RU" altLang="ru-RU" sz="1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472" y="384104"/>
            <a:ext cx="685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7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06526"/>
            <a:ext cx="8229600" cy="48196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пьесу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А.Н.Островского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«Бесприданница»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окончен! До новых встреч!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 словарь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3588" y="1359158"/>
            <a:ext cx="785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90433"/>
              </p:ext>
            </p:extLst>
          </p:nvPr>
        </p:nvGraphicFramePr>
        <p:xfrm>
          <a:off x="412676" y="1181704"/>
          <a:ext cx="8191772" cy="5748528"/>
        </p:xfrm>
        <a:graphic>
          <a:graphicData uri="http://schemas.openxmlformats.org/drawingml/2006/table">
            <a:tbl>
              <a:tblPr firstRow="1" firstCol="1" bandRow="1"/>
              <a:tblGrid>
                <a:gridCol w="8191772">
                  <a:extLst>
                    <a:ext uri="{9D8B030D-6E8A-4147-A177-3AD203B41FA5}">
                      <a16:colId xmlns:a16="http://schemas.microsoft.com/office/drawing/2014/main" val="810970970"/>
                    </a:ext>
                  </a:extLst>
                </a:gridCol>
              </a:tblGrid>
              <a:tr h="519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Подобострастие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льстивость, угодливость.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Угодничество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льстивое поведение.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Самоуничижение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признание себя ничтожным.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Чинопочитание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лицемерное отношение к старшим по должности, званию.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Подхалимство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стремление расположить к себе кого-то лестью.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Деталь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 из средств создания художественного образа, которое помогает представить изображаемую автором картину, предмет или характер героя. Деталь может воспроизводить черты внешности, одежды, обстановки.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Стереоти́п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(от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 tooltip="Древнегреческий язык"/>
                        </a:rPr>
                        <a:t>др.-греч.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 tooltip="wikt:en:στερεός"/>
                        </a:rPr>
                        <a:t>στερεός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«твёрдый» + </a:t>
                      </a:r>
                      <a:r>
                        <a:rPr lang="ru-RU" sz="1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tooltip="wikt:τύπος"/>
                        </a:rPr>
                        <a:t>τύ</a:t>
                      </a: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 tooltip="wikt:τύπος"/>
                        </a:rPr>
                        <a:t>πος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«отпечаток») — заранее сформированная человеком мыслительная оценка чего-либо, которая может отражаться в соответствующем </a:t>
                      </a:r>
                      <a:r>
                        <a:rPr lang="ru-RU" sz="18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 tooltip="Стереотип поведения"/>
                        </a:rPr>
                        <a:t>стереотипном поведении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 tooltip="Социальный статус"/>
                        </a:rPr>
                        <a:t>Статус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социуме — положение, занимаемое индивидом или социальной группой в обществе или отдельной подсистеме общества.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28" marR="17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1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253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 «Толстый и Тонкий»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3588" y="1359158"/>
            <a:ext cx="785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98628"/>
              </p:ext>
            </p:extLst>
          </p:nvPr>
        </p:nvGraphicFramePr>
        <p:xfrm>
          <a:off x="300004" y="1298370"/>
          <a:ext cx="8614582" cy="4827794"/>
        </p:xfrm>
        <a:graphic>
          <a:graphicData uri="http://schemas.openxmlformats.org/drawingml/2006/table">
            <a:tbl>
              <a:tblPr firstRow="1" firstCol="1" bandRow="1"/>
              <a:tblGrid>
                <a:gridCol w="8614582">
                  <a:extLst>
                    <a:ext uri="{9D8B030D-6E8A-4147-A177-3AD203B41FA5}">
                      <a16:colId xmlns:a16="http://schemas.microsoft.com/office/drawing/2014/main" val="810970970"/>
                    </a:ext>
                  </a:extLst>
                </a:gridCol>
              </a:tblGrid>
              <a:tr h="4827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  -	юмористический рассказ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	-Антон Павлович Чехов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оригинала-русский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написания-1883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i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первой публикации-	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октября 1883 года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 «Осколки»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28" marR="17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5157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052" y="1543824"/>
            <a:ext cx="2664296" cy="41519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937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9789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507480" cy="6662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рассказа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51880"/>
            <a:ext cx="8229600" cy="497428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095579"/>
            <a:ext cx="4248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На 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вокзале Николаевской железной дороги встретились два давних друга. </a:t>
            </a:r>
            <a:endParaRPr lang="ru-RU" sz="2000" i="1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Один 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 них был «толстый», а другой — «тонкий». </a:t>
            </a:r>
            <a:endParaRPr lang="ru-RU" sz="2000" i="1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Тонкий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(Порфирий) только что сошёл с поезда, выйдя со своей женой Луизой и сыном </a:t>
            </a:r>
            <a:r>
              <a:rPr lang="ru-RU" sz="2000" i="1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Нафанаилом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i="1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Толстый 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(Миша) узнал тонкого и тут же его поприветствовал. Друзья заговорили. Тонкий, узнав, что его бывший одноклассник дослужился до тайного советника, сменил тон на угодливо-подобострастный. Толстый не вынес этой перемены в поведении и распрощался другом детства.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0846" t="48620" r="29860" b="20618"/>
          <a:stretch/>
        </p:blipFill>
        <p:spPr>
          <a:xfrm>
            <a:off x="6950849" y="1281464"/>
            <a:ext cx="1893147" cy="5099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9525" t="48600" r="62207" b="21828"/>
          <a:stretch/>
        </p:blipFill>
        <p:spPr>
          <a:xfrm>
            <a:off x="300004" y="1151878"/>
            <a:ext cx="2075455" cy="50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392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07480" cy="52632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Композиция рассказа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0004" y="1151880"/>
            <a:ext cx="8386796" cy="49742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</a:t>
            </a:r>
            <a:r>
              <a:rPr lang="ru-RU" sz="29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композиционные элементы рассказа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7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ЭКСПОЗИЦИЯ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Вокзал Николаевской железной дороги (тем самым автор показывает, что герои рассказа – чиновники) </a:t>
            </a:r>
          </a:p>
          <a:p>
            <a:pPr algn="just">
              <a:lnSpc>
                <a:spcPct val="115000"/>
              </a:lnSpc>
            </a:pPr>
            <a:r>
              <a:rPr lang="ru-RU" sz="27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ЗАВЯЗКА 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случайно встретились два 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приятеля</a:t>
            </a:r>
          </a:p>
          <a:p>
            <a:pPr lvl="0" algn="just">
              <a:lnSpc>
                <a:spcPct val="115000"/>
              </a:lnSpc>
            </a:pPr>
            <a:r>
              <a:rPr lang="ru-RU" sz="27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 ДЕЙСТВИЯ 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искренняя радость узнавания, общие воспоминания о детстве и   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расспросы 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   </a:t>
            </a:r>
          </a:p>
          <a:p>
            <a:pPr lvl="0" algn="just">
              <a:lnSpc>
                <a:spcPct val="115000"/>
              </a:lnSpc>
            </a:pP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КУЛЬМИНАЦИЯ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тонкий» 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узнаёт, что «толстый» имеет чин тайного советника 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РАЗВЯЗКА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ru-RU" sz="27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«тонкий» начинает вести себя подобострастно, обращение на «ты» сменяется «вашим Превосходительством», «Толстого» ситуация раздражает, и он спешит расстаться с семейством «</a:t>
            </a:r>
            <a:r>
              <a:rPr lang="ru-RU" sz="27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тонкого». </a:t>
            </a:r>
            <a:endParaRPr lang="ru-RU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039" t="18500" r="14563" b="10625"/>
          <a:stretch/>
        </p:blipFill>
        <p:spPr>
          <a:xfrm>
            <a:off x="4898296" y="4622760"/>
            <a:ext cx="3744416" cy="16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3445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детали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261346"/>
            <a:ext cx="8507288" cy="4864818"/>
          </a:xfrm>
        </p:spPr>
        <p:txBody>
          <a:bodyPr>
            <a:normAutofit/>
          </a:bodyPr>
          <a:lstStyle/>
          <a:p>
            <a:pPr marL="0" marR="2159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«Толстый только что пообедал на вокзале, и губы его, подернутые маслом, лоснились, как спелые вишни. Пахло от него хересом и флер-</a:t>
            </a:r>
            <a:r>
              <a:rPr lang="ru-RU" sz="2000" dirty="0" err="1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д'оранжем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2159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Тонкий же только что вышел из вагона и был навьючен чемоданами, узлами и картонками. Пахло от него ветчиной и кофейной гущей».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2159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мы узнаём о героях в самом начале рассказа?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2159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помощи этой художественной детали автор показывает признак состоятельности героя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2159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художественная деталь помогает определить, на какой ступени социальной лестницы находился каждый из героев. К тому же последний был обвешан коробками и чемоданами: вероятно, он не имел лишних средств или жалел денег на носильщика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653136"/>
            <a:ext cx="3310415" cy="18254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072" y="5013176"/>
            <a:ext cx="3826768" cy="1356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Флёрдоранж – напиток, настой или духи из цветков апельсина.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Херес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лучшее вино Испании.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Херес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флёрдоранж могли позволить себе только богатые люди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детали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7904" y="1261346"/>
            <a:ext cx="4627160" cy="19516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</a:t>
            </a:r>
            <a:r>
              <a:rPr lang="kk-KZ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в гимназические  годы было очевидно превосходство Миши </a:t>
            </a: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толстого) прозванного 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Геростра́т</a:t>
            </a:r>
            <a:r>
              <a:rPr lang="ru-RU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2000" b="1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древности  грек  с таким именем уничтожил огнем  одно из чудес света. Миша же прожег папироской казенную книжку- явно хотел завоевать авторитет у одноклассников.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131" t="32500" r="54725" b="47200"/>
          <a:stretch/>
        </p:blipFill>
        <p:spPr>
          <a:xfrm>
            <a:off x="611560" y="1251001"/>
            <a:ext cx="2952328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4767" t="56300" r="30285" b="25500"/>
          <a:stretch/>
        </p:blipFill>
        <p:spPr>
          <a:xfrm>
            <a:off x="4932040" y="3761932"/>
            <a:ext cx="3672408" cy="24324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3761932"/>
            <a:ext cx="4094624" cy="2432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Тонкого  же звали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Эфиальтом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он ябедничал.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имя сохранилось в истории как имя предателя  спартанцев при Фермопилах.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Кляузничество и угодливость помогли дослужиться до невысокого чина,  дававшее дворянское звание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88565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3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Художественные детали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21792" y="1151880"/>
            <a:ext cx="4465008" cy="49742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приём,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который использует в рассказе «Толстый и тонкий» Чехов, — </a:t>
            </a:r>
            <a:r>
              <a:rPr lang="ru-RU" sz="2000" i="1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антитеза. </a:t>
            </a: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Противопоставление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героев обнаруживается во всём, включая название: от упоминания о том, чем каждый пообедал, до манеры поведения и речи.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Показателен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плане тонкий. Если в начале встречи мы слышим от него: «ты», «милый мой», «друг детства», то впоследствии его тон меняется на благоговейный и почтительный. 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3838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многозначительным «ваше превосходительство», «такие вельможи-с», «помилуйте-с», «хи-хи-хи» и т.п. добавляются паузы, словно ему вдруг стало трудно говорить.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6185" y="384104"/>
            <a:ext cx="25162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79110"/>
            <a:ext cx="3587619" cy="46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5480</TotalTime>
  <Words>1223</Words>
  <Application>Microsoft Office PowerPoint</Application>
  <PresentationFormat>Экран (4:3)</PresentationFormat>
  <Paragraphs>312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Comfortaa</vt:lpstr>
      <vt:lpstr>Monotype Corsiva</vt:lpstr>
      <vt:lpstr>SchoolBook Kza</vt:lpstr>
      <vt:lpstr>Times New Roman</vt:lpstr>
      <vt:lpstr>Verdana</vt:lpstr>
      <vt:lpstr>Тема Office</vt:lpstr>
      <vt:lpstr>Презентация PowerPoint</vt:lpstr>
      <vt:lpstr>Презентация PowerPoint</vt:lpstr>
      <vt:lpstr>Тематический  словарь</vt:lpstr>
      <vt:lpstr>Рассказ  «Толстый и Тонкий»</vt:lpstr>
      <vt:lpstr>Сюжет рассказа</vt:lpstr>
      <vt:lpstr>Композиция рассказа </vt:lpstr>
      <vt:lpstr>Художественные детали </vt:lpstr>
      <vt:lpstr>Художественные детали </vt:lpstr>
      <vt:lpstr>Художественные детали </vt:lpstr>
      <vt:lpstr>Нравственные уроки</vt:lpstr>
      <vt:lpstr>Задание № 1</vt:lpstr>
      <vt:lpstr>Примерный  ответ</vt:lpstr>
      <vt:lpstr>Задание №2 Подберите цитаты на тему  «Речь героев как источник юмора в рассказе   Чехова»</vt:lpstr>
      <vt:lpstr>Примерный ответ</vt:lpstr>
      <vt:lpstr>Задание 3</vt:lpstr>
      <vt:lpstr>Примерный  ответ</vt:lpstr>
      <vt:lpstr>Задание №4</vt:lpstr>
      <vt:lpstr>Примерный ответ</vt:lpstr>
      <vt:lpstr>Рефлексия</vt:lpstr>
      <vt:lpstr>Учебное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195</cp:revision>
  <dcterms:created xsi:type="dcterms:W3CDTF">2020-07-18T05:19:20Z</dcterms:created>
  <dcterms:modified xsi:type="dcterms:W3CDTF">2024-12-13T15:25:34Z</dcterms:modified>
</cp:coreProperties>
</file>