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7CBADB-0548-4EF6-96FE-AA022AFB17A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en-US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08200" indent="-311400"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44520" indent="-24768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41320" indent="-247320"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239920" indent="-24768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3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2383838-99A1-4F3F-ADC8-A09F83401968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1117440" y="3583080"/>
            <a:ext cx="8502840" cy="18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4720" rIns="54720" tIns="27360" bIns="27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Тема: В.В.Маяковский. </a:t>
            </a:r>
            <a:r>
              <a:rPr b="1" lang="kk-KZ" sz="2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«Атлантический океан»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10 класс 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472760" y="5721120"/>
            <a:ext cx="765252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606680" y="5843160"/>
            <a:ext cx="74016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p:transition spd="med">
    <p:wipe dir="r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72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3947A5F-864B-4934-AEE1-5E39876A972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5" name="Прямоугольник 9"/>
          <p:cNvSpPr/>
          <p:nvPr/>
        </p:nvSpPr>
        <p:spPr>
          <a:xfrm>
            <a:off x="4920840" y="477720"/>
            <a:ext cx="26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Прямоугольник 7"/>
          <p:cNvSpPr/>
          <p:nvPr/>
        </p:nvSpPr>
        <p:spPr>
          <a:xfrm>
            <a:off x="228600" y="1198440"/>
            <a:ext cx="10236240" cy="49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16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Своеобразие и новаторство языка В. В. Маяковского выражается не только в форме поэтического стиха, но и в его стремлении обновить язык.     В его поэзии встречается большое количество </a:t>
            </a: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окказиональных,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т. е. индивидуально-авторских слов, созданных по определенным словообразовательным моделям с помощью суффиксов и окончаний.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В стихотворении “Атлантический океан” из глубин океанской стихии порождается образ революции, который выражается и через окказиональные слова.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        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Образ океана вырастает из отношения поэта к Октябрьской революции и соотносится с описанием этого необыкновенного фенОмена природы.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Прямоугольник 14"/>
          <p:cNvSpPr/>
          <p:nvPr/>
        </p:nvSpPr>
        <p:spPr>
          <a:xfrm>
            <a:off x="351000" y="5413320"/>
            <a:ext cx="10169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79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DBF7C25-8834-465A-9EE9-99AA4156D86C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0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1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2" name="Прямоугольник 9"/>
          <p:cNvSpPr/>
          <p:nvPr/>
        </p:nvSpPr>
        <p:spPr>
          <a:xfrm>
            <a:off x="4077000" y="477720"/>
            <a:ext cx="1953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Задание 1.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Прямоугольник 7"/>
          <p:cNvSpPr/>
          <p:nvPr/>
        </p:nvSpPr>
        <p:spPr>
          <a:xfrm>
            <a:off x="1006560" y="1198440"/>
            <a:ext cx="8731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оугольник 14"/>
          <p:cNvSpPr/>
          <p:nvPr/>
        </p:nvSpPr>
        <p:spPr>
          <a:xfrm>
            <a:off x="351000" y="5413320"/>
            <a:ext cx="10169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 1"/>
          <p:cNvSpPr/>
          <p:nvPr/>
        </p:nvSpPr>
        <p:spPr>
          <a:xfrm>
            <a:off x="534960" y="2460600"/>
            <a:ext cx="9726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sng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Прямоугольник 1"/>
          <p:cNvSpPr/>
          <p:nvPr/>
        </p:nvSpPr>
        <p:spPr>
          <a:xfrm>
            <a:off x="655560" y="1119240"/>
            <a:ext cx="9082080" cy="900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Вы прочитали    статью о жизни и творчестве В. Маяковского. Составьте литературный хронограф: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655560" y="2097000"/>
          <a:ext cx="9082080" cy="793800"/>
        </p:xfrm>
        <a:graphic>
          <a:graphicData uri="http://schemas.openxmlformats.org/drawingml/2006/table">
            <a:tbl>
              <a:tblPr/>
              <a:tblGrid>
                <a:gridCol w="4541760"/>
                <a:gridCol w="4540320"/>
              </a:tblGrid>
              <a:tr h="397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дата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событие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96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8" name="Прямоугольник 3"/>
          <p:cNvSpPr/>
          <p:nvPr/>
        </p:nvSpPr>
        <p:spPr>
          <a:xfrm>
            <a:off x="655560" y="3398760"/>
            <a:ext cx="9082080" cy="6098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1. Выполнение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9" name=""/>
          <p:cNvGraphicFramePr/>
          <p:nvPr/>
        </p:nvGraphicFramePr>
        <p:xfrm>
          <a:off x="655560" y="4284720"/>
          <a:ext cx="9082080" cy="1584360"/>
        </p:xfrm>
        <a:graphic>
          <a:graphicData uri="http://schemas.openxmlformats.org/drawingml/2006/table">
            <a:tbl>
              <a:tblPr/>
              <a:tblGrid>
                <a:gridCol w="3443400"/>
                <a:gridCol w="5638680"/>
              </a:tblGrid>
              <a:tr h="396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дата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события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96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1893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Родился в Грузии, г. Багдади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96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1925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Написал стихотворение «Атлантический океан»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967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1930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Умер.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transition spd="med">
    <p:wipe dir="r"/>
  </p:transition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nodeType="clickEffect" fill="hold">
                      <p:stCondLst>
                        <p:cond delay="indefinite"/>
                      </p:stCondLst>
                      <p:childTnLst>
                        <p:par>
                          <p:cTn id="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nodeType="clickEffect" fill="hold">
                      <p:stCondLst>
                        <p:cond delay="indefinite"/>
                      </p:stCondLst>
                      <p:childTnLst>
                        <p:par>
                          <p:cTn id="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76680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Особенности стихотворения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"/>
          <p:cNvSpPr txBox="1"/>
          <p:nvPr/>
        </p:nvSpPr>
        <p:spPr>
          <a:xfrm>
            <a:off x="534960" y="1117080"/>
            <a:ext cx="9623520" cy="56372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Маяковский считал ритм </a:t>
            </a:r>
            <a:r>
              <a:rPr b="0" i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«основной силой, основной энергией стиха»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И вместо того, чтобы учить, что есть ямб, хорей или свободный стих, советовал начинающим поэтам развивать в себе </a:t>
            </a:r>
            <a:r>
              <a:rPr b="0" i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«чувство ритма»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Свой такт он не мог полностью передать пунктуацией, поэтому стал использовать графическую запись </a:t>
            </a:r>
            <a:r>
              <a:rPr b="0" i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«лесенкой»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«При таком делении на полустрочия ни смысловой, ни ритмической путаницы не будет. </a:t>
            </a:r>
            <a:br>
              <a:rPr sz="1800"/>
            </a:br>
            <a:r>
              <a:rPr b="0" i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Владимир Маяковский. «Как делать стихи?», 1926 год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стихотворении «Атлантический океан» Маяковский обращается как будто к одной из традиционных поэтических тем — теме природы. Секрет оригинальности и самобытности этого стихотворения в том, что 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образные средства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для поэтизации океана поэт черпает из сферы, наиболее для него близкой и значимой, — мира революции. Рождение образа революции из глубин океанской стихии в стихотворении не случайно, оно «объяснено» самим поэтом, обнажившим его внутренний «механизм»:</a:t>
            </a:r>
            <a:r>
              <a:rPr b="0" i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По шири,</a:t>
            </a:r>
            <a:br>
              <a:rPr sz="1800"/>
            </a:br>
            <a:r>
              <a:rPr b="0" i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 делу,</a:t>
            </a:r>
            <a:br>
              <a:rPr sz="1800"/>
            </a:br>
            <a:r>
              <a:rPr b="0" i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 крови,</a:t>
            </a:r>
            <a:br>
              <a:rPr sz="1800"/>
            </a:br>
            <a:r>
              <a:rPr b="0" i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 духу —</a:t>
            </a:r>
            <a:br>
              <a:rPr sz="1800"/>
            </a:br>
            <a:r>
              <a:rPr b="0" i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моей революции</a:t>
            </a:r>
            <a:br>
              <a:rPr sz="1800"/>
            </a:br>
            <a:r>
              <a:rPr b="0" i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старший брат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en-US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3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F3E722D-9D7A-4A4C-A1D6-13260198C1B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6" name="Прямоугольник 7"/>
          <p:cNvSpPr/>
          <p:nvPr/>
        </p:nvSpPr>
        <p:spPr>
          <a:xfrm>
            <a:off x="228600" y="1198440"/>
            <a:ext cx="10236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14"/>
          <p:cNvSpPr/>
          <p:nvPr/>
        </p:nvSpPr>
        <p:spPr>
          <a:xfrm>
            <a:off x="351000" y="5413320"/>
            <a:ext cx="10169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9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494C47C-A6FF-46AE-A153-BF26E712EB86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0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1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2" name="Прямоугольник 9"/>
          <p:cNvSpPr/>
          <p:nvPr/>
        </p:nvSpPr>
        <p:spPr>
          <a:xfrm>
            <a:off x="4077000" y="477720"/>
            <a:ext cx="1953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Задание 2.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Прямоугольник 7"/>
          <p:cNvSpPr/>
          <p:nvPr/>
        </p:nvSpPr>
        <p:spPr>
          <a:xfrm>
            <a:off x="228600" y="1198440"/>
            <a:ext cx="10236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Прямоугольник 14"/>
          <p:cNvSpPr/>
          <p:nvPr/>
        </p:nvSpPr>
        <p:spPr>
          <a:xfrm>
            <a:off x="351000" y="5413320"/>
            <a:ext cx="10169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Прямоугольник 1"/>
          <p:cNvSpPr/>
          <p:nvPr/>
        </p:nvSpPr>
        <p:spPr>
          <a:xfrm>
            <a:off x="762120" y="1198440"/>
            <a:ext cx="8991360" cy="79848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Найдите примеры художественных средств выразительности (тропы) в стихотворении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6" name=""/>
          <p:cNvGraphicFramePr/>
          <p:nvPr/>
        </p:nvGraphicFramePr>
        <p:xfrm>
          <a:off x="762120" y="2050920"/>
          <a:ext cx="8991360" cy="793800"/>
        </p:xfrm>
        <a:graphic>
          <a:graphicData uri="http://schemas.openxmlformats.org/drawingml/2006/table">
            <a:tbl>
              <a:tblPr/>
              <a:tblGrid>
                <a:gridCol w="3975120"/>
                <a:gridCol w="5016240"/>
              </a:tblGrid>
              <a:tr h="397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троп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примеры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967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эпитет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" name=""/>
          <p:cNvGraphicFramePr/>
          <p:nvPr/>
        </p:nvGraphicFramePr>
        <p:xfrm>
          <a:off x="762120" y="4086360"/>
          <a:ext cx="8991360" cy="2468520"/>
        </p:xfrm>
        <a:graphic>
          <a:graphicData uri="http://schemas.openxmlformats.org/drawingml/2006/table">
            <a:tbl>
              <a:tblPr/>
              <a:tblGrid>
                <a:gridCol w="4495680"/>
                <a:gridCol w="4495680"/>
              </a:tblGrid>
              <a:tr h="3967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троп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примеры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4575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эпитет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Испанский камень слепящ и бел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575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олицетворение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Пароход…  уголь ел, воду пил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575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сравнение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глыбы, огромные, как года 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701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метафора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i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в небо  сторожко  глядит,  не сморгнув,  Атлантический глаз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08" name="Прямоугольник 4"/>
          <p:cNvSpPr/>
          <p:nvPr/>
        </p:nvSpPr>
        <p:spPr>
          <a:xfrm>
            <a:off x="762120" y="3195720"/>
            <a:ext cx="8991360" cy="603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Примерное выполнение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nodeType="clickEffect" fill="hold">
                      <p:stCondLst>
                        <p:cond delay="indefinite"/>
                      </p:stCondLst>
                      <p:childTnLst>
                        <p:par>
                          <p:cTn id="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nodeType="clickEffect" fill="hold">
                      <p:stCondLst>
                        <p:cond delay="indefinite"/>
                      </p:stCondLst>
                      <p:childTnLst>
                        <p:par>
                          <p:cTn id="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nodeType="clickEffect" fill="hold">
                      <p:stCondLst>
                        <p:cond delay="indefinite"/>
                      </p:stCondLst>
                      <p:childTnLst>
                        <p:par>
                          <p:cTn id="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nodeType="clickEffect" fill="hold">
                      <p:stCondLst>
                        <p:cond delay="indefinite"/>
                      </p:stCondLst>
                      <p:childTnLst>
                        <p:par>
                          <p:cTn id="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10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7C84D40-1C14-4449-A75C-CEC90F6D778E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1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2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3" name="Прямоугольник 9"/>
          <p:cNvSpPr/>
          <p:nvPr/>
        </p:nvSpPr>
        <p:spPr>
          <a:xfrm>
            <a:off x="4077000" y="477720"/>
            <a:ext cx="1953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Задание 3.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Прямоугольник 7"/>
          <p:cNvSpPr/>
          <p:nvPr/>
        </p:nvSpPr>
        <p:spPr>
          <a:xfrm>
            <a:off x="228600" y="1198440"/>
            <a:ext cx="1023624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i="1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Найдите в тексте стихотворения причастия и деепричастия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sng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Консультация: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Прямоугольник 14"/>
          <p:cNvSpPr/>
          <p:nvPr/>
        </p:nvSpPr>
        <p:spPr>
          <a:xfrm>
            <a:off x="351000" y="5413320"/>
            <a:ext cx="10169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" name="Рисунок 9" descr=""/>
          <p:cNvPicPr/>
          <p:nvPr/>
        </p:nvPicPr>
        <p:blipFill>
          <a:blip r:embed="rId2"/>
          <a:stretch/>
        </p:blipFill>
        <p:spPr>
          <a:xfrm>
            <a:off x="1271520" y="2181240"/>
            <a:ext cx="7796160" cy="3575160"/>
          </a:xfrm>
          <a:prstGeom prst="rect">
            <a:avLst/>
          </a:prstGeom>
          <a:ln w="0">
            <a:noFill/>
          </a:ln>
        </p:spPr>
      </p:pic>
      <p:sp>
        <p:nvSpPr>
          <p:cNvPr id="117" name="Прямоугольник 1"/>
          <p:cNvSpPr/>
          <p:nvPr/>
        </p:nvSpPr>
        <p:spPr>
          <a:xfrm>
            <a:off x="1279440" y="6129360"/>
            <a:ext cx="7804080" cy="6303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Причастия и деепричастия с зависимыми словами образуют причастный и деепричастный обороты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19" name=""/>
          <p:cNvSpPr txBox="1"/>
          <p:nvPr/>
        </p:nvSpPr>
        <p:spPr>
          <a:xfrm>
            <a:off x="579600" y="4074840"/>
            <a:ext cx="471168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rmAutofit/>
          </a:bodyPr>
          <a:p>
            <a:pPr marL="372960" indent="-3729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9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9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вода.</a:t>
            </a:r>
            <a:br>
              <a:rPr sz="900"/>
            </a:br>
            <a:r>
              <a:rPr b="0" lang="kk-KZ" sz="9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9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0" name=""/>
          <p:cNvSpPr txBox="1"/>
          <p:nvPr/>
        </p:nvSpPr>
        <p:spPr>
          <a:xfrm>
            <a:off x="579600" y="1763640"/>
            <a:ext cx="957888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 fontScale="92500" lnSpcReduction="9999"/>
          </a:bodyPr>
          <a:p>
            <a:pPr marL="372960" indent="-37296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Европа </a:t>
            </a:r>
            <a:r>
              <a:rPr b="0" lang="ru-RU" sz="3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скрылась </a:t>
            </a: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(как?), </a:t>
            </a:r>
            <a:r>
              <a:rPr b="1" i="1" lang="ru-RU" sz="3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мельчась</a:t>
            </a:r>
            <a:r>
              <a:rPr b="1" i="1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0" i="1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…</a:t>
            </a:r>
            <a:endParaRPr b="0" lang="en-US" sz="3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 этом предложении использовано одиночное деепричастие, обозначающее добавочное действие при основном </a:t>
            </a:r>
            <a:r>
              <a:rPr b="0" lang="ru-RU" sz="28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скрылась</a:t>
            </a:r>
            <a:r>
              <a:rPr b="0" lang="ru-RU" sz="3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br>
              <a:rPr sz="3000"/>
            </a:b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Гвардия капель </a:t>
            </a:r>
            <a:r>
              <a:rPr b="0" lang="ru-RU" sz="3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падают </a:t>
            </a: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(как?) заново </a:t>
            </a:r>
            <a:r>
              <a:rPr b="0" i="1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0" i="1" lang="en-US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|</a:t>
            </a:r>
            <a:r>
              <a:rPr b="0" lang="ru-RU" sz="3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порфиру пены</a:t>
            </a:r>
            <a:r>
              <a:rPr b="0" i="1" lang="ru-RU" sz="3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i="1" lang="ru-RU" sz="3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изодрав</a:t>
            </a:r>
            <a:r>
              <a:rPr b="1" i="1" lang="en-US" sz="3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|</a:t>
            </a:r>
            <a:r>
              <a:rPr b="1" i="1" lang="ru-RU" sz="3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1" i="1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…</a:t>
            </a:r>
            <a:r>
              <a:rPr b="0" i="1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деепричастие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изодрав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 зависимыми словами образует деепричастый оборот, является одним членом предложения – обстоятельством (образа действия)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Поэт использует причастия и деепричастия как художественные средства выразительности.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1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AA31400-641D-4504-ACD1-7AB42B7308D2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4" name="Прямоугольник 2"/>
          <p:cNvSpPr/>
          <p:nvPr/>
        </p:nvSpPr>
        <p:spPr>
          <a:xfrm>
            <a:off x="-103320" y="1047600"/>
            <a:ext cx="1052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362400" y="452160"/>
            <a:ext cx="3968640" cy="4683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Задание 3. Выполнение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med">
    <p:wipe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34960" y="263880"/>
            <a:ext cx="9623520" cy="8312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655200" y="1117080"/>
            <a:ext cx="9502920" cy="56372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Стихотворение Маяковского «Атлантический океан» насыщено тропами, одним из них является сравнение океана с революцией. Прокомментируйте это сравнение, используя ПОПС-формулу, включите в свою работу причастия и деепричастия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9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1B1761E-AEBE-402E-BA4C-03DB7308A7DE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0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1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2" name="Прямоугольник 9"/>
          <p:cNvSpPr/>
          <p:nvPr/>
        </p:nvSpPr>
        <p:spPr>
          <a:xfrm>
            <a:off x="3852000" y="477720"/>
            <a:ext cx="2403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 4</a:t>
            </a: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. 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Прямоугольник 7"/>
          <p:cNvSpPr/>
          <p:nvPr/>
        </p:nvSpPr>
        <p:spPr>
          <a:xfrm>
            <a:off x="228600" y="1198440"/>
            <a:ext cx="10236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Прямоугольник 14"/>
          <p:cNvSpPr/>
          <p:nvPr/>
        </p:nvSpPr>
        <p:spPr>
          <a:xfrm>
            <a:off x="351000" y="5413320"/>
            <a:ext cx="10169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5" name="Прямая со стрелкой 3"/>
          <p:cNvCxnSpPr/>
          <p:nvPr/>
        </p:nvCxnSpPr>
        <p:spPr>
          <a:xfrm flipH="1">
            <a:off x="12020040" y="3506760"/>
            <a:ext cx="556560" cy="58320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triangle" w="med"/>
          </a:ln>
        </p:spPr>
      </p:cxnSp>
      <p:cxnSp>
        <p:nvCxnSpPr>
          <p:cNvPr id="136" name="Прямая со стрелкой 7"/>
          <p:cNvCxnSpPr/>
          <p:nvPr/>
        </p:nvCxnSpPr>
        <p:spPr>
          <a:xfrm>
            <a:off x="11129760" y="4653000"/>
            <a:ext cx="697320" cy="58320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triangle" w="med"/>
          </a:ln>
        </p:spPr>
      </p:cxnSp>
      <p:pic>
        <p:nvPicPr>
          <p:cNvPr id="137" name="Рисунок 4" descr=""/>
          <p:cNvPicPr/>
          <p:nvPr/>
        </p:nvPicPr>
        <p:blipFill>
          <a:blip r:embed="rId2"/>
          <a:stretch/>
        </p:blipFill>
        <p:spPr>
          <a:xfrm>
            <a:off x="1722600" y="2590920"/>
            <a:ext cx="6522840" cy="3809880"/>
          </a:xfrm>
          <a:prstGeom prst="rect">
            <a:avLst/>
          </a:prstGeom>
          <a:ln w="0">
            <a:noFill/>
          </a:ln>
        </p:spPr>
      </p:pic>
    </p:spTree>
  </p:cSld>
  <p:transition spd="med">
    <p:wipe dir="r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0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Позиция – 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"Я считаю, что </a:t>
            </a:r>
            <a:r>
              <a:rPr b="0" i="1" lang="ru-RU" sz="2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поэт сравнивает   океан и революцию, как две   </a:t>
            </a:r>
            <a:r>
              <a:rPr b="0" i="1" lang="ru-RU" sz="2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неуправляемые 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стихии: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 шири,</a:t>
            </a:r>
            <a:br>
              <a:rPr sz="2000"/>
            </a:b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 делу,</a:t>
            </a:r>
            <a:br>
              <a:rPr sz="2000"/>
            </a:b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 крови,</a:t>
            </a:r>
            <a:br>
              <a:rPr sz="2000"/>
            </a:b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 духу —</a:t>
            </a:r>
            <a:br>
              <a:rPr sz="2000"/>
            </a:b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Обоснование – 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«Потому что, во – первых,   океан страшен, опасен, как и революция...Во-вторых,  как   у всяких  стихий, действия их разрушительны )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Пример  – 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Это можно увидеть на примере шторма в океане: тонущие корабли,  гибнущие люди.  И стихия  революции,  разрушающая государства, судьбы людей.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Следствие –  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«Таким образом, можно сделать вывод.., что автор сравнивает две  стихии, понимая их разрушительность и, в то же время, притягательность и величие.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1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55594C1-7CB6-4053-8084-4504CF4C9E6E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4" name="Прямоугольник 9"/>
          <p:cNvSpPr/>
          <p:nvPr/>
        </p:nvSpPr>
        <p:spPr>
          <a:xfrm>
            <a:off x="2512800" y="477720"/>
            <a:ext cx="5082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Задание 4.  Примерный образец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Прямоугольник 7"/>
          <p:cNvSpPr/>
          <p:nvPr/>
        </p:nvSpPr>
        <p:spPr>
          <a:xfrm>
            <a:off x="228600" y="1198440"/>
            <a:ext cx="10236240" cy="12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Прямоугольник 14"/>
          <p:cNvSpPr/>
          <p:nvPr/>
        </p:nvSpPr>
        <p:spPr>
          <a:xfrm>
            <a:off x="351000" y="5413320"/>
            <a:ext cx="10169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Rectangle 12"/>
          <p:cNvSpPr/>
          <p:nvPr/>
        </p:nvSpPr>
        <p:spPr>
          <a:xfrm>
            <a:off x="0" y="0"/>
            <a:ext cx="106934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spAutoFit/>
          </a:bodyPr>
          <a:p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10"/>
          <p:cNvSpPr/>
          <p:nvPr/>
        </p:nvSpPr>
        <p:spPr>
          <a:xfrm>
            <a:off x="2992320" y="3668760"/>
            <a:ext cx="4797720" cy="950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50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9DCEDA-C700-4278-916C-21B7D540535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1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52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53" name="Прямоугольник 9"/>
          <p:cNvSpPr/>
          <p:nvPr/>
        </p:nvSpPr>
        <p:spPr>
          <a:xfrm>
            <a:off x="4326120" y="490680"/>
            <a:ext cx="1747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Рефлексия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Rectangle 1"/>
          <p:cNvSpPr/>
          <p:nvPr/>
        </p:nvSpPr>
        <p:spPr>
          <a:xfrm>
            <a:off x="268200" y="2755800"/>
            <a:ext cx="8301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Прямоугольник 9"/>
          <p:cNvSpPr/>
          <p:nvPr/>
        </p:nvSpPr>
        <p:spPr>
          <a:xfrm>
            <a:off x="3871800" y="4738680"/>
            <a:ext cx="4050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1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˄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6" name="Picture 2" descr="Прием рефлексии в конце урока «Лестница успеха». Как его использовать? -  Методические приемы - Преподавание - Образование, воспитание и обучение -  Сообщество взаимопомощи учителей Педсовет.su"/>
          <p:cNvPicPr/>
          <p:nvPr/>
        </p:nvPicPr>
        <p:blipFill>
          <a:blip r:embed="rId2"/>
          <a:stretch/>
        </p:blipFill>
        <p:spPr>
          <a:xfrm>
            <a:off x="1158840" y="1184400"/>
            <a:ext cx="8621640" cy="5238720"/>
          </a:xfrm>
          <a:prstGeom prst="rect">
            <a:avLst/>
          </a:prstGeom>
          <a:ln w="0">
            <a:noFill/>
          </a:ln>
        </p:spPr>
      </p:pic>
    </p:spTree>
  </p:cSld>
  <p:transition spd="med">
    <p:wipe dir="r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Прямоугольник 10"/>
          <p:cNvSpPr/>
          <p:nvPr/>
        </p:nvSpPr>
        <p:spPr>
          <a:xfrm>
            <a:off x="2992320" y="3668760"/>
            <a:ext cx="4797720" cy="950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59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694193-6D45-4FE4-89A0-16713B47A1FA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0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1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62" name="Прямоугольник 9"/>
          <p:cNvSpPr/>
          <p:nvPr/>
        </p:nvSpPr>
        <p:spPr>
          <a:xfrm>
            <a:off x="3963960" y="490680"/>
            <a:ext cx="2471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Учебное задание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Rectangle 1"/>
          <p:cNvSpPr/>
          <p:nvPr/>
        </p:nvSpPr>
        <p:spPr>
          <a:xfrm>
            <a:off x="534960" y="2421720"/>
            <a:ext cx="94791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Найдите дополнительную информацию о жизни и творчестве            В. Маяковского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Прямоугольник 9"/>
          <p:cNvSpPr/>
          <p:nvPr/>
        </p:nvSpPr>
        <p:spPr>
          <a:xfrm>
            <a:off x="3871800" y="4738680"/>
            <a:ext cx="4050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1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˄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Прямоугольник 11"/>
          <p:cNvSpPr/>
          <p:nvPr/>
        </p:nvSpPr>
        <p:spPr>
          <a:xfrm>
            <a:off x="1833480" y="4108320"/>
            <a:ext cx="7129440" cy="8654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Урок окончен! До новых встреч!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BE0D24-EF41-4914-A2B5-C13D893CE92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Прямоугольник 9"/>
          <p:cNvSpPr/>
          <p:nvPr/>
        </p:nvSpPr>
        <p:spPr>
          <a:xfrm>
            <a:off x="4327560" y="466560"/>
            <a:ext cx="198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Цели урока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1"/>
          <p:cNvSpPr/>
          <p:nvPr/>
        </p:nvSpPr>
        <p:spPr>
          <a:xfrm>
            <a:off x="351000" y="1274760"/>
            <a:ext cx="979776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Сегодня  на уроке вы будете: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изучать стихотворение В.В.Маяковского «Атлантический океан»;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2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-  писать творческие работы (описания), используя знания из других предметных областей;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–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использовать   причастия, деепричастия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06360" y="6480"/>
            <a:ext cx="10080720" cy="7597800"/>
          </a:xfrm>
          <a:prstGeom prst="rect">
            <a:avLst/>
          </a:prstGeom>
          <a:ln w="0">
            <a:noFill/>
          </a:ln>
        </p:spPr>
      </p:pic>
      <p:sp>
        <p:nvSpPr>
          <p:cNvPr id="167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ECE6F12-F3D1-45C2-858E-40B9B7D07313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8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9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70" name="Google Shape;574;p91"/>
          <p:cNvSpPr/>
          <p:nvPr/>
        </p:nvSpPr>
        <p:spPr>
          <a:xfrm>
            <a:off x="379440" y="1041480"/>
            <a:ext cx="4191120" cy="10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3320" rIns="103320" tIns="103320" bIns="1033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Барша</a:t>
            </a:r>
            <a:r>
              <a:rPr b="1" lang="en-US" sz="2700" strike="noStrike" u="none">
                <a:solidFill>
                  <a:srgbClr val="002060"/>
                </a:solidFill>
                <a:uFillTx/>
                <a:latin typeface="Century Gothic"/>
              </a:rPr>
              <a:t>ғ</a:t>
            </a: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а </a:t>
            </a:r>
            <a:r>
              <a:rPr b="1" lang="en-US" sz="2700" strike="noStrike" u="none">
                <a:solidFill>
                  <a:srgbClr val="002060"/>
                </a:solidFill>
                <a:uFillTx/>
                <a:latin typeface="Century Gothic"/>
              </a:rPr>
              <a:t>қ</a:t>
            </a: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олжетімді, сапалы білім!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Google Shape;575;p91"/>
          <p:cNvSpPr/>
          <p:nvPr/>
        </p:nvSpPr>
        <p:spPr>
          <a:xfrm>
            <a:off x="5345280" y="5605560"/>
            <a:ext cx="4829040" cy="11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3320" rIns="103320" tIns="103320" bIns="10332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Качественное образование, 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доступное всем!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2" name="Рисунок 2" descr=""/>
          <p:cNvPicPr/>
          <p:nvPr/>
        </p:nvPicPr>
        <p:blipFill>
          <a:blip r:embed="rId2"/>
          <a:stretch/>
        </p:blipFill>
        <p:spPr>
          <a:xfrm>
            <a:off x="2050920" y="1341360"/>
            <a:ext cx="6591600" cy="4876920"/>
          </a:xfrm>
          <a:prstGeom prst="rect">
            <a:avLst/>
          </a:prstGeom>
          <a:ln w="0">
            <a:noFill/>
          </a:ln>
        </p:spPr>
      </p:pic>
    </p:spTree>
  </p:cSld>
  <p:transition spd="med">
    <p:wipe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5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4BB5BBF-C60C-48BC-B875-9862DC43BB8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7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8" name="Прямоугольник 9"/>
          <p:cNvSpPr/>
          <p:nvPr/>
        </p:nvSpPr>
        <p:spPr>
          <a:xfrm>
            <a:off x="3495960" y="477720"/>
            <a:ext cx="311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Ключевые понятия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Прямоугольник 2"/>
          <p:cNvSpPr/>
          <p:nvPr/>
        </p:nvSpPr>
        <p:spPr>
          <a:xfrm>
            <a:off x="165240" y="1117440"/>
            <a:ext cx="10528200" cy="59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Планета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— небесное тело, вращающееся вокруг Солнца, получающее от него свет, тепло и светящееся отраженным солнечным светом.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Земля</a:t>
            </a:r>
            <a:r>
              <a:rPr b="1" i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— 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третья от Солнца планета. Пятая по размеру среди всех планет Солнечной системы.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Океан — 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это водное пространство, покрывающее собой большую часть поверхности Земли и окружающие материки и острова.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Революция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— поворот, переворот, превращение; радикальное, коренное преобразование в какой-либо области человеческой деятельности.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Октябрьская революция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— одно из крупнейших политических событий            XX века, произошедшее в России в октябре-ноябре 1917 года и повлиявшее на дальнейший ход всемирной истории.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Факси́миле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 (от лат. fac simile — букв. «делай подобное») — воспроизведение любого графического оригинала — рукописи, рисунка, чертежа, гравюры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21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CC22214-75D0-4092-A23D-D28DFDEBDB9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4" name="Прямоугольник 9"/>
          <p:cNvSpPr/>
          <p:nvPr/>
        </p:nvSpPr>
        <p:spPr>
          <a:xfrm>
            <a:off x="1794600" y="477720"/>
            <a:ext cx="6518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Предтекстовая работа.Биография автора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Прямоугольник 2"/>
          <p:cNvSpPr/>
          <p:nvPr/>
        </p:nvSpPr>
        <p:spPr>
          <a:xfrm>
            <a:off x="103320" y="1022400"/>
            <a:ext cx="5600520" cy="47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3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Владимир Владимирович Маяковский</a:t>
            </a:r>
            <a:r>
              <a:rPr b="0" lang="ru-RU" sz="23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–советский  поэт 20 века, публицист, драматург, художник, родился  в Грузии в 1893г.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3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В 1911 году Маяковский поступил в Московское училище живописи.   Первое стихотворение Маяковского – «Ночь» – было опубликовано в 1912 году </a:t>
            </a:r>
            <a:r>
              <a:rPr b="0" lang="ru-RU" sz="2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После  революции пришло к поэту настоящее признание.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Восхищение поэта советской властью проявилось в “Стихах о советском паспорте”, поэме “Владимир Ильич Ленин”,   в “Советской азбуке”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" name="Рисунок 1" descr=""/>
          <p:cNvPicPr/>
          <p:nvPr/>
        </p:nvPicPr>
        <p:blipFill>
          <a:blip r:embed="rId2"/>
          <a:stretch/>
        </p:blipFill>
        <p:spPr>
          <a:xfrm>
            <a:off x="5489640" y="1146240"/>
            <a:ext cx="5097240" cy="5097240"/>
          </a:xfrm>
          <a:prstGeom prst="rect">
            <a:avLst/>
          </a:prstGeom>
          <a:ln w="0">
            <a:noFill/>
          </a:ln>
        </p:spPr>
      </p:pic>
    </p:spTree>
  </p:cSld>
  <p:transition spd="med"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28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2CF2BF3-F1D9-4694-8E7A-6E025093216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9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0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1" name="Прямоугольник 9"/>
          <p:cNvSpPr/>
          <p:nvPr/>
        </p:nvSpPr>
        <p:spPr>
          <a:xfrm>
            <a:off x="1794600" y="477720"/>
            <a:ext cx="6518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Предтекстовая работа.Биография автора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Прямоугольник 2"/>
          <p:cNvSpPr/>
          <p:nvPr/>
        </p:nvSpPr>
        <p:spPr>
          <a:xfrm>
            <a:off x="165240" y="1117440"/>
            <a:ext cx="10528200" cy="55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Маяковский стоял у истоков советской рекламы, за рекламную деятельность поэт подвергался критике со стороны некоторых современников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В 1919—1921 гг. Маяковский сотрудничал с агентством РОСТА  (ныне агентство ТАСС) и выпускал агитационные плакаты “Окна РОСТА”, сопровождая сатирические рисунки собственными стихотворениями.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В 1925—1926 гг. В. Маяковский побывал в Латвии, Польше, Чехословакии, Германии, Франции, США. Среди произведений “американского цикла” характерным для художественного стиля Маяковского является стихотворение “Атлантический океан”.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В начале 1930 года поэта  ждала череда неудач: его выставка «20 лет работы» не принесла успеха, а премьера пьесы «Клоп» и спектакль «Баня» провалились.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В 1930 году покончил жизнь самоубийством, не вынеся внутреннего конфликта с “бронзовым” советским веком,  похоронен на Новодевичьем кладбище</a:t>
            </a:r>
            <a:r>
              <a:rPr b="0" lang="ru-RU" sz="1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.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095560" y="5395320"/>
            <a:ext cx="6416640" cy="6253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95560" y="676440"/>
            <a:ext cx="6416640" cy="453528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050480" y="5918040"/>
            <a:ext cx="8566200" cy="12607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Смотрю, смотрю — и всегда одинаков, любим, близок мне океан. Вовек твой грохот удержит ухо. В глаза тебя опрокинуть рад. 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 шири, по делу, по крови, по духу — моей революции старший брат.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7177F91-932D-4044-8F71-1D1DECCF3103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8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9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0" name="Прямоугольник 9"/>
          <p:cNvSpPr/>
          <p:nvPr/>
        </p:nvSpPr>
        <p:spPr>
          <a:xfrm>
            <a:off x="4920840" y="477720"/>
            <a:ext cx="26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Прямоугольник 2"/>
          <p:cNvSpPr/>
          <p:nvPr/>
        </p:nvSpPr>
        <p:spPr>
          <a:xfrm>
            <a:off x="165240" y="1117440"/>
            <a:ext cx="1052820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2" name="3877.MP3" descr=""/>
          <p:cNvPicPr/>
          <p:nvPr/>
        </p:nvPicPr>
        <p:blipFill>
          <a:blip r:embed="rId3"/>
          <a:stretch/>
        </p:blipFill>
        <p:spPr>
          <a:xfrm>
            <a:off x="92160" y="9216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43" name="Рисунок 2" descr=""/>
          <p:cNvPicPr/>
          <p:nvPr/>
        </p:nvPicPr>
        <p:blipFill>
          <a:blip r:embed="rId4"/>
          <a:stretch/>
        </p:blipFill>
        <p:spPr>
          <a:xfrm>
            <a:off x="1900080" y="701640"/>
            <a:ext cx="6612120" cy="4753080"/>
          </a:xfrm>
          <a:prstGeom prst="rect">
            <a:avLst/>
          </a:prstGeom>
          <a:ln w="0">
            <a:noFill/>
          </a:ln>
        </p:spPr>
      </p:pic>
    </p:spTree>
  </p:cSld>
  <p:transition spd="med">
    <p:wipe dir="r"/>
  </p:transition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evt="onClick">
                    <p:tgtEl>
                      <p:spTgt spid="42"/>
                    </p:tgtEl>
                  </p:cond>
                </p:stCondLst>
                <p:childTnLst>
                  <p:par>
                    <p:cTn id="3" nodeType="clickEffect" fill="hold">
                      <p:stCondLst>
                        <p:cond evt="onClick">
                          <p:tgtEl>
                            <p:spTgt spid="42"/>
                          </p:tgtEl>
                        </p:cond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 txBox="1"/>
          <p:nvPr/>
        </p:nvSpPr>
        <p:spPr>
          <a:xfrm>
            <a:off x="-298440" y="1069920"/>
            <a:ext cx="2131920" cy="625176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marL="372960" indent="-37296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Испанский камень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слепящ и бел,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 стены —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зубьями пил.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Пароход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до двенадцати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уголь ел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пресную воду пил.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Повел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пароход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окованным носом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в час,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сопя,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вобрал якоря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понесся.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Европа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скрылась, мельчась.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Бегут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 бортам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водяные глыбы,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огромные,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как года.</a:t>
            </a:r>
            <a:endParaRPr b="0" lang="en-US" sz="1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72960" indent="-3729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Надо мною птицы,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подо мною рыбы,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 кругом —</a:t>
            </a:r>
            <a:br>
              <a:rPr sz="1400"/>
            </a:b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вода.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C02BB59-2A4A-48D3-8925-34ADF319B3B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9" name="Прямоугольник 9"/>
          <p:cNvSpPr/>
          <p:nvPr/>
        </p:nvSpPr>
        <p:spPr>
          <a:xfrm>
            <a:off x="1963800" y="477720"/>
            <a:ext cx="6179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Стихотворение «Атлантический океан»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Объект 4"/>
          <p:cNvSpPr/>
          <p:nvPr/>
        </p:nvSpPr>
        <p:spPr>
          <a:xfrm>
            <a:off x="1682640" y="1069920"/>
            <a:ext cx="2133720" cy="622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Недели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грудью своей атлетической —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то работяга,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то в стельку пьян —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вздыхает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гремит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Атлантический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океан.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«Мне бы, братцы,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 Сахаре подобраться....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Развернись и плюнь —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пароход внизу.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Хочу топлю,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хочу везу.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Выходи сухой —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сварю ухой.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Людей не надо нам —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малы к обеду.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 трону...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ладно...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пускай едут...»</a:t>
            </a:r>
            <a:br>
              <a:rPr sz="1600"/>
            </a:br>
            <a:br>
              <a:rPr sz="1200"/>
            </a:b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Объект 4"/>
          <p:cNvSpPr/>
          <p:nvPr/>
        </p:nvSpPr>
        <p:spPr>
          <a:xfrm>
            <a:off x="3666960" y="1069920"/>
            <a:ext cx="2133720" cy="61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Волны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будоражить мастера: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детство выплеснут;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другому —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голос милой.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Ну, а мне б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опять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знамена простирать!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Вон —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пошло,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затарахтело,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загромило!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снова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вода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присмирела сквозная,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нет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никаких сомнений ни в ком.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вдруг,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откуда-то —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черт его знает!—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встает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из глубин</a:t>
            </a:r>
            <a:br>
              <a:rPr sz="1600"/>
            </a:b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воднячий Ревком.</a:t>
            </a:r>
            <a:br>
              <a:rPr sz="1200"/>
            </a:br>
            <a:br>
              <a:rPr sz="1200"/>
            </a:br>
            <a:br>
              <a:rPr sz="1200"/>
            </a:b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Объект 4"/>
          <p:cNvSpPr/>
          <p:nvPr/>
        </p:nvSpPr>
        <p:spPr>
          <a:xfrm>
            <a:off x="5513400" y="1046160"/>
            <a:ext cx="2133720" cy="609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t">
            <a:normAutofit/>
          </a:bodyPr>
          <a:p>
            <a:pPr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гвардия капель —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воды партизаны —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взбираются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ввысь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 океанского рва,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до неба метнутся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падают заново,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порфиру пены в клочки изодрав.</a:t>
            </a: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снова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спаялись воды в одно,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волне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повелев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разбурлиться вождем.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прет волнища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с-под тучи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 дно —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приказы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лозунги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сыплет дождем.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волны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клянутся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всеводному Цику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оружие бурьдо победы не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класть</a:t>
            </a:r>
            <a:r>
              <a:rPr b="0" lang="kk-KZ" sz="3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.</a:t>
            </a: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</a:t>
            </a:r>
            <a:r>
              <a:rPr b="0" lang="kk-KZ" sz="3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вот победили —</a:t>
            </a:r>
            <a:br>
              <a:rPr sz="1200"/>
            </a:b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Объект 4"/>
          <p:cNvSpPr/>
          <p:nvPr/>
        </p:nvSpPr>
        <p:spPr>
          <a:xfrm>
            <a:off x="7647120" y="1093680"/>
            <a:ext cx="2133360" cy="62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 anchor="t">
            <a:normAutofit/>
          </a:bodyPr>
          <a:p>
            <a:pPr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экватору в циркуль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Советов-капель бескрайняя власть.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Последних волн небольшие митинги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шумят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 чем-то</a:t>
            </a:r>
            <a:br>
              <a:rPr sz="1200"/>
            </a:b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 возвышенном стиле.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вот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океан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улыбнулся умытенький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замер</a:t>
            </a:r>
            <a:br>
              <a:rPr sz="1200"/>
            </a:b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 время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 покое и в штиле.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Смотрю за перила.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Старайтесь, приятели!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Под трапом,</a:t>
            </a:r>
            <a:br>
              <a:rPr sz="1200"/>
            </a:b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нависшим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ажурным мостком,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при океанском предприятии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потеет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над чем-то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волновий местком.</a:t>
            </a:r>
            <a:br>
              <a:rPr sz="1200"/>
            </a:br>
            <a:br>
              <a:rPr sz="1200"/>
            </a:br>
            <a:br>
              <a:rPr sz="1200"/>
            </a:b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960" y="442800"/>
            <a:ext cx="3517920" cy="128088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"/>
          <p:cNvSpPr txBox="1"/>
          <p:nvPr/>
        </p:nvSpPr>
        <p:spPr>
          <a:xfrm>
            <a:off x="5500800" y="1346040"/>
            <a:ext cx="4657680" cy="557064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Во время путешествия, которое продлилось в общей сложности около полугода, Маяковский записывал свои впечатления и наблюдения.  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«Океан — дело воображения. И на море не видно берегов, и на море волны больше, чем нужны в домашнем обиходе, и на море не знаешь, что под тобой. Но только воображение, что справа и   слева     нет земли до полюса, впереди совсем новый, второй свет, а под тобой, быть может, Атлантида, — только это воображение есть Атлантический океан.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Спокойный океан скучен. 18 дней мы ползем, как муха по зеркалу».</a:t>
            </a: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34960" y="1582200"/>
            <a:ext cx="3517920" cy="5172120"/>
          </a:xfrm>
          <a:prstGeom prst="rect">
            <a:avLst/>
          </a:prstGeom>
          <a:noFill/>
          <a:ln w="0">
            <a:noFill/>
          </a:ln>
        </p:spPr>
        <p:txBody>
          <a:bodyPr lIns="99720" rIns="99720" tIns="49680" bIns="49680" anchor="t">
            <a:normAutofit/>
          </a:bodyPr>
          <a:p>
            <a:pPr indent="0">
              <a:spcBef>
                <a:spcPts val="8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8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23B5723-98DA-47E4-96AB-2116A1059D96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9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0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1" name="Прямоугольник 9"/>
          <p:cNvSpPr/>
          <p:nvPr/>
        </p:nvSpPr>
        <p:spPr>
          <a:xfrm>
            <a:off x="3180960" y="477720"/>
            <a:ext cx="374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 </a:t>
            </a: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Анализ стихотворения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Прямоугольник 7"/>
          <p:cNvSpPr/>
          <p:nvPr/>
        </p:nvSpPr>
        <p:spPr>
          <a:xfrm>
            <a:off x="228600" y="1198440"/>
            <a:ext cx="10236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8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Прямоугольник 14"/>
          <p:cNvSpPr/>
          <p:nvPr/>
        </p:nvSpPr>
        <p:spPr>
          <a:xfrm>
            <a:off x="351000" y="5413320"/>
            <a:ext cx="10169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4" name="Рисунок 1" descr=""/>
          <p:cNvPicPr/>
          <p:nvPr/>
        </p:nvPicPr>
        <p:blipFill>
          <a:blip r:embed="rId2"/>
          <a:stretch/>
        </p:blipFill>
        <p:spPr>
          <a:xfrm>
            <a:off x="365040" y="1212840"/>
            <a:ext cx="5135760" cy="5689440"/>
          </a:xfrm>
          <a:prstGeom prst="rect">
            <a:avLst/>
          </a:prstGeom>
          <a:ln w="0">
            <a:noFill/>
          </a:ln>
        </p:spPr>
      </p:pic>
    </p:spTree>
  </p:cSld>
  <p:transition spd="med">
    <p:wipe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6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4C515F8-2310-408A-A1C0-2CBEC62684D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9" name="Прямоугольник 9"/>
          <p:cNvSpPr/>
          <p:nvPr/>
        </p:nvSpPr>
        <p:spPr>
          <a:xfrm>
            <a:off x="2922840" y="477720"/>
            <a:ext cx="4261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Century Gothic"/>
              </a:rPr>
              <a:t>Литературный справочник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Прямоугольник 7"/>
          <p:cNvSpPr/>
          <p:nvPr/>
        </p:nvSpPr>
        <p:spPr>
          <a:xfrm>
            <a:off x="351000" y="1104840"/>
            <a:ext cx="10074240" cy="600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Рифма — 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звуковой повтор в двух или более стихах преимущественно на конце строки. Рифмовка может быть: перекрестной (абаб), смежной (аабб), кольцевой (абба).(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слепящ и бе</a:t>
            </a:r>
            <a:r>
              <a:rPr b="0" lang="kk-KZ" sz="24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л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/...воду пи</a:t>
            </a:r>
            <a:r>
              <a:rPr b="0" lang="kk-KZ" sz="24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л;/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соп</a:t>
            </a:r>
            <a:r>
              <a:rPr b="0" lang="kk-KZ" sz="24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я,/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вобрал якор</a:t>
            </a:r>
            <a:r>
              <a:rPr b="0" lang="kk-KZ" sz="24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я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/</a:t>
            </a:r>
            <a:br>
              <a:rPr sz="2400"/>
            </a:b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понесс</a:t>
            </a:r>
            <a:r>
              <a:rPr b="0" lang="kk-KZ" sz="24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я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./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Строфа — 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повторяющаяся в стихотворной речи группа стихов, связанных по смыслу, а также расположением рифм; сочетание стихов, образующее ритмическое и синтаксическое целое, объединенное определенной системой рифмовки.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“</a:t>
            </a:r>
            <a:r>
              <a:rPr b="1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Лесенка” Маяковского</a:t>
            </a: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— способ записи стиха с разрывами строк на определенном слове и продолжением записи с новой строки, “лесенка” использовалась поэтом как оригинальный вариант строфической композиции.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3523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en-US</dc:language>
  <cp:lastModifiedBy>Данагул</cp:lastModifiedBy>
  <cp:lastPrinted>2020-01-23T08:03:28Z</cp:lastPrinted>
  <dcterms:modified xsi:type="dcterms:W3CDTF">2024-12-13T20:10:44Z</dcterms:modified>
  <cp:revision>216</cp:revision>
  <dc:subject/>
  <dc:title>Презентация PowerPoint</dc:title>
</cp:coreProperties>
</file>