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png" ContentType="image/png"/>
  <Override PartName="/ppt/media/image12.png" ContentType="image/pn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7.png" ContentType="image/png"/>
  <Override PartName="/ppt/media/image15.png" ContentType="image/png"/>
  <Override PartName="/ppt/media/image16.png" ContentType="image/png"/>
  <Override PartName="/ppt/media/image8.png" ContentType="image/png"/>
  <Override PartName="/ppt/media/image10.png" ContentType="image/png"/>
  <Override PartName="/ppt/media/image2.png" ContentType="image/png"/>
  <Override PartName="/ppt/media/image17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8.png" ContentType="image/png"/>
  <Override PartName="/ppt/media/image19.png" ContentType="image/png"/>
  <Override PartName="/ppt/media/image20.png" ContentType="image/png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520052-1650-4DA4-A993-92F4D5A154D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en-US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en-US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E11F355-9406-4C5B-BADA-AB542981E706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0" Type="http://schemas.openxmlformats.org/officeDocument/2006/relationships/image" Target="../media/image13.png"/><Relationship Id="rId11" Type="http://schemas.openxmlformats.org/officeDocument/2006/relationships/image" Target="../media/image14.png"/><Relationship Id="rId12" Type="http://schemas.openxmlformats.org/officeDocument/2006/relationships/image" Target="../media/image15.png"/><Relationship Id="rId13" Type="http://schemas.openxmlformats.org/officeDocument/2006/relationships/image" Target="../media/image16.png"/><Relationship Id="rId14" Type="http://schemas.openxmlformats.org/officeDocument/2006/relationships/image" Target="../media/image17.png"/><Relationship Id="rId15" Type="http://schemas.openxmlformats.org/officeDocument/2006/relationships/image" Target="../media/image18.png"/><Relationship Id="rId16" Type="http://schemas.openxmlformats.org/officeDocument/2006/relationships/image" Target="../media/image19.png"/><Relationship Id="rId17" Type="http://schemas.openxmlformats.org/officeDocument/2006/relationships/image" Target="../media/image20.png"/><Relationship Id="rId18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1117440" y="3583080"/>
            <a:ext cx="8502840" cy="18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4720" rIns="54720" tIns="27360" bIns="2736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Тема: </a:t>
            </a:r>
            <a:r>
              <a:rPr b="1" lang="ru-RU" sz="2400" strike="noStrike" u="none">
                <a:solidFill>
                  <a:srgbClr val="1f497d"/>
                </a:solidFill>
                <a:uFillTx/>
                <a:latin typeface="Times New Roman"/>
                <a:ea typeface="Calibri"/>
              </a:rPr>
              <a:t>А. Беляев. Роман </a:t>
            </a:r>
            <a:r>
              <a:rPr b="1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«Голова профессора Доуэля»</a:t>
            </a:r>
            <a:r>
              <a:rPr b="0" lang="ru-RU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 класс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72760" y="5721120"/>
            <a:ext cx="76525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606680" y="5843160"/>
            <a:ext cx="74016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p:transition spd="med">
    <p:wipe dir="r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106200" y="-36360"/>
            <a:ext cx="10693080" cy="7597800"/>
          </a:xfrm>
          <a:prstGeom prst="rect">
            <a:avLst/>
          </a:prstGeom>
          <a:ln w="0">
            <a:noFill/>
          </a:ln>
        </p:spPr>
      </p:pic>
      <p:sp>
        <p:nvSpPr>
          <p:cNvPr id="51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AE9FF8-AA50-4B26-93C4-BA7982E087C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Прямоугольник 9"/>
          <p:cNvSpPr/>
          <p:nvPr/>
        </p:nvSpPr>
        <p:spPr>
          <a:xfrm>
            <a:off x="260280" y="477720"/>
            <a:ext cx="975204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Century Gothic"/>
              </a:rPr>
              <a:t>Задание 3. </a:t>
            </a:r>
            <a:r>
              <a:rPr b="0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Составить предложения с обособленными членами, используя слова </a:t>
            </a:r>
            <a:r>
              <a:rPr b="1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эксперимент,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этика, наука и фантастика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"/>
          <p:cNvSpPr/>
          <p:nvPr/>
        </p:nvSpPr>
        <p:spPr>
          <a:xfrm>
            <a:off x="0" y="1417680"/>
            <a:ext cx="1069344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	</a:t>
            </a:r>
            <a:br>
              <a:rPr sz="1400"/>
            </a:b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54" name="Рисунок 2" descr=""/>
          <p:cNvPicPr/>
          <p:nvPr/>
        </p:nvPicPr>
        <p:blipFill>
          <a:blip r:embed="rId2"/>
          <a:stretch/>
        </p:blipFill>
        <p:spPr>
          <a:xfrm>
            <a:off x="1695600" y="1843200"/>
            <a:ext cx="6883200" cy="4610160"/>
          </a:xfrm>
          <a:prstGeom prst="rect">
            <a:avLst/>
          </a:prstGeom>
          <a:ln w="0">
            <a:noFill/>
          </a:ln>
        </p:spPr>
      </p:pic>
      <p:sp>
        <p:nvSpPr>
          <p:cNvPr id="55" name="Прямоугольник 1"/>
          <p:cNvSpPr/>
          <p:nvPr/>
        </p:nvSpPr>
        <p:spPr>
          <a:xfrm>
            <a:off x="260280" y="1251000"/>
            <a:ext cx="6623280" cy="42552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Century Gothic"/>
              </a:rPr>
              <a:t> </a:t>
            </a:r>
            <a:r>
              <a:rPr b="1" lang="ru-RU" sz="1600" strike="noStrike" u="none">
                <a:solidFill>
                  <a:srgbClr val="ffffff"/>
                </a:solidFill>
                <a:uFillTx/>
                <a:latin typeface="Century Gothic"/>
              </a:rPr>
              <a:t>Консультация: обособленные второстепенные члены 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106200" y="-36360"/>
            <a:ext cx="10693080" cy="7597800"/>
          </a:xfrm>
          <a:prstGeom prst="rect">
            <a:avLst/>
          </a:prstGeom>
          <a:ln w="0">
            <a:noFill/>
          </a:ln>
        </p:spPr>
      </p:pic>
      <p:sp>
        <p:nvSpPr>
          <p:cNvPr id="57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611558-3853-4AB2-8788-52988231ED5E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Прямоугольник 9"/>
          <p:cNvSpPr/>
          <p:nvPr/>
        </p:nvSpPr>
        <p:spPr>
          <a:xfrm>
            <a:off x="260280" y="477720"/>
            <a:ext cx="97520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Задание 3. 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Прямоугольник 1"/>
          <p:cNvSpPr/>
          <p:nvPr/>
        </p:nvSpPr>
        <p:spPr>
          <a:xfrm>
            <a:off x="0" y="1417680"/>
            <a:ext cx="1069344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	</a:t>
            </a:r>
            <a:br>
              <a:rPr sz="1400"/>
            </a:b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Прямоугольник 2"/>
          <p:cNvSpPr/>
          <p:nvPr/>
        </p:nvSpPr>
        <p:spPr>
          <a:xfrm>
            <a:off x="563400" y="1417680"/>
            <a:ext cx="9037800" cy="214776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Составить предложения с обособленными членами, используя слова эксперимент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этика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наука и фантастика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Прямоугольник 3"/>
          <p:cNvSpPr/>
          <p:nvPr/>
        </p:nvSpPr>
        <p:spPr>
          <a:xfrm>
            <a:off x="716040" y="3983040"/>
            <a:ext cx="8885160" cy="287964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Например: Профессор Керн, </a:t>
            </a:r>
            <a:r>
              <a:rPr b="1" i="1" lang="ru-RU" sz="2400" strike="noStrike" u="sng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экспериментирующий с головой своего учителя</a:t>
            </a:r>
            <a:r>
              <a:rPr b="1" i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, опасен для окружающих. 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К сожалению, с личного телефона мы не отправляем подобную информацию, согласно правилам корпоративной этики.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106200" y="0"/>
            <a:ext cx="10693080" cy="7597800"/>
          </a:xfrm>
          <a:prstGeom prst="rect">
            <a:avLst/>
          </a:prstGeom>
          <a:ln w="0">
            <a:noFill/>
          </a:ln>
        </p:spPr>
      </p:pic>
      <p:sp>
        <p:nvSpPr>
          <p:cNvPr id="63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5279DA-06F8-47B7-96A5-6CE73E59AA52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Прямоугольник 9"/>
          <p:cNvSpPr/>
          <p:nvPr/>
        </p:nvSpPr>
        <p:spPr>
          <a:xfrm>
            <a:off x="1892880" y="477720"/>
            <a:ext cx="6321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Задание 4.  Напишите эссе-рассуждение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Прямоугольник 1"/>
          <p:cNvSpPr/>
          <p:nvPr/>
        </p:nvSpPr>
        <p:spPr>
          <a:xfrm>
            <a:off x="0" y="1417680"/>
            <a:ext cx="10461600" cy="545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Тема: Считаете ли вы этичным эксперимент профессора Керна</a:t>
            </a:r>
            <a:r>
              <a:rPr b="1" i="1" lang="kk-KZ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?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Структурно-смысловая схема эссе: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I.</a:t>
            </a: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Тезис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II.</a:t>
            </a: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Доказательства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1.Аргумент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2.Аргумент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3.Аргумент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III.</a:t>
            </a: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Выводы. Пути решения проблемы.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r>
              <a:rPr b="0" lang="ru-RU" sz="14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106200" y="0"/>
            <a:ext cx="10693080" cy="7597800"/>
          </a:xfrm>
          <a:prstGeom prst="rect">
            <a:avLst/>
          </a:prstGeom>
          <a:ln w="0">
            <a:noFill/>
          </a:ln>
        </p:spPr>
      </p:pic>
      <p:sp>
        <p:nvSpPr>
          <p:cNvPr id="67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1C95BC-58D1-43B8-89F1-D2367777DB79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Прямоугольник 9"/>
          <p:cNvSpPr/>
          <p:nvPr/>
        </p:nvSpPr>
        <p:spPr>
          <a:xfrm>
            <a:off x="2512800" y="477720"/>
            <a:ext cx="508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Задание 4.  Примерный образец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Прямоугольник 1"/>
          <p:cNvSpPr/>
          <p:nvPr/>
        </p:nvSpPr>
        <p:spPr>
          <a:xfrm>
            <a:off x="0" y="1417680"/>
            <a:ext cx="10461600" cy="55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Тема: Считаете ли вы этичным эксперимент профессора Керна</a:t>
            </a:r>
            <a:r>
              <a:rPr b="1" i="1" lang="kk-KZ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?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6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I.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Эксперимент Керна, по моему мнению, не только не этичен – он аморален, жесток и опасен.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II.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Эксперименты над людьми, даже в целях улучшения породы опасны.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1. Например, могут у здоровых, но, но мнению кого-то, не очень нужных людей, изъять органы для имплантации.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2.  Нет совершенно никаких убедительных доказательств, каким будет усовершенствованный человек, насколько он будет человечным.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3.   Несмотря на многие сомнения, именно эксперимент показывает проблемы.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III.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Независимо от желания многих людей, наука будет развиваться и в направлении киборгизации и имплантации. Потому очень важен моральный облик учёного. Поступок Керна отвратительный, корыстный. Это, безусловно, отрицательный образ учёного.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1f497d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400"/>
            </a:br>
            <a:r>
              <a:rPr b="0" lang="ru-RU" sz="14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10"/>
          <p:cNvSpPr/>
          <p:nvPr/>
        </p:nvSpPr>
        <p:spPr>
          <a:xfrm>
            <a:off x="2992320" y="3668760"/>
            <a:ext cx="4797720" cy="95076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3636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72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675B9A-B45A-40B2-B0E7-4D0389981696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3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74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75" name="Прямоугольник 9"/>
          <p:cNvSpPr/>
          <p:nvPr/>
        </p:nvSpPr>
        <p:spPr>
          <a:xfrm>
            <a:off x="4326120" y="490680"/>
            <a:ext cx="1747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Рефлексия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Rectangle 1"/>
          <p:cNvSpPr/>
          <p:nvPr/>
        </p:nvSpPr>
        <p:spPr>
          <a:xfrm>
            <a:off x="268200" y="2755800"/>
            <a:ext cx="8301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Прямоугольник 9"/>
          <p:cNvSpPr/>
          <p:nvPr/>
        </p:nvSpPr>
        <p:spPr>
          <a:xfrm>
            <a:off x="3871800" y="4738680"/>
            <a:ext cx="4050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1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˄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8" name="Picture 2" descr="Прием рефлексии в конце урока «Лестница успеха». Как его использовать? -  Методические приемы - Преподавание - Образование, воспитание и обучение -  Сообщество взаимопомощи учителей Педсовет.su"/>
          <p:cNvPicPr/>
          <p:nvPr/>
        </p:nvPicPr>
        <p:blipFill>
          <a:blip r:embed="rId2"/>
          <a:stretch/>
        </p:blipFill>
        <p:spPr>
          <a:xfrm>
            <a:off x="2757600" y="1684440"/>
            <a:ext cx="5143320" cy="3470040"/>
          </a:xfrm>
          <a:prstGeom prst="rect">
            <a:avLst/>
          </a:prstGeom>
          <a:ln w="0">
            <a:noFill/>
          </a:ln>
        </p:spPr>
      </p:pic>
    </p:spTree>
  </p:cSld>
  <p:transition spd="med">
    <p:wipe dir="r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Прямоугольник 10"/>
          <p:cNvSpPr/>
          <p:nvPr/>
        </p:nvSpPr>
        <p:spPr>
          <a:xfrm>
            <a:off x="2992320" y="3668760"/>
            <a:ext cx="4797720" cy="95076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3636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81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90CEF1-C884-4FB0-8473-68125044F948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2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3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4" name="Прямоугольник 9"/>
          <p:cNvSpPr/>
          <p:nvPr/>
        </p:nvSpPr>
        <p:spPr>
          <a:xfrm>
            <a:off x="3925800" y="490680"/>
            <a:ext cx="2547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Учебное задание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Rectangle 1"/>
          <p:cNvSpPr/>
          <p:nvPr/>
        </p:nvSpPr>
        <p:spPr>
          <a:xfrm>
            <a:off x="534960" y="3204360"/>
            <a:ext cx="9479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	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Прямоугольник 9"/>
          <p:cNvSpPr/>
          <p:nvPr/>
        </p:nvSpPr>
        <p:spPr>
          <a:xfrm>
            <a:off x="3871800" y="4738680"/>
            <a:ext cx="4050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ru-RU" sz="1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˄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TextBox 1"/>
          <p:cNvSpPr/>
          <p:nvPr/>
        </p:nvSpPr>
        <p:spPr>
          <a:xfrm>
            <a:off x="351000" y="1417680"/>
            <a:ext cx="96631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4f81bd"/>
                </a:solidFill>
                <a:uFillTx/>
                <a:latin typeface="Arial"/>
              </a:rPr>
              <a:t>Разработайте буктрейлеры к роману А.Р.Беляева  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4f81bd"/>
                </a:solidFill>
                <a:uFillTx/>
                <a:latin typeface="Arial"/>
              </a:rPr>
              <a:t>«Голова профессора Доуэля»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Прямоугольник 1"/>
          <p:cNvSpPr/>
          <p:nvPr/>
        </p:nvSpPr>
        <p:spPr>
          <a:xfrm>
            <a:off x="534960" y="3668760"/>
            <a:ext cx="8883720" cy="1985760"/>
          </a:xfrm>
          <a:prstGeom prst="rect">
            <a:avLst/>
          </a:prstGeom>
          <a:solidFill>
            <a:srgbClr val="4f81bd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Урок окончен! До новых встреч!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06360" y="6480"/>
            <a:ext cx="10080720" cy="7597800"/>
          </a:xfrm>
          <a:prstGeom prst="rect">
            <a:avLst/>
          </a:prstGeom>
          <a:ln w="0">
            <a:noFill/>
          </a:ln>
        </p:spPr>
      </p:pic>
      <p:sp>
        <p:nvSpPr>
          <p:cNvPr id="90" name="Google Shape;123;p4"/>
          <p:cNvSpPr/>
          <p:nvPr/>
        </p:nvSpPr>
        <p:spPr>
          <a:xfrm>
            <a:off x="8020080" y="6662880"/>
            <a:ext cx="226692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920" bIns="4392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F579B15-D03D-492A-8911-D8E7884A7B46}" type="slidenum">
              <a:rPr b="1" lang="ru-RU" sz="13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1" name="Google Shape;124;p4"/>
          <p:cNvCxnSpPr/>
          <p:nvPr/>
        </p:nvCxnSpPr>
        <p:spPr>
          <a:xfrm>
            <a:off x="636480" y="7178400"/>
            <a:ext cx="9498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2" name="Google Shape;125;p4"/>
          <p:cNvCxnSpPr/>
          <p:nvPr/>
        </p:nvCxnSpPr>
        <p:spPr>
          <a:xfrm flipV="1">
            <a:off x="808560" y="7320960"/>
            <a:ext cx="917172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3" name="Google Shape;574;p91"/>
          <p:cNvSpPr/>
          <p:nvPr/>
        </p:nvSpPr>
        <p:spPr>
          <a:xfrm>
            <a:off x="379440" y="1041480"/>
            <a:ext cx="4191120" cy="10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3320" rIns="103320" tIns="103320" bIns="10332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2060"/>
                </a:solidFill>
                <a:uFillTx/>
                <a:latin typeface="Century Gothic"/>
              </a:rPr>
              <a:t>Барша</a:t>
            </a:r>
            <a:r>
              <a:rPr b="1" lang="en-US" sz="2700" strike="noStrike" u="none">
                <a:solidFill>
                  <a:srgbClr val="002060"/>
                </a:solidFill>
                <a:uFillTx/>
                <a:latin typeface="Century Gothic"/>
              </a:rPr>
              <a:t>ғ</a:t>
            </a:r>
            <a:r>
              <a:rPr b="1" lang="en-US" sz="2300" strike="noStrike" u="none">
                <a:solidFill>
                  <a:srgbClr val="002060"/>
                </a:solidFill>
                <a:uFillTx/>
                <a:latin typeface="Century Gothic"/>
              </a:rPr>
              <a:t>а </a:t>
            </a:r>
            <a:r>
              <a:rPr b="1" lang="en-US" sz="2700" strike="noStrike" u="none">
                <a:solidFill>
                  <a:srgbClr val="002060"/>
                </a:solidFill>
                <a:uFillTx/>
                <a:latin typeface="Century Gothic"/>
              </a:rPr>
              <a:t>қ</a:t>
            </a:r>
            <a:r>
              <a:rPr b="1" lang="en-US" sz="2300" strike="noStrike" u="none">
                <a:solidFill>
                  <a:srgbClr val="002060"/>
                </a:solidFill>
                <a:uFillTx/>
                <a:latin typeface="Century Gothic"/>
              </a:rPr>
              <a:t>олжетімді, сапалы білім!</a:t>
            </a:r>
            <a:endParaRPr b="0" lang="en-US" sz="2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Google Shape;575;p91"/>
          <p:cNvSpPr/>
          <p:nvPr/>
        </p:nvSpPr>
        <p:spPr>
          <a:xfrm>
            <a:off x="5345280" y="5605560"/>
            <a:ext cx="4829040" cy="11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3320" rIns="103320" tIns="103320" bIns="10332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2060"/>
                </a:solidFill>
                <a:uFillTx/>
                <a:latin typeface="Century Gothic"/>
              </a:rPr>
              <a:t>Качественное образование, </a:t>
            </a:r>
            <a:endParaRPr b="0" lang="en-US" sz="2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300" strike="noStrike" u="none">
                <a:solidFill>
                  <a:srgbClr val="002060"/>
                </a:solidFill>
                <a:uFillTx/>
                <a:latin typeface="Century Gothic"/>
              </a:rPr>
              <a:t>доступное всем!</a:t>
            </a:r>
            <a:endParaRPr b="0" lang="en-US" sz="2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95" name="Группа 1"/>
          <p:cNvGrpSpPr/>
          <p:nvPr/>
        </p:nvGrpSpPr>
        <p:grpSpPr>
          <a:xfrm>
            <a:off x="2104920" y="1620720"/>
            <a:ext cx="6492960" cy="4849920"/>
            <a:chOff x="2104920" y="1620720"/>
            <a:chExt cx="6492960" cy="4849920"/>
          </a:xfrm>
        </p:grpSpPr>
        <p:sp>
          <p:nvSpPr>
            <p:cNvPr id="96" name="Freeform 39"/>
            <p:cNvSpPr/>
            <p:nvPr/>
          </p:nvSpPr>
          <p:spPr>
            <a:xfrm>
              <a:off x="3743280" y="2814480"/>
              <a:ext cx="3179880" cy="3656160"/>
            </a:xfrm>
            <a:custGeom>
              <a:avLst/>
              <a:gdLst>
                <a:gd name="textAreaLeft" fmla="*/ 0 w 3179880"/>
                <a:gd name="textAreaRight" fmla="*/ 3180240 w 3179880"/>
                <a:gd name="textAreaTop" fmla="*/ 0 h 3656160"/>
                <a:gd name="textAreaBottom" fmla="*/ 3656520 h 3656160"/>
              </a:gdLst>
              <a:ahLst/>
              <a:rect l="textAreaLeft" t="textAreaTop" r="textAreaRight" b="textAreaBottom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5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grpSp>
          <p:nvGrpSpPr>
            <p:cNvPr id="97" name="Group 4"/>
            <p:cNvGrpSpPr/>
            <p:nvPr/>
          </p:nvGrpSpPr>
          <p:grpSpPr>
            <a:xfrm>
              <a:off x="2104920" y="3894480"/>
              <a:ext cx="1997280" cy="2117880"/>
              <a:chOff x="2104920" y="3894480"/>
              <a:chExt cx="1997280" cy="2117880"/>
            </a:xfrm>
          </p:grpSpPr>
          <p:grpSp>
            <p:nvGrpSpPr>
              <p:cNvPr id="98" name="Oval 1"/>
              <p:cNvGrpSpPr/>
              <p:nvPr/>
            </p:nvGrpSpPr>
            <p:grpSpPr>
              <a:xfrm>
                <a:off x="2104920" y="3894480"/>
                <a:ext cx="1997280" cy="2117880"/>
                <a:chOff x="2104920" y="3894480"/>
                <a:chExt cx="1997280" cy="2117880"/>
              </a:xfrm>
            </p:grpSpPr>
            <p:pic>
              <p:nvPicPr>
                <p:cNvPr id="99" name="Oval 1" descr=""/>
                <p:cNvPicPr/>
                <p:nvPr/>
              </p:nvPicPr>
              <p:blipFill>
                <a:blip r:embed="rId2"/>
                <a:stretch/>
              </p:blipFill>
              <p:spPr>
                <a:xfrm>
                  <a:off x="2104920" y="3894480"/>
                  <a:ext cx="1997280" cy="211788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00" name=""/>
                <p:cNvSpPr/>
                <p:nvPr/>
              </p:nvSpPr>
              <p:spPr>
                <a:xfrm>
                  <a:off x="2435400" y="4217760"/>
                  <a:ext cx="1337400" cy="1425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01" name="Oval 40"/>
              <p:cNvGrpSpPr/>
              <p:nvPr/>
            </p:nvGrpSpPr>
            <p:grpSpPr>
              <a:xfrm>
                <a:off x="2318400" y="4138200"/>
                <a:ext cx="1587600" cy="1630440"/>
                <a:chOff x="2318400" y="4138200"/>
                <a:chExt cx="1587600" cy="1630440"/>
              </a:xfrm>
            </p:grpSpPr>
            <p:pic>
              <p:nvPicPr>
                <p:cNvPr id="102" name="Oval 40" descr=""/>
                <p:cNvPicPr/>
                <p:nvPr/>
              </p:nvPicPr>
              <p:blipFill>
                <a:blip r:embed="rId3"/>
                <a:stretch/>
              </p:blipFill>
              <p:spPr>
                <a:xfrm>
                  <a:off x="2318400" y="4138200"/>
                  <a:ext cx="1587600" cy="163044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03" name=""/>
                <p:cNvSpPr/>
                <p:nvPr/>
              </p:nvSpPr>
              <p:spPr>
                <a:xfrm>
                  <a:off x="2589840" y="4390560"/>
                  <a:ext cx="1047600" cy="1080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5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Заманауи технология</a:t>
                  </a: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04" name="Group 43"/>
            <p:cNvGrpSpPr/>
            <p:nvPr/>
          </p:nvGrpSpPr>
          <p:grpSpPr>
            <a:xfrm>
              <a:off x="6736320" y="3474720"/>
              <a:ext cx="1839240" cy="1950480"/>
              <a:chOff x="6736320" y="3474720"/>
              <a:chExt cx="1839240" cy="1950480"/>
            </a:xfrm>
          </p:grpSpPr>
          <p:grpSp>
            <p:nvGrpSpPr>
              <p:cNvPr id="105" name="Oval 44"/>
              <p:cNvGrpSpPr/>
              <p:nvPr/>
            </p:nvGrpSpPr>
            <p:grpSpPr>
              <a:xfrm>
                <a:off x="6736320" y="3474720"/>
                <a:ext cx="1839240" cy="1950480"/>
                <a:chOff x="6736320" y="3474720"/>
                <a:chExt cx="1839240" cy="1950480"/>
              </a:xfrm>
            </p:grpSpPr>
            <p:pic>
              <p:nvPicPr>
                <p:cNvPr id="106" name="Oval 44" descr=""/>
                <p:cNvPicPr/>
                <p:nvPr/>
              </p:nvPicPr>
              <p:blipFill>
                <a:blip r:embed="rId4"/>
                <a:stretch/>
              </p:blipFill>
              <p:spPr>
                <a:xfrm>
                  <a:off x="6736320" y="3474720"/>
                  <a:ext cx="1839240" cy="195048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07" name=""/>
                <p:cNvSpPr/>
                <p:nvPr/>
              </p:nvSpPr>
              <p:spPr>
                <a:xfrm>
                  <a:off x="7041960" y="3773880"/>
                  <a:ext cx="1226160" cy="13053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08" name="Oval 45"/>
              <p:cNvGrpSpPr/>
              <p:nvPr/>
            </p:nvGrpSpPr>
            <p:grpSpPr>
              <a:xfrm>
                <a:off x="6948720" y="3699720"/>
                <a:ext cx="1396800" cy="1500480"/>
                <a:chOff x="6948720" y="3699720"/>
                <a:chExt cx="1396800" cy="1500480"/>
              </a:xfrm>
            </p:grpSpPr>
            <p:pic>
              <p:nvPicPr>
                <p:cNvPr id="109" name="Oval 45" descr=""/>
                <p:cNvPicPr/>
                <p:nvPr/>
              </p:nvPicPr>
              <p:blipFill>
                <a:blip r:embed="rId5"/>
                <a:stretch/>
              </p:blipFill>
              <p:spPr>
                <a:xfrm>
                  <a:off x="6948720" y="3699720"/>
                  <a:ext cx="1396800" cy="150048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10" name=""/>
                <p:cNvSpPr/>
                <p:nvPr/>
              </p:nvSpPr>
              <p:spPr>
                <a:xfrm>
                  <a:off x="7187400" y="3931560"/>
                  <a:ext cx="917640" cy="990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7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Білімді бағалау</a:t>
                  </a:r>
                  <a:endParaRPr b="0" lang="en-US" sz="17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11" name="Group 46"/>
            <p:cNvGrpSpPr/>
            <p:nvPr/>
          </p:nvGrpSpPr>
          <p:grpSpPr>
            <a:xfrm>
              <a:off x="2725920" y="2247840"/>
              <a:ext cx="1542600" cy="1634400"/>
              <a:chOff x="2725920" y="2247840"/>
              <a:chExt cx="1542600" cy="1634400"/>
            </a:xfrm>
          </p:grpSpPr>
          <p:grpSp>
            <p:nvGrpSpPr>
              <p:cNvPr id="112" name="Oval 47"/>
              <p:cNvGrpSpPr/>
              <p:nvPr/>
            </p:nvGrpSpPr>
            <p:grpSpPr>
              <a:xfrm>
                <a:off x="2725920" y="2247840"/>
                <a:ext cx="1542600" cy="1634400"/>
                <a:chOff x="2725920" y="2247840"/>
                <a:chExt cx="1542600" cy="1634400"/>
              </a:xfrm>
            </p:grpSpPr>
            <p:pic>
              <p:nvPicPr>
                <p:cNvPr id="113" name="Oval 47" descr=""/>
                <p:cNvPicPr/>
                <p:nvPr/>
              </p:nvPicPr>
              <p:blipFill>
                <a:blip r:embed="rId6"/>
                <a:stretch/>
              </p:blipFill>
              <p:spPr>
                <a:xfrm>
                  <a:off x="2725920" y="2247840"/>
                  <a:ext cx="1542600" cy="163440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14" name=""/>
                <p:cNvSpPr/>
                <p:nvPr/>
              </p:nvSpPr>
              <p:spPr>
                <a:xfrm>
                  <a:off x="2989080" y="2499480"/>
                  <a:ext cx="1018800" cy="1083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15" name="Oval 48"/>
              <p:cNvGrpSpPr/>
              <p:nvPr/>
            </p:nvGrpSpPr>
            <p:grpSpPr>
              <a:xfrm>
                <a:off x="2913480" y="2430720"/>
                <a:ext cx="1195560" cy="1268640"/>
                <a:chOff x="2913480" y="2430720"/>
                <a:chExt cx="1195560" cy="1268640"/>
              </a:xfrm>
            </p:grpSpPr>
            <p:pic>
              <p:nvPicPr>
                <p:cNvPr id="116" name="Oval 48" descr=""/>
                <p:cNvPicPr/>
                <p:nvPr/>
              </p:nvPicPr>
              <p:blipFill>
                <a:blip r:embed="rId7"/>
                <a:stretch/>
              </p:blipFill>
              <p:spPr>
                <a:xfrm>
                  <a:off x="2913480" y="2430720"/>
                  <a:ext cx="1195560" cy="126864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17" name=""/>
                <p:cNvSpPr/>
                <p:nvPr/>
              </p:nvSpPr>
              <p:spPr>
                <a:xfrm>
                  <a:off x="3123360" y="2630160"/>
                  <a:ext cx="772200" cy="8218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5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Қол</a:t>
                  </a: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5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жетімді</a:t>
                  </a: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18" name="Group 49"/>
            <p:cNvGrpSpPr/>
            <p:nvPr/>
          </p:nvGrpSpPr>
          <p:grpSpPr>
            <a:xfrm>
              <a:off x="5502240" y="1743840"/>
              <a:ext cx="1541880" cy="1634760"/>
              <a:chOff x="5502240" y="1743840"/>
              <a:chExt cx="1541880" cy="1634760"/>
            </a:xfrm>
          </p:grpSpPr>
          <p:grpSp>
            <p:nvGrpSpPr>
              <p:cNvPr id="119" name="Oval 50"/>
              <p:cNvGrpSpPr/>
              <p:nvPr/>
            </p:nvGrpSpPr>
            <p:grpSpPr>
              <a:xfrm>
                <a:off x="5502240" y="1743840"/>
                <a:ext cx="1541880" cy="1634760"/>
                <a:chOff x="5502240" y="1743840"/>
                <a:chExt cx="1541880" cy="1634760"/>
              </a:xfrm>
            </p:grpSpPr>
            <p:pic>
              <p:nvPicPr>
                <p:cNvPr id="120" name="Oval 50" descr=""/>
                <p:cNvPicPr/>
                <p:nvPr/>
              </p:nvPicPr>
              <p:blipFill>
                <a:blip r:embed="rId8"/>
                <a:stretch/>
              </p:blipFill>
              <p:spPr>
                <a:xfrm>
                  <a:off x="5502240" y="1743840"/>
                  <a:ext cx="1541880" cy="163476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21" name=""/>
                <p:cNvSpPr/>
                <p:nvPr/>
              </p:nvSpPr>
              <p:spPr>
                <a:xfrm>
                  <a:off x="5762880" y="1997280"/>
                  <a:ext cx="1020960" cy="10836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22" name="Oval 62"/>
              <p:cNvGrpSpPr/>
              <p:nvPr/>
            </p:nvGrpSpPr>
            <p:grpSpPr>
              <a:xfrm>
                <a:off x="5673600" y="1926720"/>
                <a:ext cx="1199520" cy="1269000"/>
                <a:chOff x="5673600" y="1926720"/>
                <a:chExt cx="1199520" cy="1269000"/>
              </a:xfrm>
            </p:grpSpPr>
            <p:pic>
              <p:nvPicPr>
                <p:cNvPr id="123" name="Oval 62" descr=""/>
                <p:cNvPicPr/>
                <p:nvPr/>
              </p:nvPicPr>
              <p:blipFill>
                <a:blip r:embed="rId9"/>
                <a:stretch/>
              </p:blipFill>
              <p:spPr>
                <a:xfrm>
                  <a:off x="5673600" y="1926720"/>
                  <a:ext cx="1199520" cy="126900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24" name=""/>
                <p:cNvSpPr/>
                <p:nvPr/>
              </p:nvSpPr>
              <p:spPr>
                <a:xfrm>
                  <a:off x="5886360" y="2127960"/>
                  <a:ext cx="774720" cy="822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2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Цифрлы </a:t>
                  </a:r>
                  <a:r>
                    <a:rPr b="1" lang="ru-RU" sz="13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Қ</a:t>
                  </a:r>
                  <a:r>
                    <a:rPr b="1" lang="ru-RU" sz="12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аза</a:t>
                  </a:r>
                  <a:r>
                    <a:rPr b="1" lang="ru-RU" sz="13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қ</a:t>
                  </a:r>
                  <a:r>
                    <a:rPr b="1" lang="ru-RU" sz="12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стан</a:t>
                  </a:r>
                  <a:endParaRPr b="0" lang="en-US" sz="12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25" name="Group 63"/>
            <p:cNvGrpSpPr/>
            <p:nvPr/>
          </p:nvGrpSpPr>
          <p:grpSpPr>
            <a:xfrm>
              <a:off x="7138080" y="2233800"/>
              <a:ext cx="1459800" cy="1548000"/>
              <a:chOff x="7138080" y="2233800"/>
              <a:chExt cx="1459800" cy="1548000"/>
            </a:xfrm>
          </p:grpSpPr>
          <p:grpSp>
            <p:nvGrpSpPr>
              <p:cNvPr id="126" name="Oval 64"/>
              <p:cNvGrpSpPr/>
              <p:nvPr/>
            </p:nvGrpSpPr>
            <p:grpSpPr>
              <a:xfrm>
                <a:off x="7138080" y="2233800"/>
                <a:ext cx="1459800" cy="1548000"/>
                <a:chOff x="7138080" y="2233800"/>
                <a:chExt cx="1459800" cy="1548000"/>
              </a:xfrm>
            </p:grpSpPr>
            <p:pic>
              <p:nvPicPr>
                <p:cNvPr id="127" name="Oval 64" descr=""/>
                <p:cNvPicPr/>
                <p:nvPr/>
              </p:nvPicPr>
              <p:blipFill>
                <a:blip r:embed="rId10"/>
                <a:stretch/>
              </p:blipFill>
              <p:spPr>
                <a:xfrm>
                  <a:off x="7138080" y="2233800"/>
                  <a:ext cx="1459800" cy="154800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28" name=""/>
                <p:cNvSpPr/>
                <p:nvPr/>
              </p:nvSpPr>
              <p:spPr>
                <a:xfrm>
                  <a:off x="7387560" y="2476080"/>
                  <a:ext cx="962280" cy="10224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29" name="Oval 65"/>
              <p:cNvGrpSpPr/>
              <p:nvPr/>
            </p:nvGrpSpPr>
            <p:grpSpPr>
              <a:xfrm>
                <a:off x="7302600" y="2410200"/>
                <a:ext cx="1136160" cy="1200960"/>
                <a:chOff x="7302600" y="2410200"/>
                <a:chExt cx="1136160" cy="1200960"/>
              </a:xfrm>
            </p:grpSpPr>
            <p:pic>
              <p:nvPicPr>
                <p:cNvPr id="130" name="Oval 65" descr=""/>
                <p:cNvPicPr/>
                <p:nvPr/>
              </p:nvPicPr>
              <p:blipFill>
                <a:blip r:embed="rId11"/>
                <a:stretch/>
              </p:blipFill>
              <p:spPr>
                <a:xfrm>
                  <a:off x="7302600" y="2410200"/>
                  <a:ext cx="1136160" cy="120096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31" name=""/>
                <p:cNvSpPr/>
                <p:nvPr/>
              </p:nvSpPr>
              <p:spPr>
                <a:xfrm>
                  <a:off x="7503480" y="2599200"/>
                  <a:ext cx="730080" cy="7754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5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Дербес оқыту</a:t>
                  </a: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32" name="Group 66"/>
            <p:cNvGrpSpPr/>
            <p:nvPr/>
          </p:nvGrpSpPr>
          <p:grpSpPr>
            <a:xfrm>
              <a:off x="4394880" y="2040480"/>
              <a:ext cx="1459800" cy="1548000"/>
              <a:chOff x="4394880" y="2040480"/>
              <a:chExt cx="1459800" cy="1548000"/>
            </a:xfrm>
          </p:grpSpPr>
          <p:grpSp>
            <p:nvGrpSpPr>
              <p:cNvPr id="133" name="Oval 67"/>
              <p:cNvGrpSpPr/>
              <p:nvPr/>
            </p:nvGrpSpPr>
            <p:grpSpPr>
              <a:xfrm>
                <a:off x="4394880" y="2040480"/>
                <a:ext cx="1459800" cy="1548000"/>
                <a:chOff x="4394880" y="2040480"/>
                <a:chExt cx="1459800" cy="1548000"/>
              </a:xfrm>
            </p:grpSpPr>
            <p:pic>
              <p:nvPicPr>
                <p:cNvPr id="134" name="Oval 67" descr=""/>
                <p:cNvPicPr/>
                <p:nvPr/>
              </p:nvPicPr>
              <p:blipFill>
                <a:blip r:embed="rId12"/>
                <a:stretch/>
              </p:blipFill>
              <p:spPr>
                <a:xfrm>
                  <a:off x="4394880" y="2040480"/>
                  <a:ext cx="1459800" cy="154800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35" name=""/>
                <p:cNvSpPr/>
                <p:nvPr/>
              </p:nvSpPr>
              <p:spPr>
                <a:xfrm>
                  <a:off x="4644720" y="2279160"/>
                  <a:ext cx="962280" cy="10224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36" name="Oval 68"/>
              <p:cNvGrpSpPr/>
              <p:nvPr/>
            </p:nvGrpSpPr>
            <p:grpSpPr>
              <a:xfrm>
                <a:off x="4559400" y="2211120"/>
                <a:ext cx="1136160" cy="1200960"/>
                <a:chOff x="4559400" y="2211120"/>
                <a:chExt cx="1136160" cy="1200960"/>
              </a:xfrm>
            </p:grpSpPr>
            <p:pic>
              <p:nvPicPr>
                <p:cNvPr id="137" name="Oval 68" descr=""/>
                <p:cNvPicPr/>
                <p:nvPr/>
              </p:nvPicPr>
              <p:blipFill>
                <a:blip r:embed="rId13"/>
                <a:stretch/>
              </p:blipFill>
              <p:spPr>
                <a:xfrm>
                  <a:off x="4559400" y="2211120"/>
                  <a:ext cx="1136160" cy="120096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38" name=""/>
                <p:cNvSpPr/>
                <p:nvPr/>
              </p:nvSpPr>
              <p:spPr>
                <a:xfrm>
                  <a:off x="4760640" y="2402280"/>
                  <a:ext cx="730080" cy="7754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3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Н</a:t>
                  </a:r>
                  <a:r>
                    <a:rPr b="1" lang="ru-RU" sz="15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ә</a:t>
                  </a:r>
                  <a:r>
                    <a:rPr b="1" lang="ru-RU" sz="13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тижелі</a:t>
                  </a:r>
                  <a:endParaRPr b="0" lang="en-US" sz="13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39" name="Group 69"/>
            <p:cNvGrpSpPr/>
            <p:nvPr/>
          </p:nvGrpSpPr>
          <p:grpSpPr>
            <a:xfrm>
              <a:off x="6031080" y="3426120"/>
              <a:ext cx="1222920" cy="1296720"/>
              <a:chOff x="6031080" y="3426120"/>
              <a:chExt cx="1222920" cy="1296720"/>
            </a:xfrm>
          </p:grpSpPr>
          <p:grpSp>
            <p:nvGrpSpPr>
              <p:cNvPr id="140" name="Oval 70"/>
              <p:cNvGrpSpPr/>
              <p:nvPr/>
            </p:nvGrpSpPr>
            <p:grpSpPr>
              <a:xfrm>
                <a:off x="6031080" y="3426120"/>
                <a:ext cx="1222920" cy="1296720"/>
                <a:chOff x="6031080" y="3426120"/>
                <a:chExt cx="1222920" cy="1296720"/>
              </a:xfrm>
            </p:grpSpPr>
            <p:pic>
              <p:nvPicPr>
                <p:cNvPr id="141" name="Oval 70" descr=""/>
                <p:cNvPicPr/>
                <p:nvPr/>
              </p:nvPicPr>
              <p:blipFill>
                <a:blip r:embed="rId14"/>
                <a:stretch/>
              </p:blipFill>
              <p:spPr>
                <a:xfrm>
                  <a:off x="6031080" y="3426120"/>
                  <a:ext cx="1222920" cy="129672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42" name=""/>
                <p:cNvSpPr/>
                <p:nvPr/>
              </p:nvSpPr>
              <p:spPr>
                <a:xfrm>
                  <a:off x="6247440" y="3628800"/>
                  <a:ext cx="792000" cy="8449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43" name="Oval 71"/>
              <p:cNvGrpSpPr/>
              <p:nvPr/>
            </p:nvGrpSpPr>
            <p:grpSpPr>
              <a:xfrm>
                <a:off x="6170400" y="3571920"/>
                <a:ext cx="949320" cy="1004760"/>
                <a:chOff x="6170400" y="3571920"/>
                <a:chExt cx="949320" cy="1004760"/>
              </a:xfrm>
            </p:grpSpPr>
            <p:pic>
              <p:nvPicPr>
                <p:cNvPr id="144" name="Oval 71" descr=""/>
                <p:cNvPicPr/>
                <p:nvPr/>
              </p:nvPicPr>
              <p:blipFill>
                <a:blip r:embed="rId15"/>
                <a:stretch/>
              </p:blipFill>
              <p:spPr>
                <a:xfrm>
                  <a:off x="6170400" y="3571920"/>
                  <a:ext cx="949320" cy="100476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45" name=""/>
                <p:cNvSpPr/>
                <p:nvPr/>
              </p:nvSpPr>
              <p:spPr>
                <a:xfrm>
                  <a:off x="6343200" y="3731040"/>
                  <a:ext cx="599760" cy="6404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7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Тиімді</a:t>
                  </a:r>
                  <a:endParaRPr b="0" lang="en-US" sz="17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46" name="Group 72"/>
            <p:cNvGrpSpPr/>
            <p:nvPr/>
          </p:nvGrpSpPr>
          <p:grpSpPr>
            <a:xfrm>
              <a:off x="3434400" y="1620720"/>
              <a:ext cx="1071720" cy="1136520"/>
              <a:chOff x="3434400" y="1620720"/>
              <a:chExt cx="1071720" cy="1136520"/>
            </a:xfrm>
          </p:grpSpPr>
          <p:grpSp>
            <p:nvGrpSpPr>
              <p:cNvPr id="147" name="Oval 73"/>
              <p:cNvGrpSpPr/>
              <p:nvPr/>
            </p:nvGrpSpPr>
            <p:grpSpPr>
              <a:xfrm>
                <a:off x="3434400" y="1620720"/>
                <a:ext cx="1071720" cy="1136520"/>
                <a:chOff x="3434400" y="1620720"/>
                <a:chExt cx="1071720" cy="1136520"/>
              </a:xfrm>
            </p:grpSpPr>
            <p:pic>
              <p:nvPicPr>
                <p:cNvPr id="148" name="Oval 73" descr=""/>
                <p:cNvPicPr/>
                <p:nvPr/>
              </p:nvPicPr>
              <p:blipFill>
                <a:blip r:embed="rId16"/>
                <a:stretch/>
              </p:blipFill>
              <p:spPr>
                <a:xfrm>
                  <a:off x="3434400" y="1620720"/>
                  <a:ext cx="1071720" cy="113652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49" name=""/>
                <p:cNvSpPr/>
                <p:nvPr/>
              </p:nvSpPr>
              <p:spPr>
                <a:xfrm>
                  <a:off x="3624480" y="1800000"/>
                  <a:ext cx="690120" cy="7340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50" name="Oval 74"/>
              <p:cNvGrpSpPr/>
              <p:nvPr/>
            </p:nvGrpSpPr>
            <p:grpSpPr>
              <a:xfrm>
                <a:off x="3551040" y="1748880"/>
                <a:ext cx="838440" cy="885960"/>
                <a:chOff x="3551040" y="1748880"/>
                <a:chExt cx="838440" cy="885960"/>
              </a:xfrm>
            </p:grpSpPr>
            <p:pic>
              <p:nvPicPr>
                <p:cNvPr id="151" name="Oval 74" descr=""/>
                <p:cNvPicPr/>
                <p:nvPr/>
              </p:nvPicPr>
              <p:blipFill>
                <a:blip r:embed="rId17"/>
                <a:stretch/>
              </p:blipFill>
              <p:spPr>
                <a:xfrm>
                  <a:off x="3551040" y="1748880"/>
                  <a:ext cx="838440" cy="885960"/>
                </a:xfrm>
                <a:prstGeom prst="rect">
                  <a:avLst/>
                </a:prstGeom>
                <a:ln w="0">
                  <a:noFill/>
                </a:ln>
              </p:spPr>
            </p:pic>
            <p:sp>
              <p:nvSpPr>
                <p:cNvPr id="152" name=""/>
                <p:cNvSpPr/>
                <p:nvPr/>
              </p:nvSpPr>
              <p:spPr>
                <a:xfrm>
                  <a:off x="3708360" y="1888920"/>
                  <a:ext cx="522720" cy="5562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0" rIns="0" tIns="0" bIns="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ru-RU" sz="1500" strike="noStrike" u="none">
                      <a:solidFill>
                        <a:srgbClr val="000000"/>
                      </a:solidFill>
                      <a:uFillTx/>
                      <a:latin typeface="Century Gothic"/>
                    </a:rPr>
                    <a:t>Үш тілді</a:t>
                  </a:r>
                  <a:endParaRPr b="0" lang="en-US" sz="1500" strike="noStrike" u="none">
                    <a:solidFill>
                      <a:srgbClr val="000000"/>
                    </a:solidFill>
                    <a:uFillTx/>
                    <a:latin typeface="Arial"/>
                  </a:endParaRPr>
                </a:p>
              </p:txBody>
            </p:sp>
          </p:grpSp>
        </p:grpSp>
      </p:grpSp>
    </p:spTree>
  </p:cSld>
  <p:transition spd="med">
    <p:wipe dir="r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06360" y="0"/>
            <a:ext cx="1008072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020080" y="6662880"/>
            <a:ext cx="226692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920" bIns="4392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D8E8243-2963-42B0-A091-857DC5D09B77}" type="slidenum">
              <a:rPr b="1" lang="ru-RU" sz="13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5;p4"/>
          <p:cNvCxnSpPr/>
          <p:nvPr/>
        </p:nvCxnSpPr>
        <p:spPr>
          <a:xfrm flipV="1">
            <a:off x="808560" y="7320960"/>
            <a:ext cx="917172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" name="Прямоугольник 9"/>
          <p:cNvSpPr/>
          <p:nvPr/>
        </p:nvSpPr>
        <p:spPr>
          <a:xfrm>
            <a:off x="5205240" y="423720"/>
            <a:ext cx="282960" cy="54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8200" rIns="8820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000" strike="noStrike" u="none">
                <a:solidFill>
                  <a:srgbClr val="ffffff"/>
                </a:solidFill>
                <a:uFillTx/>
                <a:latin typeface="Century Gothic"/>
              </a:rPr>
              <a:t> </a:t>
            </a:r>
            <a:endParaRPr b="0" lang="en-US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Прямоугольник 12"/>
          <p:cNvSpPr/>
          <p:nvPr/>
        </p:nvSpPr>
        <p:spPr>
          <a:xfrm>
            <a:off x="900000" y="1316160"/>
            <a:ext cx="9205920" cy="604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200" rIns="8820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ru-RU" sz="3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  </a:t>
            </a:r>
            <a:endParaRPr b="0" lang="en-US" sz="3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Сегодня  на уроке вы будете: </a:t>
            </a:r>
            <a:endParaRPr b="0" lang="en-US" sz="3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- 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изучать произведение «Голова профессора Доуэля»;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писать эссе-рассуждение;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00206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использовать предложения с обособленными второстепенными членами. 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1"/>
          <p:cNvSpPr/>
          <p:nvPr/>
        </p:nvSpPr>
        <p:spPr>
          <a:xfrm>
            <a:off x="1138320" y="2324160"/>
            <a:ext cx="819792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6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endParaRPr b="0" lang="en-US" sz="2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06360" y="0"/>
            <a:ext cx="10080720" cy="7597800"/>
          </a:xfrm>
          <a:prstGeom prst="rect">
            <a:avLst/>
          </a:prstGeom>
          <a:ln w="0">
            <a:noFill/>
          </a:ln>
        </p:spPr>
      </p:pic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9640" y="302760"/>
            <a:ext cx="9074160" cy="82548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Литературный справочник</a:t>
            </a:r>
            <a:endParaRPr b="0" lang="en-US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900000" y="1315800"/>
            <a:ext cx="8436240" cy="54385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lnSpc>
                <a:spcPct val="8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5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b="1" i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Тема</a:t>
            </a:r>
            <a:r>
              <a:rPr b="0" i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–</a:t>
            </a:r>
            <a:r>
              <a:rPr b="0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предмет художественного изображения, круг событий и яв­лений действительности, составляющий основу сюжета произведения.</a:t>
            </a:r>
            <a:endParaRPr b="0" lang="en-US" sz="2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72960" indent="-372960">
              <a:lnSpc>
                <a:spcPct val="80000"/>
              </a:lnSpc>
              <a:spcBef>
                <a:spcPts val="624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Идея</a:t>
            </a:r>
            <a:r>
              <a:rPr b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– </a:t>
            </a:r>
            <a:r>
              <a:rPr b="0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главная мысль, обобщающая смысловое, образное, эмоциональное содержание   произведения.</a:t>
            </a:r>
            <a:endParaRPr b="0" lang="en-US" sz="2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72960" indent="-372960">
              <a:lnSpc>
                <a:spcPct val="80000"/>
              </a:lnSpc>
              <a:spcBef>
                <a:spcPts val="624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Сюжет</a:t>
            </a:r>
            <a:r>
              <a:rPr b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– </a:t>
            </a:r>
            <a:r>
              <a:rPr b="0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система событий в   произведении, представленная в определенной связи, раскрывающая характеры персонажей и отношение писателя к изображаемым жизненным явлениям.</a:t>
            </a:r>
            <a:endParaRPr b="0" lang="en-US" sz="2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72960" indent="-372960">
              <a:lnSpc>
                <a:spcPct val="80000"/>
              </a:lnSpc>
              <a:spcBef>
                <a:spcPts val="624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Проблематика</a:t>
            </a:r>
            <a:r>
              <a:rPr b="1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– </a:t>
            </a:r>
            <a:r>
              <a:rPr b="0" lang="kk-KZ" sz="25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совокупность поставленных автором в произведении проблем, которые могут носить самостоятельный характер или подчиняться главной проблеме. Виды проблематики в художественном произведении: социально-политическая, нравственно-этическая, национально-историческая, философская и другие.</a:t>
            </a:r>
            <a:endParaRPr b="0" lang="en-US" sz="2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Google Shape;123;p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480" rIns="87480" tIns="43920" bIns="4392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D24823-A126-4349-9F63-2600505162BA}" type="slidenum">
              <a:rPr b="1" lang="ru-RU" sz="13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8" name="Google Shape;125;p4"/>
          <p:cNvCxnSpPr/>
          <p:nvPr/>
        </p:nvCxnSpPr>
        <p:spPr>
          <a:xfrm flipV="1">
            <a:off x="808560" y="7320960"/>
            <a:ext cx="917172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9" name="Прямоугольник 12"/>
          <p:cNvSpPr/>
          <p:nvPr/>
        </p:nvSpPr>
        <p:spPr>
          <a:xfrm>
            <a:off x="900000" y="1316160"/>
            <a:ext cx="9205920" cy="62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8200" rIns="8820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3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Прямоугольник 1"/>
          <p:cNvSpPr/>
          <p:nvPr/>
        </p:nvSpPr>
        <p:spPr>
          <a:xfrm>
            <a:off x="1138320" y="2324160"/>
            <a:ext cx="819792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6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endParaRPr b="0" lang="en-US" sz="2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22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488AFE-D20F-44B5-8521-4F3A4C868188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Прямоугольник 9"/>
          <p:cNvSpPr/>
          <p:nvPr/>
        </p:nvSpPr>
        <p:spPr>
          <a:xfrm>
            <a:off x="4241880" y="477720"/>
            <a:ext cx="162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Century Gothic"/>
                <a:ea typeface="Times New Roman"/>
              </a:rPr>
              <a:t>О романе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" name="Прямоугольник 2"/>
          <p:cNvSpPr/>
          <p:nvPr/>
        </p:nvSpPr>
        <p:spPr>
          <a:xfrm>
            <a:off x="76320" y="1082520"/>
            <a:ext cx="6778440" cy="63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Роман “Голова профессора Доуэля” является одним из наиболее известных произведений писателя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,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которую сам Беляев называл историей автобиографической: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хотел рассказать, “что может испытать голова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без тела”.</a:t>
            </a:r>
            <a:r>
              <a:rPr b="0" lang="ru-RU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Первый вариант произведения был опубликован журналом “Всемирный следопыт”    в 1925 году. Этот роман  переиздавался много раз.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	</a:t>
            </a: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Если собрать вместе повести, романы и рассказы А. Беляева, то окажется, что большинство из них связано единой, общей романтически звучащей темой: </a:t>
            </a:r>
            <a:r>
              <a:rPr b="1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мечтой о победе науки над несовершенством человека, о беспредельных горизонтах человеческих возможностей. 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5" name="Рисунок 2" descr=""/>
          <p:cNvPicPr/>
          <p:nvPr/>
        </p:nvPicPr>
        <p:blipFill>
          <a:blip r:embed="rId2"/>
          <a:stretch/>
        </p:blipFill>
        <p:spPr>
          <a:xfrm>
            <a:off x="6713640" y="2556000"/>
            <a:ext cx="3841560" cy="3525840"/>
          </a:xfrm>
          <a:prstGeom prst="rect">
            <a:avLst/>
          </a:prstGeom>
          <a:ln w="0">
            <a:noFill/>
          </a:ln>
        </p:spPr>
      </p:pic>
    </p:spTree>
  </p:cSld>
  <p:transition spd="med">
    <p:wipe dir="r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27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3BEC18-10D3-4ECD-9A03-6615A3BBF249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" name="Прямоугольник 9"/>
          <p:cNvSpPr/>
          <p:nvPr/>
        </p:nvSpPr>
        <p:spPr>
          <a:xfrm>
            <a:off x="3853080" y="477720"/>
            <a:ext cx="2401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Сюжет романа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Прямоугольник 2"/>
          <p:cNvSpPr/>
          <p:nvPr/>
        </p:nvSpPr>
        <p:spPr>
          <a:xfrm>
            <a:off x="76320" y="1082520"/>
            <a:ext cx="677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	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Прямоугольник 1"/>
          <p:cNvSpPr/>
          <p:nvPr/>
        </p:nvSpPr>
        <p:spPr>
          <a:xfrm>
            <a:off x="279360" y="1082520"/>
            <a:ext cx="9794880" cy="716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В основу произведения заложена реальная история, произошедшая с самим автором. Во время продолжительной болезни Беляев был долгое время прикован к постели, и подвижным была только его голова. После выздоровления он решает написать об этом книгу, в жанре научной фантастики.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Действие происходит во Франции, в Париже. Ученик профессора Доуэля Керн втайне от всех проводит секретные опыты. Найдя профессора Доуэля мертвым от сердечного приступа, он оживляет его голову, предварительно инсценировав его гибель.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Данную операцию Керн совершает по работам профессора и при помощи из ранее сваренного им же раствора. Увенчавшаяся успехом операция вдохновляет его на опыты над животными, Керн пытается воссоздать работу своего учителя.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Но успеха  не последовало. Он все никак не мог воссоздать раствор, не было точной формулы. Как ни пытался он ее разузнать у профессора, Доуэль не раскрывал своего секрета. Поскольку, испытав на себе, профессор понял свою ошибку, и намеренно не говорил Керну точную формулу. Он лишь помогал советом ученику в операциях над животными.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Ассистентка Лоран, ухаживающая за головой профессора, случайно узнает, что профессор может говорить. И они договариваются с профессором разоблачить Керна во время пресс-конференции, на которой он хотел провозгласить себя гением, за счет чужих трудов.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Узнав об этом, Керн, боясь разоблачения,   отправляет Лоран в психиатрическую клинику. Продолжая эксперименты, Керн оживляет голову одной певицы из бара, и тело другой знаменитой актрисы, попавшей в аварию, используя раствор профессора. Позже она сбегает.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Однажды  ее повстречал  Артур - сын профессора Доуэля, ранее знавший актрису. Он узнал тело Анжелики, он был художником. Но был смущен, это была она и не она. Ее поведение ,манера речи, все было знакомым, но лицо было чужим.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Разузнав обо всем Артур решается со своим другом разоблачить бывшего ученика своего отца.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Им это им удается. Тем временем раствор, поддерживающий жизнедеятельность головы,  заканчивается, и профессор Доуэль умирает на руках сына. Керн же покончил с собой.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Все тайное становится явным, и добро все -таки торжествует.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br>
              <a:rPr sz="1600"/>
            </a:b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32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0BD6447-C5E3-48EE-B4D7-DAD1FD1D884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Прямоугольник 9"/>
          <p:cNvSpPr/>
          <p:nvPr/>
        </p:nvSpPr>
        <p:spPr>
          <a:xfrm>
            <a:off x="2593800" y="477720"/>
            <a:ext cx="4920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Century Gothic"/>
              </a:rPr>
              <a:t>Сюжет и проблематика романа</a:t>
            </a:r>
            <a:endParaRPr b="0" lang="en-US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Прямоугольник 2"/>
          <p:cNvSpPr/>
          <p:nvPr/>
        </p:nvSpPr>
        <p:spPr>
          <a:xfrm>
            <a:off x="76320" y="1082520"/>
            <a:ext cx="9997920" cy="59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Это произведение повествует нам о двух высококвалифицированных и талантливых профессорах в области анатомии и медицины – профессоре Доуэле и профессоре Керне.  Они проводили важные опыты, связанные с трансплантологией, т. е. пересадкой органов человеческого тела, в частности, головы человека. 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Несмотря на то, что роман был написан более 90 лет назад, данная проблема, а также ее этическая сторона, актуальны и сегодня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Для молодого ученого Керна профессорская голова – это средство достижения своих целей, он служит не людям, а самому себе, используя беспомощность Доуэля. Керн совершенно равнодушен к чужим судьбам.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Таким образом, в произведении нашли отражения отрицательные качества личности: подлость, предательство, жестокость, забота о собственной выгоде, приписывание себе заслуг другого человека, воровство и убийство, как неприемлемые обществом поступки.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Основная мысль произведения заключается в том, что в основе работы ученых должно лежать человеколюбие, а не стремление к славе или наживе, только тогда их опыты принесут пользу человечеству.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1" lang="ru-RU" sz="1600" strike="noStrike" u="none">
                <a:solidFill>
                  <a:srgbClr val="000000"/>
                </a:solidFill>
                <a:uFillTx/>
                <a:latin typeface="Arial"/>
              </a:rPr>
              <a:t>В связи с этим встает вопрос о чести и ответственности ученого. Оправдывает ли цель средства? Получение любых знаний – благо, но можно ли при этом забыть об этичности методов?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Еще один вопрос, который поднимает автор в произведении – Кто ответственен за научное открытие перед человечеством.  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	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Роман заставляет задуматься о безграничных возможностях человеческого разума и их применения, поднимает важные и поныне моральные и социальные проблемы, которые могут возникнуть в связи с опытами над человеческим телом.</a:t>
            </a: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36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3BC6FAC-9CFE-47B4-8100-4243D98003E0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Прямоугольник 9"/>
          <p:cNvSpPr/>
          <p:nvPr/>
        </p:nvSpPr>
        <p:spPr>
          <a:xfrm>
            <a:off x="682560" y="477720"/>
            <a:ext cx="8539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Задание 1. Найдите в   статье информацию о</a:t>
            </a:r>
            <a:br>
              <a:rPr sz="1800"/>
            </a:br>
            <a:r>
              <a:rPr b="1" lang="ru-RU" sz="18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теме, идее, проблематике романа 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549360" y="1601640"/>
          <a:ext cx="8315280" cy="3600720"/>
        </p:xfrm>
        <a:graphic>
          <a:graphicData uri="http://schemas.openxmlformats.org/drawingml/2006/table">
            <a:tbl>
              <a:tblPr/>
              <a:tblGrid>
                <a:gridCol w="2484360"/>
                <a:gridCol w="5830920"/>
              </a:tblGrid>
              <a:tr h="1799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1" lang="ru-RU" sz="2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Роман «Голова профессора Доуэля»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1" lang="ru-RU" sz="2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Из содержания статьи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1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Тема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endParaRPr b="0" lang="en-US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1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Идея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endParaRPr b="0" lang="en-US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761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Проблематика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endParaRPr b="0" lang="en-US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transition spd="med">
    <p:wipe dir="r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40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FE37B2-7B5A-4554-9CFC-C748F2584C64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Прямоугольник 9"/>
          <p:cNvSpPr/>
          <p:nvPr/>
        </p:nvSpPr>
        <p:spPr>
          <a:xfrm>
            <a:off x="682560" y="477720"/>
            <a:ext cx="853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Задание 1. Выполнение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549360" y="1601640"/>
          <a:ext cx="8315280" cy="2746440"/>
        </p:xfrm>
        <a:graphic>
          <a:graphicData uri="http://schemas.openxmlformats.org/drawingml/2006/table">
            <a:tbl>
              <a:tblPr/>
              <a:tblGrid>
                <a:gridCol w="2484360"/>
                <a:gridCol w="5830920"/>
              </a:tblGrid>
              <a:tr h="7603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1" lang="ru-RU" sz="2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Роман  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1" lang="ru-RU" sz="2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Из содержания статьи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701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Тема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Научный эксперимент о беспредельных возможностях человеческого тела 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518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Идея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Человеческие качества ученых 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765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Проблематика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95400"/>
                          <a:tab algn="l" pos="1990800"/>
                          <a:tab algn="l" pos="2986200"/>
                          <a:tab algn="l" pos="3981600"/>
                          <a:tab algn="l" pos="4976640"/>
                          <a:tab algn="l" pos="5972040"/>
                          <a:tab algn="l" pos="6967440"/>
                          <a:tab algn="l" pos="7962840"/>
                          <a:tab algn="l" pos="8958240"/>
                          <a:tab algn="l" pos="9953640"/>
                          <a:tab algn="l" pos="10949040"/>
                        </a:tabLst>
                      </a:pPr>
                      <a:r>
                        <a:rPr b="0" lang="ru-RU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Этичность научных экспериментов 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transition spd="med">
    <p:wipe dir="r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969472-C8CB-4053-B299-0F1EB73E221A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Прямоугольник 9"/>
          <p:cNvSpPr/>
          <p:nvPr/>
        </p:nvSpPr>
        <p:spPr>
          <a:xfrm>
            <a:off x="682560" y="477720"/>
            <a:ext cx="853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Задание 2. Выполнение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Счетверенная стрелка 7"/>
          <p:cNvSpPr/>
          <p:nvPr/>
        </p:nvSpPr>
        <p:spPr>
          <a:xfrm>
            <a:off x="1042920" y="1216080"/>
            <a:ext cx="2808360" cy="1216080"/>
          </a:xfrm>
          <a:prstGeom prst="pie">
            <a:avLst/>
          </a:prstGeom>
          <a:solidFill>
            <a:srgbClr val="eeece1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Герой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Прямоугольник 8"/>
          <p:cNvSpPr/>
          <p:nvPr/>
        </p:nvSpPr>
        <p:spPr>
          <a:xfrm>
            <a:off x="1042920" y="2509920"/>
            <a:ext cx="2952720" cy="3456000"/>
          </a:xfrm>
          <a:prstGeom prst="rect">
            <a:avLst/>
          </a:prstGeom>
          <a:solidFill>
            <a:srgbClr val="ffffff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Профессор Доуэль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 – гениальный ученый, смелый хирург-экспериментатор.</a:t>
            </a:r>
            <a:r>
              <a:rPr b="1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Мари Лоран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 – помощница Керна, смелая, порядочная, решительная девушка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Счетверенная стрелка 9"/>
          <p:cNvSpPr/>
          <p:nvPr/>
        </p:nvSpPr>
        <p:spPr>
          <a:xfrm>
            <a:off x="6405480" y="1216080"/>
            <a:ext cx="2808360" cy="1216080"/>
          </a:xfrm>
          <a:prstGeom prst="pie">
            <a:avLst/>
          </a:prstGeom>
          <a:solidFill>
            <a:srgbClr val="eeece1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АнтиГерой</a:t>
            </a:r>
            <a:endParaRPr b="0" lang="en-US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Прямоугольник 10"/>
          <p:cNvSpPr/>
          <p:nvPr/>
        </p:nvSpPr>
        <p:spPr>
          <a:xfrm>
            <a:off x="6288120" y="2631960"/>
            <a:ext cx="3043080" cy="3457800"/>
          </a:xfrm>
          <a:prstGeom prst="rect">
            <a:avLst/>
          </a:prstGeom>
          <a:solidFill>
            <a:srgbClr val="eeece1"/>
          </a:solidFill>
          <a:ln w="25560">
            <a:solidFill>
              <a:srgbClr val="385d8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Профессор Керн</a:t>
            </a: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 – ученый, амбициозный, беспринципный и жестокий человек, готовый на все ради достижения цели .</a:t>
            </a:r>
            <a:r>
              <a:rPr b="0" lang="ru-RU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Доктор Равино</a:t>
            </a:r>
            <a:r>
              <a:rPr b="1" lang="ru-RU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 – владелец психиатрической лечебницы, подлый, корыстный человек.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wipe dir="r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en-US</dc:language>
  <cp:lastModifiedBy>Данагул</cp:lastModifiedBy>
  <cp:lastPrinted>2020-01-23T08:03:28Z</cp:lastPrinted>
  <dcterms:modified xsi:type="dcterms:W3CDTF">2024-12-13T20:09:50Z</dcterms:modified>
  <cp:revision>196</cp:revision>
  <dc:subject/>
  <dc:title>Презентация PowerPoint</dc:title>
</cp:coreProperties>
</file>