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15.png" ContentType="image/png"/>
  <Override PartName="/ppt/media/image10.png" ContentType="image/png"/>
  <Override PartName="/ppt/media/image2.png" ContentType="image/png"/>
  <Override PartName="/ppt/media/image11.png" ContentType="image/png"/>
  <Override PartName="/ppt/media/image3.png" ContentType="image/png"/>
  <Override PartName="/ppt/media/image8.png" ContentType="image/png"/>
  <Override PartName="/ppt/media/image20.png" ContentType="image/png"/>
  <Override PartName="/ppt/media/image16.png" ContentType="image/png"/>
  <Override PartName="/ppt/media/image9.png" ContentType="image/png"/>
  <Override PartName="/ppt/media/image21.png" ContentType="image/png"/>
  <Override PartName="/ppt/media/image17.png" ContentType="image/png"/>
  <Override PartName="/ppt/media/image22.png" ContentType="image/png"/>
  <Override PartName="/ppt/media/image23.png" ContentType="image/png"/>
  <Override PartName="/ppt/media/image18.png" ContentType="image/png"/>
  <Override PartName="/ppt/media/image24.png" ContentType="image/png"/>
  <Override PartName="/ppt/media/image19.png" ContentType="image/png"/>
  <Override PartName="/ppt/media/image25.png" ContentType="image/png"/>
  <Override PartName="/ppt/media/image26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6.xml.rels" ContentType="application/vnd.openxmlformats-package.relationships+xml"/>
  <Override PartName="/ppt/slides/_rels/slide19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96F3D92-AEAB-499B-8D65-78EE44ADA96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en-US" sz="4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08200" indent="-311400"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244520" indent="-247680"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741320" indent="-247320"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239920" indent="-24768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239920" indent="-24768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239920" indent="-24768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34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652920" y="7008840"/>
            <a:ext cx="3387600" cy="40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3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63B17DF-613D-413C-B22C-2DBA30A9337F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1117440" y="3583080"/>
            <a:ext cx="8502840" cy="18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4720" rIns="54720" tIns="27360" bIns="273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Тема: </a:t>
            </a:r>
            <a:r>
              <a:rPr b="1" lang="ru-RU" sz="2400" strike="noStrike" u="none">
                <a:solidFill>
                  <a:srgbClr val="1f497d"/>
                </a:solidFill>
                <a:uFillTx/>
                <a:latin typeface="Times New Roman"/>
                <a:ea typeface="Calibri"/>
              </a:rPr>
              <a:t>М.А. Булгаков «Собачье сердце». Система образов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10 класс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472760" y="5721120"/>
            <a:ext cx="765252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606680" y="5843160"/>
            <a:ext cx="74016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77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34960" y="0"/>
            <a:ext cx="9623520" cy="7682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Развязка  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1" name=""/>
          <p:cNvSpPr txBox="1"/>
          <p:nvPr/>
        </p:nvSpPr>
        <p:spPr>
          <a:xfrm>
            <a:off x="534960" y="1022040"/>
            <a:ext cx="9623520" cy="573228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Преображенский: «Вот, доктор, что получается, когда исследователь, вместо того, чтобы идти ощупью и параллельно с природой, форсирует вопрос и приподымает завесу! На, получай Шарикова и ешь его с кашей - а если бы мозг Спинозы? -–Можно, конечно, привить гипофиз Спинозы или еще какого-нибудь гения. Но на какого дьявола, спрашивается. Объясните мне, пожалуйста, зачем нужно искусственно фабриковать Спиноз, когда любая баба может его родить  когда угодно. Ведь родила же в Холмогорах мадам Ломоносова этого своего знаменитого. Доктор, человечество само заботится об этом и в эволюционном порядке каждый год, упорно выделяя из массы всякой мр</a:t>
            </a:r>
            <a:r>
              <a:rPr b="0" i="1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a</a:t>
            </a:r>
            <a:r>
              <a:rPr b="0" i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зи, создает десятками выдающихся гениев, украшающих земной шар.    Мое открытие,   с которым вы носитесь, стоит ровно один ломаный грош...»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2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50AA531-9357-45BA-AA82-967D8858C270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5" name="Прямоугольник 9"/>
          <p:cNvSpPr/>
          <p:nvPr/>
        </p:nvSpPr>
        <p:spPr>
          <a:xfrm>
            <a:off x="5269680" y="2271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Rectangle 1"/>
          <p:cNvSpPr/>
          <p:nvPr/>
        </p:nvSpPr>
        <p:spPr>
          <a:xfrm>
            <a:off x="139680" y="4119840"/>
            <a:ext cx="804240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Прямоугольник 1"/>
          <p:cNvSpPr/>
          <p:nvPr/>
        </p:nvSpPr>
        <p:spPr>
          <a:xfrm>
            <a:off x="233280" y="1022400"/>
            <a:ext cx="1019196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89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26384BC-44A5-4A4D-BE2F-4D10F3FE110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0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1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2" name="Google Shape;230;p65"/>
          <p:cNvSpPr/>
          <p:nvPr/>
        </p:nvSpPr>
        <p:spPr>
          <a:xfrm>
            <a:off x="328680" y="2111400"/>
            <a:ext cx="9932760" cy="343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rmAutofit/>
          </a:bodyPr>
          <a:p>
            <a:pPr marL="372960" indent="-3729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3" name="Схема 1" descr=""/>
          <p:cNvPicPr/>
          <p:nvPr/>
        </p:nvPicPr>
        <p:blipFill>
          <a:blip r:embed="rId2"/>
          <a:stretch/>
        </p:blipFill>
        <p:spPr>
          <a:xfrm>
            <a:off x="609480" y="1371600"/>
            <a:ext cx="9601200" cy="1244520"/>
          </a:xfrm>
          <a:prstGeom prst="rect">
            <a:avLst/>
          </a:prstGeom>
          <a:ln w="0">
            <a:noFill/>
          </a:ln>
        </p:spPr>
      </p:pic>
      <p:sp>
        <p:nvSpPr>
          <p:cNvPr id="94" name="Прямоугольник 9"/>
          <p:cNvSpPr/>
          <p:nvPr/>
        </p:nvSpPr>
        <p:spPr>
          <a:xfrm>
            <a:off x="1527120" y="515880"/>
            <a:ext cx="8069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Консультация. Сюжет повести «Собачье сердце»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5" name="Схема 9" descr=""/>
          <p:cNvPicPr/>
          <p:nvPr/>
        </p:nvPicPr>
        <p:blipFill>
          <a:blip r:embed="rId3"/>
          <a:stretch/>
        </p:blipFill>
        <p:spPr>
          <a:xfrm>
            <a:off x="609480" y="2324160"/>
            <a:ext cx="9563400" cy="1244520"/>
          </a:xfrm>
          <a:prstGeom prst="rect">
            <a:avLst/>
          </a:prstGeom>
          <a:ln w="0">
            <a:noFill/>
          </a:ln>
        </p:spPr>
      </p:pic>
      <p:pic>
        <p:nvPicPr>
          <p:cNvPr id="96" name="Схема 11" descr=""/>
          <p:cNvPicPr/>
          <p:nvPr/>
        </p:nvPicPr>
        <p:blipFill>
          <a:blip r:embed="rId4"/>
          <a:stretch/>
        </p:blipFill>
        <p:spPr>
          <a:xfrm>
            <a:off x="609480" y="4267080"/>
            <a:ext cx="9563400" cy="1257480"/>
          </a:xfrm>
          <a:prstGeom prst="rect">
            <a:avLst/>
          </a:prstGeom>
          <a:ln w="0">
            <a:noFill/>
          </a:ln>
        </p:spPr>
      </p:pic>
      <p:pic>
        <p:nvPicPr>
          <p:cNvPr id="97" name="Схема 12" descr=""/>
          <p:cNvPicPr/>
          <p:nvPr/>
        </p:nvPicPr>
        <p:blipFill>
          <a:blip r:embed="rId5"/>
          <a:stretch/>
        </p:blipFill>
        <p:spPr>
          <a:xfrm>
            <a:off x="609480" y="3314880"/>
            <a:ext cx="9563400" cy="1257120"/>
          </a:xfrm>
          <a:prstGeom prst="rect">
            <a:avLst/>
          </a:prstGeom>
          <a:ln w="0">
            <a:noFill/>
          </a:ln>
        </p:spPr>
      </p:pic>
      <p:sp>
        <p:nvSpPr>
          <p:cNvPr id="98" name="TextBox 2"/>
          <p:cNvSpPr/>
          <p:nvPr/>
        </p:nvSpPr>
        <p:spPr>
          <a:xfrm>
            <a:off x="717480" y="5648400"/>
            <a:ext cx="91630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sng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Задание1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:  В повести М.А.Булгакова «Собачье сердце»   найдите завязку, кульминацию, развитие действия, развязку, заполните таблицу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77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34960" y="0"/>
            <a:ext cx="9623520" cy="7682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1. Выполнение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01" name=""/>
          <p:cNvGraphicFramePr/>
          <p:nvPr/>
        </p:nvGraphicFramePr>
        <p:xfrm>
          <a:off x="711360" y="1033560"/>
          <a:ext cx="9447120" cy="4572000"/>
        </p:xfrm>
        <a:graphic>
          <a:graphicData uri="http://schemas.openxmlformats.org/drawingml/2006/table">
            <a:tbl>
              <a:tblPr/>
              <a:tblGrid>
                <a:gridCol w="2361960"/>
                <a:gridCol w="2360520"/>
                <a:gridCol w="2399040"/>
                <a:gridCol w="2325600"/>
              </a:tblGrid>
              <a:tr h="106956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32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завязка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32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Кульми-нация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32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Развитие действия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32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Развязка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350856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i="1" lang="ru-RU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Встреча Шарика и профессора Преобра-женского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i="1" lang="ru-RU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Операция пересадки гипофиза Клима Чугункина Шарику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i="1" lang="ru-RU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Превращение 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i="1" lang="ru-RU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Шарика в Шарикова- прототипа Клима Чугункина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i="1" lang="ru-RU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Операция по превращению Шарикова в Шарика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02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03F79A5-8EF5-44D4-94DE-CB8DEAA8A831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5" name="Прямоугольник 9"/>
          <p:cNvSpPr/>
          <p:nvPr/>
        </p:nvSpPr>
        <p:spPr>
          <a:xfrm>
            <a:off x="5269680" y="2271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Rectangle 1"/>
          <p:cNvSpPr/>
          <p:nvPr/>
        </p:nvSpPr>
        <p:spPr>
          <a:xfrm>
            <a:off x="139680" y="4119840"/>
            <a:ext cx="804240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Прямоугольник 1"/>
          <p:cNvSpPr/>
          <p:nvPr/>
        </p:nvSpPr>
        <p:spPr>
          <a:xfrm>
            <a:off x="233280" y="1022400"/>
            <a:ext cx="1019196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77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34960" y="0"/>
            <a:ext cx="9623520" cy="102240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4800"/>
            </a:br>
            <a:br>
              <a:rPr sz="4800"/>
            </a:br>
            <a:endParaRPr b="0" lang="en-US" sz="4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0" name=""/>
          <p:cNvSpPr txBox="1"/>
          <p:nvPr/>
        </p:nvSpPr>
        <p:spPr>
          <a:xfrm>
            <a:off x="534960" y="1248840"/>
            <a:ext cx="9623520" cy="550548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lnSpc>
                <a:spcPct val="100000"/>
              </a:lnSpc>
              <a:spcBef>
                <a:spcPts val="876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35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Система образов. Составьте портретную, речевую характеристику, описание действий и поступков Преображенского, Борменталя и Шарика-Шарикова. Заполните сравнительную таблицу.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876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1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F1E5CE5-C835-465E-A1D3-B978F7CBA791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4" name="Прямоугольник 9"/>
          <p:cNvSpPr/>
          <p:nvPr/>
        </p:nvSpPr>
        <p:spPr>
          <a:xfrm>
            <a:off x="4314960" y="227160"/>
            <a:ext cx="21664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2.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Rectangle 1"/>
          <p:cNvSpPr/>
          <p:nvPr/>
        </p:nvSpPr>
        <p:spPr>
          <a:xfrm>
            <a:off x="139680" y="4119840"/>
            <a:ext cx="804240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Прямоугольник 1"/>
          <p:cNvSpPr/>
          <p:nvPr/>
        </p:nvSpPr>
        <p:spPr>
          <a:xfrm>
            <a:off x="233280" y="1022400"/>
            <a:ext cx="1019196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7" name=""/>
          <p:cNvGraphicFramePr/>
          <p:nvPr/>
        </p:nvGraphicFramePr>
        <p:xfrm>
          <a:off x="1076400" y="4214880"/>
          <a:ext cx="8643960" cy="2043000"/>
        </p:xfrm>
        <a:graphic>
          <a:graphicData uri="http://schemas.openxmlformats.org/drawingml/2006/table">
            <a:tbl>
              <a:tblPr/>
              <a:tblGrid>
                <a:gridCol w="2160360"/>
                <a:gridCol w="2162160"/>
                <a:gridCol w="2160720"/>
                <a:gridCol w="2160720"/>
              </a:tblGrid>
              <a:tr h="457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i="1" lang="ru-RU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герои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портрет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речь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поступки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396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Преображенский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96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Борменталь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96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Шарик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96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Шариков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77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34960" y="-360"/>
            <a:ext cx="9623520" cy="9428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2. Выполнение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20" name=""/>
          <p:cNvGraphicFramePr/>
          <p:nvPr/>
        </p:nvGraphicFramePr>
        <p:xfrm>
          <a:off x="517680" y="711360"/>
          <a:ext cx="9623160" cy="6765840"/>
        </p:xfrm>
        <a:graphic>
          <a:graphicData uri="http://schemas.openxmlformats.org/drawingml/2006/table">
            <a:tbl>
              <a:tblPr/>
              <a:tblGrid>
                <a:gridCol w="2404800"/>
                <a:gridCol w="2406600"/>
                <a:gridCol w="2405160"/>
                <a:gridCol w="2406600"/>
              </a:tblGrid>
              <a:tr h="3967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герой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28314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Профессор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Преображенский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i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 культурной остроконечной бородкой и усами седыми, пушистыми и лихими, как у французских рыцарей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i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Богатая лексика образованного человека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i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Делает открытие о значении гипофиза, проводит эксперимент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19213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Доктор 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Борменталь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i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Высокий красавец– ученик Преображенского, любящий своего учителя и преданный ему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i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Образованный, 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i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речь культурного человека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i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Участвует в операции, поддерживает учителя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16164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Шарик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Шариков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i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Дворняга.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i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Наглый тип, прообраз Клима Чугункина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i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-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i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Сквернословит, хамит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i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Ползёт на брюхе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i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Пьёт, ворует, гоняет кошек, пристаёт к женщинам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21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61E87F7-A595-470D-B44D-04FCC9D0798A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4" name="Прямоугольник 9"/>
          <p:cNvSpPr/>
          <p:nvPr/>
        </p:nvSpPr>
        <p:spPr>
          <a:xfrm>
            <a:off x="5269680" y="2271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Rectangle 1"/>
          <p:cNvSpPr/>
          <p:nvPr/>
        </p:nvSpPr>
        <p:spPr>
          <a:xfrm>
            <a:off x="139680" y="4119840"/>
            <a:ext cx="804240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Прямоугольник 1"/>
          <p:cNvSpPr/>
          <p:nvPr/>
        </p:nvSpPr>
        <p:spPr>
          <a:xfrm>
            <a:off x="233280" y="1022400"/>
            <a:ext cx="1019196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06440" y="-22320"/>
            <a:ext cx="10082160" cy="7419960"/>
          </a:xfrm>
          <a:prstGeom prst="rect">
            <a:avLst/>
          </a:prstGeom>
          <a:ln w="0"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09280" y="303120"/>
            <a:ext cx="8526600" cy="9669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29" name="Объект 3" descr=""/>
          <p:cNvPicPr/>
          <p:nvPr/>
        </p:nvPicPr>
        <p:blipFill>
          <a:blip r:embed="rId2"/>
          <a:stretch/>
        </p:blipFill>
        <p:spPr>
          <a:xfrm>
            <a:off x="449280" y="1154160"/>
            <a:ext cx="9169560" cy="3538440"/>
          </a:xfrm>
          <a:prstGeom prst="rect">
            <a:avLst/>
          </a:prstGeom>
          <a:ln w="0">
            <a:noFill/>
          </a:ln>
        </p:spPr>
      </p:pic>
      <p:sp>
        <p:nvSpPr>
          <p:cNvPr id="130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5EABB3A-C76B-405B-A919-7745EEC979FB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1" name="Google Shape;124;p4"/>
          <p:cNvCxnSpPr/>
          <p:nvPr/>
        </p:nvCxnSpPr>
        <p:spPr>
          <a:xfrm>
            <a:off x="636480" y="7178400"/>
            <a:ext cx="9498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2" name="Google Shape;125;p4"/>
          <p:cNvCxnSpPr/>
          <p:nvPr/>
        </p:nvCxnSpPr>
        <p:spPr>
          <a:xfrm flipV="1">
            <a:off x="808560" y="7320960"/>
            <a:ext cx="91717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3" name="Прямоугольник 9"/>
          <p:cNvSpPr/>
          <p:nvPr/>
        </p:nvSpPr>
        <p:spPr>
          <a:xfrm>
            <a:off x="5241240" y="374760"/>
            <a:ext cx="28836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200" rIns="88200" tIns="44280" bIns="44280" anchor="t">
            <a:spAutoFit/>
          </a:bodyPr>
          <a:p>
            <a:pPr algn="ctr">
              <a:lnSpc>
                <a:spcPct val="115000"/>
              </a:lnSpc>
              <a:tabLst>
                <a:tab algn="l" pos="0"/>
                <a:tab algn="l" pos="581040"/>
                <a:tab algn="l" pos="1162080"/>
                <a:tab algn="l" pos="1744560"/>
                <a:tab algn="l" pos="2325600"/>
                <a:tab algn="l" pos="2908440"/>
                <a:tab algn="l" pos="3489480"/>
                <a:tab algn="l" pos="4070520"/>
                <a:tab algn="l" pos="4653000"/>
                <a:tab algn="l" pos="5234040"/>
                <a:tab algn="l" pos="5816520"/>
                <a:tab algn="l" pos="6397560"/>
                <a:tab algn="l" pos="6978600"/>
                <a:tab algn="l" pos="7561440"/>
                <a:tab algn="l" pos="8142120"/>
                <a:tab algn="l" pos="8724960"/>
                <a:tab algn="l" pos="9306000"/>
                <a:tab algn="l" pos="10058400"/>
              </a:tabLst>
            </a:pPr>
            <a:r>
              <a:rPr b="1" lang="ru-RU" sz="35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Прямоугольник 10"/>
          <p:cNvSpPr/>
          <p:nvPr/>
        </p:nvSpPr>
        <p:spPr>
          <a:xfrm>
            <a:off x="760320" y="1270080"/>
            <a:ext cx="937440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200" rIns="8820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Прямоугольник 4"/>
          <p:cNvSpPr/>
          <p:nvPr/>
        </p:nvSpPr>
        <p:spPr>
          <a:xfrm>
            <a:off x="636480" y="431640"/>
            <a:ext cx="8794800" cy="58428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Консультация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Прямоугольник 12"/>
          <p:cNvSpPr/>
          <p:nvPr/>
        </p:nvSpPr>
        <p:spPr>
          <a:xfrm>
            <a:off x="560520" y="4608360"/>
            <a:ext cx="8994600" cy="92412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Причастия и деепричастия с зависимыми словами образуют причастные и деепричастные обороты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Прямоугольник 2"/>
          <p:cNvSpPr/>
          <p:nvPr/>
        </p:nvSpPr>
        <p:spPr>
          <a:xfrm>
            <a:off x="636480" y="5702400"/>
            <a:ext cx="8918640" cy="13334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3. Выпишите из приведённого фрагмента повести два предложения: с причастным и деепричастным оборотом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06440" y="-22320"/>
            <a:ext cx="10082160" cy="7419960"/>
          </a:xfrm>
          <a:prstGeom prst="rect">
            <a:avLst/>
          </a:prstGeom>
          <a:ln w="0">
            <a:noFill/>
          </a:ln>
        </p:spPr>
      </p:pic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09280" y="303120"/>
            <a:ext cx="8526600" cy="9669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3. Выполнение</a:t>
            </a: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0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6C13BD2-6278-4D9B-8025-CB1AA19EB76E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1" name="Google Shape;124;p4"/>
          <p:cNvCxnSpPr/>
          <p:nvPr/>
        </p:nvCxnSpPr>
        <p:spPr>
          <a:xfrm>
            <a:off x="636480" y="7178400"/>
            <a:ext cx="9498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42" name="Google Shape;125;p4"/>
          <p:cNvCxnSpPr/>
          <p:nvPr/>
        </p:nvCxnSpPr>
        <p:spPr>
          <a:xfrm flipV="1">
            <a:off x="808560" y="7320960"/>
            <a:ext cx="91717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3" name="Прямоугольник 9"/>
          <p:cNvSpPr/>
          <p:nvPr/>
        </p:nvSpPr>
        <p:spPr>
          <a:xfrm>
            <a:off x="5241240" y="374760"/>
            <a:ext cx="28836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200" rIns="88200" tIns="44280" bIns="44280" anchor="t">
            <a:spAutoFit/>
          </a:bodyPr>
          <a:p>
            <a:pPr algn="ctr">
              <a:lnSpc>
                <a:spcPct val="115000"/>
              </a:lnSpc>
              <a:tabLst>
                <a:tab algn="l" pos="0"/>
                <a:tab algn="l" pos="581040"/>
                <a:tab algn="l" pos="1162080"/>
                <a:tab algn="l" pos="1744560"/>
                <a:tab algn="l" pos="2325600"/>
                <a:tab algn="l" pos="2908440"/>
                <a:tab algn="l" pos="3489480"/>
                <a:tab algn="l" pos="4070520"/>
                <a:tab algn="l" pos="4653000"/>
                <a:tab algn="l" pos="5234040"/>
                <a:tab algn="l" pos="5816520"/>
                <a:tab algn="l" pos="6397560"/>
                <a:tab algn="l" pos="6978600"/>
                <a:tab algn="l" pos="7561440"/>
                <a:tab algn="l" pos="8142120"/>
                <a:tab algn="l" pos="8724960"/>
                <a:tab algn="l" pos="9306000"/>
                <a:tab algn="l" pos="10058400"/>
              </a:tabLst>
            </a:pPr>
            <a:r>
              <a:rPr b="1" lang="ru-RU" sz="35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Прямоугольник 10"/>
          <p:cNvSpPr/>
          <p:nvPr/>
        </p:nvSpPr>
        <p:spPr>
          <a:xfrm>
            <a:off x="760320" y="1270080"/>
            <a:ext cx="937440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200" rIns="8820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Прямоугольник 3"/>
          <p:cNvSpPr/>
          <p:nvPr/>
        </p:nvSpPr>
        <p:spPr>
          <a:xfrm>
            <a:off x="760320" y="1270080"/>
            <a:ext cx="9220320" cy="572616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1.Пес полз, как змея на брюхе, </a:t>
            </a:r>
            <a:r>
              <a:rPr b="0" i="1" lang="ru-RU" sz="2400" strike="noStrike" u="sng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обливаясь слезами.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1500" strike="noStrike" u="sng">
                <a:solidFill>
                  <a:srgbClr val="ffffff"/>
                </a:solidFill>
                <a:uFillTx/>
                <a:latin typeface="Calibri"/>
              </a:rPr>
              <a:t> </a:t>
            </a: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В этом предложении обособленное обстоятельство, выражено деепричастным оборотом.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2.</a:t>
            </a: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Вьюга</a:t>
            </a:r>
            <a:r>
              <a:rPr b="0" i="1" lang="ru-RU" sz="2400" strike="noStrike" u="sng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, захлопавшая  как из ружья,</a:t>
            </a: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взметнула над головой громадные буквы полотняного плаката «Возможно ли омоложение?».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В этом предложении обособленное определение, выражено  причастным оборотом</a:t>
            </a:r>
            <a:r>
              <a:rPr b="0" i="1" lang="ru-RU" sz="1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.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Обособленные члены предложения используются как средства выразительности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77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34960" y="0"/>
            <a:ext cx="9623520" cy="102240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Можно ли вмешиваться в естественный процесс природы? 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8" name=""/>
          <p:cNvSpPr txBox="1"/>
          <p:nvPr/>
        </p:nvSpPr>
        <p:spPr>
          <a:xfrm>
            <a:off x="534960" y="1022040"/>
            <a:ext cx="9623520" cy="573228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Благие намерения Преображенского создать “новую единицу общества” оборачиваются трагедией. Он приходит к выводу, что насильственное вмешательство в природу </a:t>
            </a:r>
            <a:r>
              <a:rPr b="0" lang="ru-RU" sz="28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как человека, так и общества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приводит к одинаково катастрофическим результатам. О своем творении он говорит с гневом: “Вы стоите на низшей ступени развития,  все ваши поступки чисто звериные, и вы в присутствии двух людей с университетским образованием позволяете себе... подавать какие-то советы космического масштаба и космической же глупости”.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9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178FD50-6B74-43C4-8476-041A8FE6CF37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50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51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52" name="Прямоугольник 9"/>
          <p:cNvSpPr/>
          <p:nvPr/>
        </p:nvSpPr>
        <p:spPr>
          <a:xfrm>
            <a:off x="5269680" y="2271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Rectangle 1"/>
          <p:cNvSpPr/>
          <p:nvPr/>
        </p:nvSpPr>
        <p:spPr>
          <a:xfrm>
            <a:off x="139680" y="4119840"/>
            <a:ext cx="804240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Прямоугольник 1"/>
          <p:cNvSpPr/>
          <p:nvPr/>
        </p:nvSpPr>
        <p:spPr>
          <a:xfrm>
            <a:off x="233280" y="1022400"/>
            <a:ext cx="1019196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7612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56" name="Google Shape;123;p4"/>
          <p:cNvSpPr/>
          <p:nvPr/>
        </p:nvSpPr>
        <p:spPr>
          <a:xfrm>
            <a:off x="8182080" y="63802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910F37E-C3BF-4BD3-B0EA-8D428C7EB7F6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57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58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59" name="Прямоугольник 9"/>
          <p:cNvSpPr/>
          <p:nvPr/>
        </p:nvSpPr>
        <p:spPr>
          <a:xfrm>
            <a:off x="4583880" y="227160"/>
            <a:ext cx="1628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Итог урока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Rectangle 1"/>
          <p:cNvSpPr/>
          <p:nvPr/>
        </p:nvSpPr>
        <p:spPr>
          <a:xfrm>
            <a:off x="139680" y="4119840"/>
            <a:ext cx="804240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Прямоугольник 1"/>
          <p:cNvSpPr/>
          <p:nvPr/>
        </p:nvSpPr>
        <p:spPr>
          <a:xfrm>
            <a:off x="233280" y="1447920"/>
            <a:ext cx="101919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" name="Прямоугольник 1"/>
          <p:cNvSpPr/>
          <p:nvPr/>
        </p:nvSpPr>
        <p:spPr>
          <a:xfrm>
            <a:off x="351000" y="1085760"/>
            <a:ext cx="10074240" cy="436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5400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Как вы думаете, имел ли право профессор Преображенский на научный эксперимент, описанный в повести?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40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Дайте ответ на проблемный вопрос, используя прием ПОПС- формулы</a:t>
            </a: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; используйте в высказывании причастия и деепричастия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40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</a:t>
            </a: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озиция — Я считаю, что профессор Преображенский … 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40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</a:t>
            </a: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боснование — Потому что … 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40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</a:t>
            </a: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одтверждение — Свою мысль я хочу подтвердить примерами из текста … 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40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</a:t>
            </a: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ледствие — Сформулируем вывод о том, что … 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77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34960" y="302760"/>
            <a:ext cx="9623520" cy="8096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600"/>
            </a:br>
            <a:r>
              <a:rPr b="1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Примерный образец</a:t>
            </a:r>
            <a:br>
              <a:rPr sz="3600"/>
            </a:br>
            <a:br>
              <a:rPr sz="3600"/>
            </a:b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5" name=""/>
          <p:cNvSpPr txBox="1"/>
          <p:nvPr/>
        </p:nvSpPr>
        <p:spPr>
          <a:xfrm>
            <a:off x="534960" y="1446120"/>
            <a:ext cx="9623520" cy="53085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П</a:t>
            </a: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. Как учёный-исследователь, профессор Преображенский </a:t>
            </a:r>
            <a:r>
              <a:rPr b="0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имеет право на опыты, но, я думаю, не с людьми.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О</a:t>
            </a: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боснование — Потому что </a:t>
            </a:r>
            <a:r>
              <a:rPr b="0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только человек созидатель и деятель в жизни, поэтому, что делает  человек важно для всего человечества. И в результате опыта может получиться не улучшение, а </a:t>
            </a:r>
            <a:r>
              <a:rPr b="0" i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Шариков, хам и свинья</a:t>
            </a:r>
            <a:r>
              <a:rPr b="0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, как говорит профессор.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П</a:t>
            </a: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одтверждение — Свою мысль я хочу подтвердить примерами из текста,  как Шариков, став руководителем очистки,  домогается беззащитной секретарши, забирает у неё дорогое кольцо . В квартире профессора ведёт себя как хозяин, пренебрежительно относится к прислуге. 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С</a:t>
            </a: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ледствие — Исходя из   сказанного, можно сделать вывод, что опыты, связанные с улучшением природы человека, опасны и непредсказуемы. Потому, возможно, нужно отказаться от них, «</a:t>
            </a:r>
            <a:r>
              <a:rPr b="0" i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человечество само заботится об этом и в эволюционном порядке каждый год, упорно выделяя из массы всякой мр</a:t>
            </a:r>
            <a:r>
              <a:rPr b="0" i="1" lang="en-US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a</a:t>
            </a:r>
            <a:r>
              <a:rPr b="0" i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зи, создает десятками выдающихся гениев, украшающих земной шар». 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6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268D755-39EF-4C98-B80D-DC94B5C64B97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7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68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69" name="Прямоугольник 9"/>
          <p:cNvSpPr/>
          <p:nvPr/>
        </p:nvSpPr>
        <p:spPr>
          <a:xfrm>
            <a:off x="5269680" y="2271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Rectangle 1"/>
          <p:cNvSpPr/>
          <p:nvPr/>
        </p:nvSpPr>
        <p:spPr>
          <a:xfrm>
            <a:off x="139680" y="4119840"/>
            <a:ext cx="804240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Прямоугольник 1"/>
          <p:cNvSpPr/>
          <p:nvPr/>
        </p:nvSpPr>
        <p:spPr>
          <a:xfrm>
            <a:off x="233280" y="1022400"/>
            <a:ext cx="1019196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77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lnSpc>
                <a:spcPct val="100000"/>
              </a:lnSpc>
              <a:spcBef>
                <a:spcPts val="901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Сегодня на уроке вы будете: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- анализировать повесть «Собачье сердце»;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-писать творческие работы,  используя знания из других предметных областей; 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- использовать предложения  с причастиями и деепричастиями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45A1A6A-661B-4EE4-8974-B401780F7A92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" name="Прямоугольник 9"/>
          <p:cNvSpPr/>
          <p:nvPr/>
        </p:nvSpPr>
        <p:spPr>
          <a:xfrm>
            <a:off x="5176800" y="20808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06440" y="-22320"/>
            <a:ext cx="10082160" cy="7419960"/>
          </a:xfrm>
          <a:prstGeom prst="rect">
            <a:avLst/>
          </a:prstGeom>
          <a:ln w="0">
            <a:noFill/>
          </a:ln>
        </p:spPr>
      </p:pic>
      <p:sp>
        <p:nvSpPr>
          <p:cNvPr id="173" name="Google Shape;123;p4"/>
          <p:cNvSpPr/>
          <p:nvPr/>
        </p:nvSpPr>
        <p:spPr>
          <a:xfrm>
            <a:off x="8020080" y="6662880"/>
            <a:ext cx="22669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FE7A05C-C293-4DD6-95D1-2A69A80CB848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74" name="Google Shape;124;p4"/>
          <p:cNvCxnSpPr/>
          <p:nvPr/>
        </p:nvCxnSpPr>
        <p:spPr>
          <a:xfrm>
            <a:off x="636480" y="7178400"/>
            <a:ext cx="9498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75" name="Google Shape;125;p4"/>
          <p:cNvCxnSpPr/>
          <p:nvPr/>
        </p:nvCxnSpPr>
        <p:spPr>
          <a:xfrm flipV="1">
            <a:off x="808560" y="7320960"/>
            <a:ext cx="91717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76" name="Прямоугольник 9"/>
          <p:cNvSpPr/>
          <p:nvPr/>
        </p:nvSpPr>
        <p:spPr>
          <a:xfrm>
            <a:off x="4209120" y="374760"/>
            <a:ext cx="235260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200" rIns="88200" tIns="44280" bIns="44280" anchor="t">
            <a:spAutoFit/>
          </a:bodyPr>
          <a:p>
            <a:pPr algn="ctr">
              <a:lnSpc>
                <a:spcPct val="115000"/>
              </a:lnSpc>
              <a:tabLst>
                <a:tab algn="l" pos="0"/>
                <a:tab algn="l" pos="581040"/>
                <a:tab algn="l" pos="1162080"/>
                <a:tab algn="l" pos="1744560"/>
                <a:tab algn="l" pos="2325600"/>
                <a:tab algn="l" pos="2908440"/>
                <a:tab algn="l" pos="3489480"/>
                <a:tab algn="l" pos="4070520"/>
                <a:tab algn="l" pos="4653000"/>
                <a:tab algn="l" pos="5234040"/>
                <a:tab algn="l" pos="5816520"/>
                <a:tab algn="l" pos="6397560"/>
                <a:tab algn="l" pos="6978600"/>
                <a:tab algn="l" pos="7561440"/>
                <a:tab algn="l" pos="8142120"/>
                <a:tab algn="l" pos="8724960"/>
                <a:tab algn="l" pos="9306000"/>
                <a:tab algn="l" pos="10058400"/>
              </a:tabLst>
            </a:pPr>
            <a:r>
              <a:rPr b="1" lang="ru-RU" sz="35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Рефлексия</a:t>
            </a:r>
            <a:endParaRPr b="0" lang="en-US" sz="3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Прямоугольник 10"/>
          <p:cNvSpPr/>
          <p:nvPr/>
        </p:nvSpPr>
        <p:spPr>
          <a:xfrm>
            <a:off x="760320" y="1270080"/>
            <a:ext cx="937440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200" rIns="8820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8" name="Рисунок 1" descr=""/>
          <p:cNvPicPr/>
          <p:nvPr/>
        </p:nvPicPr>
        <p:blipFill>
          <a:blip r:embed="rId2"/>
          <a:stretch/>
        </p:blipFill>
        <p:spPr>
          <a:xfrm>
            <a:off x="809640" y="1036800"/>
            <a:ext cx="8443800" cy="548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06440" y="-22320"/>
            <a:ext cx="10082160" cy="7419960"/>
          </a:xfrm>
          <a:prstGeom prst="rect">
            <a:avLst/>
          </a:prstGeom>
          <a:ln w="0">
            <a:noFill/>
          </a:ln>
        </p:spPr>
      </p:pic>
      <p:sp>
        <p:nvSpPr>
          <p:cNvPr id="180" name="Google Shape;123;p4"/>
          <p:cNvSpPr/>
          <p:nvPr/>
        </p:nvSpPr>
        <p:spPr>
          <a:xfrm>
            <a:off x="8020080" y="6662880"/>
            <a:ext cx="22669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DFFB365-3FE5-4021-821B-A60C775354AC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81" name="Google Shape;124;p4"/>
          <p:cNvCxnSpPr/>
          <p:nvPr/>
        </p:nvCxnSpPr>
        <p:spPr>
          <a:xfrm>
            <a:off x="636480" y="7178400"/>
            <a:ext cx="9498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82" name="Google Shape;125;p4"/>
          <p:cNvCxnSpPr/>
          <p:nvPr/>
        </p:nvCxnSpPr>
        <p:spPr>
          <a:xfrm flipV="1">
            <a:off x="808560" y="7320960"/>
            <a:ext cx="91717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83" name="Прямоугольник 9"/>
          <p:cNvSpPr/>
          <p:nvPr/>
        </p:nvSpPr>
        <p:spPr>
          <a:xfrm>
            <a:off x="3624840" y="374760"/>
            <a:ext cx="352152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200" rIns="88200" tIns="44280" bIns="44280" anchor="t">
            <a:spAutoFit/>
          </a:bodyPr>
          <a:p>
            <a:pPr algn="ctr">
              <a:lnSpc>
                <a:spcPct val="115000"/>
              </a:lnSpc>
              <a:tabLst>
                <a:tab algn="l" pos="0"/>
                <a:tab algn="l" pos="581040"/>
                <a:tab algn="l" pos="1162080"/>
                <a:tab algn="l" pos="1744560"/>
                <a:tab algn="l" pos="2325600"/>
                <a:tab algn="l" pos="2908440"/>
                <a:tab algn="l" pos="3489480"/>
                <a:tab algn="l" pos="4070520"/>
                <a:tab algn="l" pos="4653000"/>
                <a:tab algn="l" pos="5234040"/>
                <a:tab algn="l" pos="5816520"/>
                <a:tab algn="l" pos="6397560"/>
                <a:tab algn="l" pos="6978600"/>
                <a:tab algn="l" pos="7561440"/>
                <a:tab algn="l" pos="8142120"/>
                <a:tab algn="l" pos="8724960"/>
                <a:tab algn="l" pos="9306000"/>
                <a:tab algn="l" pos="10058400"/>
              </a:tabLst>
            </a:pPr>
            <a:r>
              <a:rPr b="1" lang="ru-RU" sz="35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Учебное задание</a:t>
            </a:r>
            <a:endParaRPr b="0" lang="en-US" sz="3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4" name="Прямоугольник 10"/>
          <p:cNvSpPr/>
          <p:nvPr/>
        </p:nvSpPr>
        <p:spPr>
          <a:xfrm>
            <a:off x="760320" y="1270080"/>
            <a:ext cx="937440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200" rIns="8820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5" name="Прямоугольник 1"/>
          <p:cNvSpPr/>
          <p:nvPr/>
        </p:nvSpPr>
        <p:spPr>
          <a:xfrm>
            <a:off x="1138320" y="1484280"/>
            <a:ext cx="8020080" cy="134316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3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Подумайте над социальной проблемой  повести М.Булгакова  «Собачье сердце»: улучшение человека – улучшение общества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Прямоугольник 2"/>
          <p:cNvSpPr/>
          <p:nvPr/>
        </p:nvSpPr>
        <p:spPr>
          <a:xfrm>
            <a:off x="1297080" y="4019400"/>
            <a:ext cx="7861320" cy="95256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Урок окончен! До новых встреч!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306360" y="6480"/>
            <a:ext cx="10080720" cy="7597800"/>
          </a:xfrm>
          <a:prstGeom prst="rect">
            <a:avLst/>
          </a:prstGeom>
          <a:ln w="0">
            <a:noFill/>
          </a:ln>
        </p:spPr>
      </p:pic>
      <p:sp>
        <p:nvSpPr>
          <p:cNvPr id="188" name="Google Shape;123;p4"/>
          <p:cNvSpPr/>
          <p:nvPr/>
        </p:nvSpPr>
        <p:spPr>
          <a:xfrm>
            <a:off x="8020080" y="6662880"/>
            <a:ext cx="22669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A44D0C3-DE77-4475-94A2-4B779EB29B30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89" name="Google Shape;124;p4"/>
          <p:cNvCxnSpPr/>
          <p:nvPr/>
        </p:nvCxnSpPr>
        <p:spPr>
          <a:xfrm>
            <a:off x="636480" y="7178400"/>
            <a:ext cx="9498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90" name="Google Shape;125;p4"/>
          <p:cNvCxnSpPr/>
          <p:nvPr/>
        </p:nvCxnSpPr>
        <p:spPr>
          <a:xfrm flipV="1">
            <a:off x="808560" y="7320960"/>
            <a:ext cx="91717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91" name="Google Shape;574;p91"/>
          <p:cNvSpPr/>
          <p:nvPr/>
        </p:nvSpPr>
        <p:spPr>
          <a:xfrm>
            <a:off x="379440" y="1041480"/>
            <a:ext cx="4191120" cy="10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3320" rIns="103320" tIns="103320" bIns="1033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Барша</a:t>
            </a:r>
            <a:r>
              <a:rPr b="1" lang="en-US" sz="2700" strike="noStrike" u="none">
                <a:solidFill>
                  <a:srgbClr val="002060"/>
                </a:solidFill>
                <a:uFillTx/>
                <a:latin typeface="Century Gothic"/>
              </a:rPr>
              <a:t>ғ</a:t>
            </a: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а </a:t>
            </a:r>
            <a:r>
              <a:rPr b="1" lang="en-US" sz="2700" strike="noStrike" u="none">
                <a:solidFill>
                  <a:srgbClr val="002060"/>
                </a:solidFill>
                <a:uFillTx/>
                <a:latin typeface="Century Gothic"/>
              </a:rPr>
              <a:t>қ</a:t>
            </a: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олжетімді, сапалы білім!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2" name="Google Shape;575;p91"/>
          <p:cNvSpPr/>
          <p:nvPr/>
        </p:nvSpPr>
        <p:spPr>
          <a:xfrm>
            <a:off x="5345280" y="5605560"/>
            <a:ext cx="4829040" cy="116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3320" rIns="103320" tIns="103320" bIns="10332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Качественное образование, 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доступное всем!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93" name="Группа 1"/>
          <p:cNvGrpSpPr/>
          <p:nvPr/>
        </p:nvGrpSpPr>
        <p:grpSpPr>
          <a:xfrm>
            <a:off x="2104920" y="1620720"/>
            <a:ext cx="6492960" cy="4849920"/>
            <a:chOff x="2104920" y="1620720"/>
            <a:chExt cx="6492960" cy="4849920"/>
          </a:xfrm>
        </p:grpSpPr>
        <p:sp>
          <p:nvSpPr>
            <p:cNvPr id="194" name="Freeform 39"/>
            <p:cNvSpPr/>
            <p:nvPr/>
          </p:nvSpPr>
          <p:spPr>
            <a:xfrm>
              <a:off x="3743280" y="2814480"/>
              <a:ext cx="3179880" cy="3656160"/>
            </a:xfrm>
            <a:custGeom>
              <a:avLst/>
              <a:gdLst>
                <a:gd name="textAreaLeft" fmla="*/ 0 w 3179880"/>
                <a:gd name="textAreaRight" fmla="*/ 3180240 w 3179880"/>
                <a:gd name="textAreaTop" fmla="*/ 0 h 3656160"/>
                <a:gd name="textAreaBottom" fmla="*/ 3656520 h 3656160"/>
              </a:gdLst>
              <a:ahLst/>
              <a:rect l="textAreaLeft" t="textAreaTop" r="textAreaRight" b="textAreaBottom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95" name="Group 4"/>
            <p:cNvGrpSpPr/>
            <p:nvPr/>
          </p:nvGrpSpPr>
          <p:grpSpPr>
            <a:xfrm>
              <a:off x="2104920" y="3894480"/>
              <a:ext cx="1997280" cy="2117880"/>
              <a:chOff x="2104920" y="3894480"/>
              <a:chExt cx="1997280" cy="2117880"/>
            </a:xfrm>
          </p:grpSpPr>
          <p:grpSp>
            <p:nvGrpSpPr>
              <p:cNvPr id="196" name="Oval 1"/>
              <p:cNvGrpSpPr/>
              <p:nvPr/>
            </p:nvGrpSpPr>
            <p:grpSpPr>
              <a:xfrm>
                <a:off x="2104920" y="3894480"/>
                <a:ext cx="1997280" cy="2117880"/>
                <a:chOff x="2104920" y="3894480"/>
                <a:chExt cx="1997280" cy="2117880"/>
              </a:xfrm>
            </p:grpSpPr>
            <p:pic>
              <p:nvPicPr>
                <p:cNvPr id="197" name="Oval 1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2104920" y="3894480"/>
                  <a:ext cx="1997280" cy="211788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98" name=""/>
                <p:cNvSpPr/>
                <p:nvPr/>
              </p:nvSpPr>
              <p:spPr>
                <a:xfrm>
                  <a:off x="2435400" y="4217760"/>
                  <a:ext cx="1337400" cy="1425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9" name="Oval 40"/>
              <p:cNvGrpSpPr/>
              <p:nvPr/>
            </p:nvGrpSpPr>
            <p:grpSpPr>
              <a:xfrm>
                <a:off x="2318400" y="4138200"/>
                <a:ext cx="1587600" cy="1630440"/>
                <a:chOff x="2318400" y="4138200"/>
                <a:chExt cx="1587600" cy="1630440"/>
              </a:xfrm>
            </p:grpSpPr>
            <p:pic>
              <p:nvPicPr>
                <p:cNvPr id="200" name="Oval 40" descr="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2318400" y="4138200"/>
                  <a:ext cx="1587600" cy="163044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01" name=""/>
                <p:cNvSpPr/>
                <p:nvPr/>
              </p:nvSpPr>
              <p:spPr>
                <a:xfrm>
                  <a:off x="2589840" y="4390560"/>
                  <a:ext cx="1047600" cy="1080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Заманауи технология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02" name="Group 43"/>
            <p:cNvGrpSpPr/>
            <p:nvPr/>
          </p:nvGrpSpPr>
          <p:grpSpPr>
            <a:xfrm>
              <a:off x="6736320" y="3474720"/>
              <a:ext cx="1839240" cy="1950480"/>
              <a:chOff x="6736320" y="3474720"/>
              <a:chExt cx="1839240" cy="1950480"/>
            </a:xfrm>
          </p:grpSpPr>
          <p:grpSp>
            <p:nvGrpSpPr>
              <p:cNvPr id="203" name="Oval 44"/>
              <p:cNvGrpSpPr/>
              <p:nvPr/>
            </p:nvGrpSpPr>
            <p:grpSpPr>
              <a:xfrm>
                <a:off x="6736320" y="3474720"/>
                <a:ext cx="1839240" cy="1950480"/>
                <a:chOff x="6736320" y="3474720"/>
                <a:chExt cx="1839240" cy="1950480"/>
              </a:xfrm>
            </p:grpSpPr>
            <p:pic>
              <p:nvPicPr>
                <p:cNvPr id="204" name="Oval 44" descr="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6736320" y="3474720"/>
                  <a:ext cx="1839240" cy="195048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05" name=""/>
                <p:cNvSpPr/>
                <p:nvPr/>
              </p:nvSpPr>
              <p:spPr>
                <a:xfrm>
                  <a:off x="7041960" y="3773880"/>
                  <a:ext cx="1226160" cy="13053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06" name="Oval 45"/>
              <p:cNvGrpSpPr/>
              <p:nvPr/>
            </p:nvGrpSpPr>
            <p:grpSpPr>
              <a:xfrm>
                <a:off x="6948720" y="3699720"/>
                <a:ext cx="1396800" cy="1500480"/>
                <a:chOff x="6948720" y="3699720"/>
                <a:chExt cx="1396800" cy="1500480"/>
              </a:xfrm>
            </p:grpSpPr>
            <p:pic>
              <p:nvPicPr>
                <p:cNvPr id="207" name="Oval 45" descr="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6948720" y="3699720"/>
                  <a:ext cx="1396800" cy="150048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08" name=""/>
                <p:cNvSpPr/>
                <p:nvPr/>
              </p:nvSpPr>
              <p:spPr>
                <a:xfrm>
                  <a:off x="7187400" y="3931560"/>
                  <a:ext cx="917640" cy="990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7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Білімді бағалау</a:t>
                  </a:r>
                  <a:endParaRPr b="0" lang="en-US" sz="17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09" name="Group 46"/>
            <p:cNvGrpSpPr/>
            <p:nvPr/>
          </p:nvGrpSpPr>
          <p:grpSpPr>
            <a:xfrm>
              <a:off x="2725920" y="2247840"/>
              <a:ext cx="1542600" cy="1634400"/>
              <a:chOff x="2725920" y="2247840"/>
              <a:chExt cx="1542600" cy="1634400"/>
            </a:xfrm>
          </p:grpSpPr>
          <p:grpSp>
            <p:nvGrpSpPr>
              <p:cNvPr id="210" name="Oval 47"/>
              <p:cNvGrpSpPr/>
              <p:nvPr/>
            </p:nvGrpSpPr>
            <p:grpSpPr>
              <a:xfrm>
                <a:off x="2725920" y="2247840"/>
                <a:ext cx="1542600" cy="1634400"/>
                <a:chOff x="2725920" y="2247840"/>
                <a:chExt cx="1542600" cy="1634400"/>
              </a:xfrm>
            </p:grpSpPr>
            <p:pic>
              <p:nvPicPr>
                <p:cNvPr id="211" name="Oval 47" descr=""/>
                <p:cNvPicPr/>
                <p:nvPr/>
              </p:nvPicPr>
              <p:blipFill>
                <a:blip r:embed="rId6"/>
                <a:stretch/>
              </p:blipFill>
              <p:spPr>
                <a:xfrm>
                  <a:off x="2725920" y="2247840"/>
                  <a:ext cx="1542600" cy="16344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12" name=""/>
                <p:cNvSpPr/>
                <p:nvPr/>
              </p:nvSpPr>
              <p:spPr>
                <a:xfrm>
                  <a:off x="2989080" y="2499480"/>
                  <a:ext cx="1018800" cy="1083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13" name="Oval 48"/>
              <p:cNvGrpSpPr/>
              <p:nvPr/>
            </p:nvGrpSpPr>
            <p:grpSpPr>
              <a:xfrm>
                <a:off x="2913480" y="2430720"/>
                <a:ext cx="1195560" cy="1268640"/>
                <a:chOff x="2913480" y="2430720"/>
                <a:chExt cx="1195560" cy="1268640"/>
              </a:xfrm>
            </p:grpSpPr>
            <p:pic>
              <p:nvPicPr>
                <p:cNvPr id="214" name="Oval 48" descr=""/>
                <p:cNvPicPr/>
                <p:nvPr/>
              </p:nvPicPr>
              <p:blipFill>
                <a:blip r:embed="rId7"/>
                <a:stretch/>
              </p:blipFill>
              <p:spPr>
                <a:xfrm>
                  <a:off x="2913480" y="2430720"/>
                  <a:ext cx="1195560" cy="126864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15" name=""/>
                <p:cNvSpPr/>
                <p:nvPr/>
              </p:nvSpPr>
              <p:spPr>
                <a:xfrm>
                  <a:off x="3123360" y="2630160"/>
                  <a:ext cx="772200" cy="821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Қол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жетімді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16" name="Group 49"/>
            <p:cNvGrpSpPr/>
            <p:nvPr/>
          </p:nvGrpSpPr>
          <p:grpSpPr>
            <a:xfrm>
              <a:off x="5502240" y="1743840"/>
              <a:ext cx="1541880" cy="1634760"/>
              <a:chOff x="5502240" y="1743840"/>
              <a:chExt cx="1541880" cy="1634760"/>
            </a:xfrm>
          </p:grpSpPr>
          <p:grpSp>
            <p:nvGrpSpPr>
              <p:cNvPr id="217" name="Oval 50"/>
              <p:cNvGrpSpPr/>
              <p:nvPr/>
            </p:nvGrpSpPr>
            <p:grpSpPr>
              <a:xfrm>
                <a:off x="5502240" y="1743840"/>
                <a:ext cx="1541880" cy="1634760"/>
                <a:chOff x="5502240" y="1743840"/>
                <a:chExt cx="1541880" cy="1634760"/>
              </a:xfrm>
            </p:grpSpPr>
            <p:pic>
              <p:nvPicPr>
                <p:cNvPr id="218" name="Oval 50" descr=""/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5502240" y="1743840"/>
                  <a:ext cx="1541880" cy="16347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19" name=""/>
                <p:cNvSpPr/>
                <p:nvPr/>
              </p:nvSpPr>
              <p:spPr>
                <a:xfrm>
                  <a:off x="5762880" y="1997280"/>
                  <a:ext cx="1020960" cy="1083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20" name="Oval 62"/>
              <p:cNvGrpSpPr/>
              <p:nvPr/>
            </p:nvGrpSpPr>
            <p:grpSpPr>
              <a:xfrm>
                <a:off x="5673600" y="1926720"/>
                <a:ext cx="1199520" cy="1269000"/>
                <a:chOff x="5673600" y="1926720"/>
                <a:chExt cx="1199520" cy="1269000"/>
              </a:xfrm>
            </p:grpSpPr>
            <p:pic>
              <p:nvPicPr>
                <p:cNvPr id="221" name="Oval 62" descr="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5673600" y="1926720"/>
                  <a:ext cx="1199520" cy="1269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22" name=""/>
                <p:cNvSpPr/>
                <p:nvPr/>
              </p:nvSpPr>
              <p:spPr>
                <a:xfrm>
                  <a:off x="5886360" y="2127960"/>
                  <a:ext cx="774720" cy="822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2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Цифрлы </a:t>
                  </a: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Қ</a:t>
                  </a:r>
                  <a:r>
                    <a:rPr b="1" lang="ru-RU" sz="12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аза</a:t>
                  </a: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қ</a:t>
                  </a:r>
                  <a:r>
                    <a:rPr b="1" lang="ru-RU" sz="12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стан</a:t>
                  </a:r>
                  <a:endParaRPr b="0" lang="en-US" sz="12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23" name="Group 63"/>
            <p:cNvGrpSpPr/>
            <p:nvPr/>
          </p:nvGrpSpPr>
          <p:grpSpPr>
            <a:xfrm>
              <a:off x="7138080" y="2233800"/>
              <a:ext cx="1459800" cy="1548000"/>
              <a:chOff x="7138080" y="2233800"/>
              <a:chExt cx="1459800" cy="1548000"/>
            </a:xfrm>
          </p:grpSpPr>
          <p:grpSp>
            <p:nvGrpSpPr>
              <p:cNvPr id="224" name="Oval 64"/>
              <p:cNvGrpSpPr/>
              <p:nvPr/>
            </p:nvGrpSpPr>
            <p:grpSpPr>
              <a:xfrm>
                <a:off x="7138080" y="2233800"/>
                <a:ext cx="1459800" cy="1548000"/>
                <a:chOff x="7138080" y="2233800"/>
                <a:chExt cx="1459800" cy="1548000"/>
              </a:xfrm>
            </p:grpSpPr>
            <p:pic>
              <p:nvPicPr>
                <p:cNvPr id="225" name="Oval 64" descr=""/>
                <p:cNvPicPr/>
                <p:nvPr/>
              </p:nvPicPr>
              <p:blipFill>
                <a:blip r:embed="rId10"/>
                <a:stretch/>
              </p:blipFill>
              <p:spPr>
                <a:xfrm>
                  <a:off x="7138080" y="2233800"/>
                  <a:ext cx="1459800" cy="1548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26" name=""/>
                <p:cNvSpPr/>
                <p:nvPr/>
              </p:nvSpPr>
              <p:spPr>
                <a:xfrm>
                  <a:off x="7387560" y="2476080"/>
                  <a:ext cx="962280" cy="1022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27" name="Oval 65"/>
              <p:cNvGrpSpPr/>
              <p:nvPr/>
            </p:nvGrpSpPr>
            <p:grpSpPr>
              <a:xfrm>
                <a:off x="7302600" y="2410200"/>
                <a:ext cx="1136160" cy="1200960"/>
                <a:chOff x="7302600" y="2410200"/>
                <a:chExt cx="1136160" cy="1200960"/>
              </a:xfrm>
            </p:grpSpPr>
            <p:pic>
              <p:nvPicPr>
                <p:cNvPr id="228" name="Oval 65" descr=""/>
                <p:cNvPicPr/>
                <p:nvPr/>
              </p:nvPicPr>
              <p:blipFill>
                <a:blip r:embed="rId11"/>
                <a:stretch/>
              </p:blipFill>
              <p:spPr>
                <a:xfrm>
                  <a:off x="7302600" y="2410200"/>
                  <a:ext cx="1136160" cy="12009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29" name=""/>
                <p:cNvSpPr/>
                <p:nvPr/>
              </p:nvSpPr>
              <p:spPr>
                <a:xfrm>
                  <a:off x="7503480" y="2599200"/>
                  <a:ext cx="730080" cy="775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Дербес оқыту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30" name="Group 66"/>
            <p:cNvGrpSpPr/>
            <p:nvPr/>
          </p:nvGrpSpPr>
          <p:grpSpPr>
            <a:xfrm>
              <a:off x="4394880" y="2040480"/>
              <a:ext cx="1459800" cy="1548000"/>
              <a:chOff x="4394880" y="2040480"/>
              <a:chExt cx="1459800" cy="1548000"/>
            </a:xfrm>
          </p:grpSpPr>
          <p:grpSp>
            <p:nvGrpSpPr>
              <p:cNvPr id="231" name="Oval 67"/>
              <p:cNvGrpSpPr/>
              <p:nvPr/>
            </p:nvGrpSpPr>
            <p:grpSpPr>
              <a:xfrm>
                <a:off x="4394880" y="2040480"/>
                <a:ext cx="1459800" cy="1548000"/>
                <a:chOff x="4394880" y="2040480"/>
                <a:chExt cx="1459800" cy="1548000"/>
              </a:xfrm>
            </p:grpSpPr>
            <p:pic>
              <p:nvPicPr>
                <p:cNvPr id="232" name="Oval 67" descr=""/>
                <p:cNvPicPr/>
                <p:nvPr/>
              </p:nvPicPr>
              <p:blipFill>
                <a:blip r:embed="rId12"/>
                <a:stretch/>
              </p:blipFill>
              <p:spPr>
                <a:xfrm>
                  <a:off x="4394880" y="2040480"/>
                  <a:ext cx="1459800" cy="1548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33" name=""/>
                <p:cNvSpPr/>
                <p:nvPr/>
              </p:nvSpPr>
              <p:spPr>
                <a:xfrm>
                  <a:off x="4644720" y="2279160"/>
                  <a:ext cx="962280" cy="1022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34" name="Oval 68"/>
              <p:cNvGrpSpPr/>
              <p:nvPr/>
            </p:nvGrpSpPr>
            <p:grpSpPr>
              <a:xfrm>
                <a:off x="4559400" y="2211120"/>
                <a:ext cx="1136160" cy="1200960"/>
                <a:chOff x="4559400" y="2211120"/>
                <a:chExt cx="1136160" cy="1200960"/>
              </a:xfrm>
            </p:grpSpPr>
            <p:pic>
              <p:nvPicPr>
                <p:cNvPr id="235" name="Oval 68" descr=""/>
                <p:cNvPicPr/>
                <p:nvPr/>
              </p:nvPicPr>
              <p:blipFill>
                <a:blip r:embed="rId13"/>
                <a:stretch/>
              </p:blipFill>
              <p:spPr>
                <a:xfrm>
                  <a:off x="4559400" y="2211120"/>
                  <a:ext cx="1136160" cy="12009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36" name=""/>
                <p:cNvSpPr/>
                <p:nvPr/>
              </p:nvSpPr>
              <p:spPr>
                <a:xfrm>
                  <a:off x="4760640" y="2402280"/>
                  <a:ext cx="730080" cy="775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Н</a:t>
                  </a: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ә</a:t>
                  </a: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тижелі</a:t>
                  </a:r>
                  <a:endParaRPr b="0" lang="en-US" sz="13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37" name="Group 69"/>
            <p:cNvGrpSpPr/>
            <p:nvPr/>
          </p:nvGrpSpPr>
          <p:grpSpPr>
            <a:xfrm>
              <a:off x="6031080" y="3426120"/>
              <a:ext cx="1222920" cy="1296720"/>
              <a:chOff x="6031080" y="3426120"/>
              <a:chExt cx="1222920" cy="1296720"/>
            </a:xfrm>
          </p:grpSpPr>
          <p:grpSp>
            <p:nvGrpSpPr>
              <p:cNvPr id="238" name="Oval 70"/>
              <p:cNvGrpSpPr/>
              <p:nvPr/>
            </p:nvGrpSpPr>
            <p:grpSpPr>
              <a:xfrm>
                <a:off x="6031080" y="3426120"/>
                <a:ext cx="1222920" cy="1296720"/>
                <a:chOff x="6031080" y="3426120"/>
                <a:chExt cx="1222920" cy="1296720"/>
              </a:xfrm>
            </p:grpSpPr>
            <p:pic>
              <p:nvPicPr>
                <p:cNvPr id="239" name="Oval 70" descr=""/>
                <p:cNvPicPr/>
                <p:nvPr/>
              </p:nvPicPr>
              <p:blipFill>
                <a:blip r:embed="rId14"/>
                <a:stretch/>
              </p:blipFill>
              <p:spPr>
                <a:xfrm>
                  <a:off x="6031080" y="3426120"/>
                  <a:ext cx="1222920" cy="129672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40" name=""/>
                <p:cNvSpPr/>
                <p:nvPr/>
              </p:nvSpPr>
              <p:spPr>
                <a:xfrm>
                  <a:off x="6247440" y="3628800"/>
                  <a:ext cx="792000" cy="844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1" name="Oval 71"/>
              <p:cNvGrpSpPr/>
              <p:nvPr/>
            </p:nvGrpSpPr>
            <p:grpSpPr>
              <a:xfrm>
                <a:off x="6170400" y="3571920"/>
                <a:ext cx="949320" cy="1004760"/>
                <a:chOff x="6170400" y="3571920"/>
                <a:chExt cx="949320" cy="1004760"/>
              </a:xfrm>
            </p:grpSpPr>
            <p:pic>
              <p:nvPicPr>
                <p:cNvPr id="242" name="Oval 71" descr=""/>
                <p:cNvPicPr/>
                <p:nvPr/>
              </p:nvPicPr>
              <p:blipFill>
                <a:blip r:embed="rId15"/>
                <a:stretch/>
              </p:blipFill>
              <p:spPr>
                <a:xfrm>
                  <a:off x="6170400" y="3571920"/>
                  <a:ext cx="949320" cy="10047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43" name=""/>
                <p:cNvSpPr/>
                <p:nvPr/>
              </p:nvSpPr>
              <p:spPr>
                <a:xfrm>
                  <a:off x="6343200" y="3731040"/>
                  <a:ext cx="599760" cy="640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7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Тиімді</a:t>
                  </a:r>
                  <a:endParaRPr b="0" lang="en-US" sz="17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44" name="Group 72"/>
            <p:cNvGrpSpPr/>
            <p:nvPr/>
          </p:nvGrpSpPr>
          <p:grpSpPr>
            <a:xfrm>
              <a:off x="3434400" y="1620720"/>
              <a:ext cx="1071720" cy="1136520"/>
              <a:chOff x="3434400" y="1620720"/>
              <a:chExt cx="1071720" cy="1136520"/>
            </a:xfrm>
          </p:grpSpPr>
          <p:grpSp>
            <p:nvGrpSpPr>
              <p:cNvPr id="245" name="Oval 73"/>
              <p:cNvGrpSpPr/>
              <p:nvPr/>
            </p:nvGrpSpPr>
            <p:grpSpPr>
              <a:xfrm>
                <a:off x="3434400" y="1620720"/>
                <a:ext cx="1071720" cy="1136520"/>
                <a:chOff x="3434400" y="1620720"/>
                <a:chExt cx="1071720" cy="1136520"/>
              </a:xfrm>
            </p:grpSpPr>
            <p:pic>
              <p:nvPicPr>
                <p:cNvPr id="246" name="Oval 73" descr=""/>
                <p:cNvPicPr/>
                <p:nvPr/>
              </p:nvPicPr>
              <p:blipFill>
                <a:blip r:embed="rId16"/>
                <a:stretch/>
              </p:blipFill>
              <p:spPr>
                <a:xfrm>
                  <a:off x="3434400" y="1620720"/>
                  <a:ext cx="1071720" cy="113652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47" name=""/>
                <p:cNvSpPr/>
                <p:nvPr/>
              </p:nvSpPr>
              <p:spPr>
                <a:xfrm>
                  <a:off x="3624480" y="1800000"/>
                  <a:ext cx="690120" cy="734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8" name="Oval 74"/>
              <p:cNvGrpSpPr/>
              <p:nvPr/>
            </p:nvGrpSpPr>
            <p:grpSpPr>
              <a:xfrm>
                <a:off x="3551040" y="1748880"/>
                <a:ext cx="838440" cy="885960"/>
                <a:chOff x="3551040" y="1748880"/>
                <a:chExt cx="838440" cy="885960"/>
              </a:xfrm>
            </p:grpSpPr>
            <p:pic>
              <p:nvPicPr>
                <p:cNvPr id="249" name="Oval 74" descr=""/>
                <p:cNvPicPr/>
                <p:nvPr/>
              </p:nvPicPr>
              <p:blipFill>
                <a:blip r:embed="rId17"/>
                <a:stretch/>
              </p:blipFill>
              <p:spPr>
                <a:xfrm>
                  <a:off x="3551040" y="1748880"/>
                  <a:ext cx="838440" cy="8859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50" name=""/>
                <p:cNvSpPr/>
                <p:nvPr/>
              </p:nvSpPr>
              <p:spPr>
                <a:xfrm>
                  <a:off x="3708360" y="1888920"/>
                  <a:ext cx="522720" cy="556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Үш тілді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6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1650FB5-3080-44F4-A315-2E0AE5E18AB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7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8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9" name="Прямоугольник 9"/>
          <p:cNvSpPr/>
          <p:nvPr/>
        </p:nvSpPr>
        <p:spPr>
          <a:xfrm>
            <a:off x="3149640" y="515880"/>
            <a:ext cx="482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М.А.Булгаков «Собачье сердце»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Rectangle 1"/>
          <p:cNvSpPr/>
          <p:nvPr/>
        </p:nvSpPr>
        <p:spPr>
          <a:xfrm>
            <a:off x="106200" y="1588680"/>
            <a:ext cx="5599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Rectangle 1"/>
          <p:cNvSpPr/>
          <p:nvPr/>
        </p:nvSpPr>
        <p:spPr>
          <a:xfrm>
            <a:off x="189000" y="5508000"/>
            <a:ext cx="6372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" name="Рисунок 1" descr=""/>
          <p:cNvPicPr/>
          <p:nvPr/>
        </p:nvPicPr>
        <p:blipFill>
          <a:blip r:embed="rId2"/>
          <a:stretch/>
        </p:blipFill>
        <p:spPr>
          <a:xfrm>
            <a:off x="5707080" y="958680"/>
            <a:ext cx="3836880" cy="5902560"/>
          </a:xfrm>
          <a:prstGeom prst="rect">
            <a:avLst/>
          </a:prstGeom>
          <a:ln w="0">
            <a:noFill/>
          </a:ln>
        </p:spPr>
      </p:pic>
      <p:sp>
        <p:nvSpPr>
          <p:cNvPr id="23" name="Rectangle 1"/>
          <p:cNvSpPr/>
          <p:nvPr/>
        </p:nvSpPr>
        <p:spPr>
          <a:xfrm>
            <a:off x="270000" y="3363480"/>
            <a:ext cx="6373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" name="Рисунок 1" descr=""/>
          <p:cNvPicPr/>
          <p:nvPr/>
        </p:nvPicPr>
        <p:blipFill>
          <a:blip r:embed="rId3"/>
          <a:stretch/>
        </p:blipFill>
        <p:spPr>
          <a:xfrm>
            <a:off x="814320" y="977760"/>
            <a:ext cx="4943520" cy="4445280"/>
          </a:xfrm>
          <a:prstGeom prst="rect">
            <a:avLst/>
          </a:prstGeom>
          <a:ln w="0">
            <a:noFill/>
          </a:ln>
        </p:spPr>
      </p:pic>
      <p:sp>
        <p:nvSpPr>
          <p:cNvPr id="25" name="Прямоугольник 1"/>
          <p:cNvSpPr/>
          <p:nvPr/>
        </p:nvSpPr>
        <p:spPr>
          <a:xfrm>
            <a:off x="351000" y="5506920"/>
            <a:ext cx="6292800" cy="16718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В безнравственном обществе все изобретения, увеличивающие власть человека над природою, – не только не блага, но несомненное и очевидное зло.</a:t>
            </a:r>
            <a:r>
              <a:rPr b="1" lang="en-GB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                                    </a:t>
            </a:r>
            <a:r>
              <a:rPr b="1" i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Лев Толстой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27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43292D3-AE5A-4D60-AC4D-4CD6E0997D84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8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9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0" name="Google Shape;230;p65"/>
          <p:cNvSpPr/>
          <p:nvPr/>
        </p:nvSpPr>
        <p:spPr>
          <a:xfrm>
            <a:off x="328680" y="1327320"/>
            <a:ext cx="9932760" cy="422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rmAutofit/>
          </a:bodyPr>
          <a:p>
            <a:pPr marL="372960" indent="-3729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" name="Схема 1" descr=""/>
          <p:cNvPicPr/>
          <p:nvPr/>
        </p:nvPicPr>
        <p:blipFill>
          <a:blip r:embed="rId2"/>
          <a:stretch/>
        </p:blipFill>
        <p:spPr>
          <a:xfrm>
            <a:off x="628560" y="2816280"/>
            <a:ext cx="9601200" cy="1244520"/>
          </a:xfrm>
          <a:prstGeom prst="rect">
            <a:avLst/>
          </a:prstGeom>
          <a:ln w="0">
            <a:noFill/>
          </a:ln>
        </p:spPr>
      </p:pic>
      <p:sp>
        <p:nvSpPr>
          <p:cNvPr id="32" name="Прямоугольник 9"/>
          <p:cNvSpPr/>
          <p:nvPr/>
        </p:nvSpPr>
        <p:spPr>
          <a:xfrm>
            <a:off x="4206600" y="515880"/>
            <a:ext cx="271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Словарь урока: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" name="Схема 9" descr=""/>
          <p:cNvPicPr/>
          <p:nvPr/>
        </p:nvPicPr>
        <p:blipFill>
          <a:blip r:embed="rId3"/>
          <a:stretch/>
        </p:blipFill>
        <p:spPr>
          <a:xfrm>
            <a:off x="628560" y="3697200"/>
            <a:ext cx="9563040" cy="1244520"/>
          </a:xfrm>
          <a:prstGeom prst="rect">
            <a:avLst/>
          </a:prstGeom>
          <a:ln w="0">
            <a:noFill/>
          </a:ln>
        </p:spPr>
      </p:pic>
      <p:pic>
        <p:nvPicPr>
          <p:cNvPr id="34" name="Схема 11" descr=""/>
          <p:cNvPicPr/>
          <p:nvPr/>
        </p:nvPicPr>
        <p:blipFill>
          <a:blip r:embed="rId4"/>
          <a:stretch/>
        </p:blipFill>
        <p:spPr>
          <a:xfrm>
            <a:off x="628560" y="5275440"/>
            <a:ext cx="9563040" cy="1257120"/>
          </a:xfrm>
          <a:prstGeom prst="rect">
            <a:avLst/>
          </a:prstGeom>
          <a:ln w="0">
            <a:noFill/>
          </a:ln>
        </p:spPr>
      </p:pic>
      <p:pic>
        <p:nvPicPr>
          <p:cNvPr id="35" name="Схема 12" descr=""/>
          <p:cNvPicPr/>
          <p:nvPr/>
        </p:nvPicPr>
        <p:blipFill>
          <a:blip r:embed="rId5"/>
          <a:stretch/>
        </p:blipFill>
        <p:spPr>
          <a:xfrm>
            <a:off x="609480" y="4506840"/>
            <a:ext cx="9563400" cy="1257480"/>
          </a:xfrm>
          <a:prstGeom prst="rect">
            <a:avLst/>
          </a:prstGeom>
          <a:ln w="0">
            <a:noFill/>
          </a:ln>
        </p:spPr>
      </p:pic>
      <p:sp>
        <p:nvSpPr>
          <p:cNvPr id="36" name="TextBox 2"/>
          <p:cNvSpPr/>
          <p:nvPr/>
        </p:nvSpPr>
        <p:spPr>
          <a:xfrm>
            <a:off x="717480" y="5648400"/>
            <a:ext cx="9163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Прямоугольник 1"/>
          <p:cNvSpPr/>
          <p:nvPr/>
        </p:nvSpPr>
        <p:spPr>
          <a:xfrm>
            <a:off x="534960" y="1050840"/>
            <a:ext cx="9637920" cy="1824120"/>
          </a:xfrm>
          <a:prstGeom prst="rect">
            <a:avLst/>
          </a:prstGeom>
          <a:solidFill>
            <a:srgbClr val="ffffff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Сюжет-совокупность действий, событий, в к-рых раскрывается основное содержание художественного произведения.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Композиция -  </a:t>
            </a:r>
            <a:r>
              <a:rPr b="1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это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 построение, расположение и взаимосвязь всех частей, эпизодов </a:t>
            </a:r>
            <a:r>
              <a:rPr b="1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произведения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 в таком порядке, в котором задумал автор для достижения определенного смысла. Элементы композиции: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Сюжет</a:t>
            </a:r>
            <a:br>
              <a:rPr sz="3600"/>
            </a:b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0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7649D41-75C2-4626-8B88-48A43BDBDC1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1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2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3" name="Прямоугольник 12"/>
          <p:cNvSpPr/>
          <p:nvPr/>
        </p:nvSpPr>
        <p:spPr>
          <a:xfrm>
            <a:off x="636480" y="1407960"/>
            <a:ext cx="951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Прямоугольник 9"/>
          <p:cNvSpPr/>
          <p:nvPr/>
        </p:nvSpPr>
        <p:spPr>
          <a:xfrm>
            <a:off x="5433120" y="51588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"/>
          <p:cNvSpPr txBox="1"/>
          <p:nvPr/>
        </p:nvSpPr>
        <p:spPr>
          <a:xfrm>
            <a:off x="534960" y="1190520"/>
            <a:ext cx="9623520" cy="55641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lnSpc>
                <a:spcPct val="100000"/>
              </a:lnSpc>
              <a:spcBef>
                <a:spcPts val="79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Повесть «</a:t>
            </a:r>
            <a:r>
              <a:rPr b="0" lang="ru-RU" sz="3200" strike="noStrike" u="sng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Собачье сердце</a:t>
            </a:r>
            <a:r>
              <a:rPr b="0" lang="ru-RU" sz="3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» рассказывает о том, как </a:t>
            </a:r>
            <a:r>
              <a:rPr b="1" i="1" lang="ru-RU" sz="3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профессор Преображенский Филипп Филиппович</a:t>
            </a:r>
            <a:r>
              <a:rPr b="0" lang="ru-RU" sz="3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, светило медицины, человек с мировой славой,  в попытке разгадать секрет вечной молодости случайно делает открытие, позволяющее хирургическим путем превратить животное в человека. Профессор пересадил орган человека  собаке. Но у человека, Клима Чугункина,  чей гипофиз послужил  основой для превращения, было </a:t>
            </a:r>
            <a:r>
              <a:rPr b="0" i="1" lang="ru-RU" sz="3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«</a:t>
            </a:r>
            <a:r>
              <a:rPr b="0" lang="ru-RU" sz="3200" strike="noStrike" u="sng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самое паршивое человеческое сердце из всех, что существуют в природе</a:t>
            </a:r>
            <a:r>
              <a:rPr b="0" i="1" lang="ru-RU" sz="3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»</a:t>
            </a:r>
            <a:r>
              <a:rPr b="0" lang="ru-RU" sz="3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.  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79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7612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47" name="Google Shape;123;p4"/>
          <p:cNvSpPr/>
          <p:nvPr/>
        </p:nvSpPr>
        <p:spPr>
          <a:xfrm>
            <a:off x="8182080" y="63802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ADFB78B-8659-4CF4-8F74-9766E80EC7B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8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9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0" name="Прямоугольник 9"/>
          <p:cNvSpPr/>
          <p:nvPr/>
        </p:nvSpPr>
        <p:spPr>
          <a:xfrm>
            <a:off x="2459520" y="227160"/>
            <a:ext cx="5877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Система образов повести «Собачье сердце»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Rectangle 1"/>
          <p:cNvSpPr/>
          <p:nvPr/>
        </p:nvSpPr>
        <p:spPr>
          <a:xfrm>
            <a:off x="139680" y="4119840"/>
            <a:ext cx="804240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Прямоугольник 1"/>
          <p:cNvSpPr/>
          <p:nvPr/>
        </p:nvSpPr>
        <p:spPr>
          <a:xfrm>
            <a:off x="233280" y="1447920"/>
            <a:ext cx="101919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Прямоугольник 1"/>
          <p:cNvSpPr/>
          <p:nvPr/>
        </p:nvSpPr>
        <p:spPr>
          <a:xfrm>
            <a:off x="351000" y="1085760"/>
            <a:ext cx="10074240" cy="56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5400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40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Филипп Филиппович Преображенский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– автор чудовищного эксперимента по пересадке человеческого гипофиза собаке. Ученый, представитель московской русской интеллигенции.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40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40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Доктор Иван Арнольдович Борменталь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– ученик Преображенского, любящий своего учителя и преданный ему.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40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40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Пес Шарик –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доверчивый, разумный пес с добрым сердцем, способный на сострадание к окружающим.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40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40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Полиграф Полиграфович Шариков -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безнравственная, не поддающаяся воспитанию и образованию личность. Шариков является воплощением общества, порожденного революцией,  в котором отсутствуют   моральные установки.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6746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Завязка повести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4303CA8-75FF-4FB9-BFC6-AD7594A9A49B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7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8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9" name="Прямоугольник 9"/>
          <p:cNvSpPr/>
          <p:nvPr/>
        </p:nvSpPr>
        <p:spPr>
          <a:xfrm>
            <a:off x="5433120" y="51588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"/>
          <p:cNvSpPr txBox="1"/>
          <p:nvPr/>
        </p:nvSpPr>
        <p:spPr>
          <a:xfrm>
            <a:off x="534960" y="977760"/>
            <a:ext cx="9623520" cy="6112080"/>
          </a:xfrm>
          <a:prstGeom prst="rect">
            <a:avLst/>
          </a:prstGeom>
          <a:noFill/>
          <a:ln w="0">
            <a:noFill/>
          </a:ln>
        </p:spPr>
        <p:txBody>
          <a:bodyPr lIns="106920" rIns="106920" tIns="106920" bIns="106920" anchor="t">
            <a:norm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1f497d"/>
                </a:solidFill>
                <a:uFillTx/>
                <a:latin typeface="Calibri"/>
              </a:rPr>
              <a:t>   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Дверь  хлопнула, и из неё показался господин.  Он уверенно пересёк в столбе метели улицу .   Этот  не   станет пинать ногой, но и сам никого не боится.    Он умственного труда господин, с культурной остроконечной бородкой и усами, пушистыми и лихими, как у французских рыцарей, но запах  от него летит скверный, больницей. И сигарой.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Пёс собрал остаток сил и  пополз из подворотни.  Вьюга</a:t>
            </a:r>
            <a:r>
              <a:rPr b="1" i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, захлопавшая  как из ружья,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взметнула над головой громадные буквы полотняного плаката «Возможно ли омоложение?».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Пёс полз, как змея на брюхе, обливаясь слезами. Загадочный господин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наклонился , сверкнул золотыми очками и вытащил из   кармана белый продолговатый сверток. </a:t>
            </a:r>
            <a:r>
              <a:rPr b="1" i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Не снимая коричневых перчаток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,     отломил кусок колбасы, </a:t>
            </a:r>
            <a:r>
              <a:rPr b="1" i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называемой «Особенная краковская»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. И псу этот кусок! 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Будет пока что... – господин говорил отрывисто, точно командовал. Он наклонился к Шарику, пытливо глянул ему в глаза и неожиданно провёл рукой в перчатке интимно и ласково по шарикову животу.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–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А-га, самец, – многозначительно молвил он, – ошейника нету, ну, вот и прекрасно, тебя-то мне и надо. Ступай за мной.  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77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34960" y="0"/>
            <a:ext cx="9623520" cy="7682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Кульминация 4 глава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3" name=""/>
          <p:cNvSpPr txBox="1"/>
          <p:nvPr/>
        </p:nvSpPr>
        <p:spPr>
          <a:xfrm>
            <a:off x="534960" y="1022040"/>
            <a:ext cx="9623520" cy="573228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На узком операционном столе лежал, раскинувшись, пёс Шарик, и голова его беспомощно колотилась о белую клеёнчатую подушку. Живот его был выстрижен, и теперь доктор Борменталь, тяжело дыша и спеша, машинкой въедаясь в шерсть, стриг голову Шарика. Филипп Филиппович, опершись ладонями на край стола, блестящими, как золотые обода его очков, глазками наблюдал за этой процедурой. и говорил взволнованно: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– 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Иван Арнольдович, самый важный момент – когда я войду в турецкое седло. Мгновенно, умоляю вас, подайте отросток и тут же шить. Если там у меня начнёт кровить, потеряем время и пса потеряем. Впрочем, для него и так никакого шанса нету, – он помолчал, прищуря глаз, заглянул как бы насмешливо в полуприкрытый спящий глаз пса и добавил: – А знаете, жалко его. </a:t>
            </a:r>
            <a:r>
              <a:rPr b="0" lang="en-US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Представьте, я привык к нему.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0D56E27-2042-4BDB-89E1-6FF898719CC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5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6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7" name="Прямоугольник 9"/>
          <p:cNvSpPr/>
          <p:nvPr/>
        </p:nvSpPr>
        <p:spPr>
          <a:xfrm>
            <a:off x="5269680" y="2271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Rectangle 1"/>
          <p:cNvSpPr/>
          <p:nvPr/>
        </p:nvSpPr>
        <p:spPr>
          <a:xfrm>
            <a:off x="139680" y="4119840"/>
            <a:ext cx="804240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Прямоугольник 1"/>
          <p:cNvSpPr/>
          <p:nvPr/>
        </p:nvSpPr>
        <p:spPr>
          <a:xfrm>
            <a:off x="233280" y="1022400"/>
            <a:ext cx="1019196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77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34960" y="-360"/>
            <a:ext cx="9623520" cy="93348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Развитие действия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2" name="y2mate.com - Профессор, Вы не правы_v240P.mp4" descr=""/>
          <p:cNvPicPr/>
          <p:nvPr/>
        </p:nvPicPr>
        <p:blipFill>
          <a:blip r:embed="rId2"/>
          <a:stretch/>
        </p:blipFill>
        <p:spPr>
          <a:xfrm>
            <a:off x="1258920" y="1339920"/>
            <a:ext cx="8012160" cy="5749920"/>
          </a:xfrm>
          <a:prstGeom prst="rect">
            <a:avLst/>
          </a:prstGeom>
          <a:ln w="0">
            <a:noFill/>
          </a:ln>
        </p:spPr>
      </p:pic>
      <p:sp>
        <p:nvSpPr>
          <p:cNvPr id="73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3F1F530-FA92-41B5-81F6-0C4512DA937A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4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5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6" name="Прямоугольник 9"/>
          <p:cNvSpPr/>
          <p:nvPr/>
        </p:nvSpPr>
        <p:spPr>
          <a:xfrm>
            <a:off x="5269680" y="22716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Rectangle 1"/>
          <p:cNvSpPr/>
          <p:nvPr/>
        </p:nvSpPr>
        <p:spPr>
          <a:xfrm>
            <a:off x="139680" y="4119840"/>
            <a:ext cx="804240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Прямоугольник 1"/>
          <p:cNvSpPr/>
          <p:nvPr/>
        </p:nvSpPr>
        <p:spPr>
          <a:xfrm>
            <a:off x="233280" y="1022400"/>
            <a:ext cx="1019196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evt="onClick">
                    <p:tgtEl>
                      <p:spTgt spid="72"/>
                    </p:tgtEl>
                  </p:cond>
                </p:stCondLst>
                <p:childTnLst>
                  <p:par>
                    <p:cTn id="3" nodeType="clickEffect" fill="hold">
                      <p:stCondLst>
                        <p:cond evt="onClick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 presetID="2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3169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en-US</dc:language>
  <cp:lastModifiedBy>Данагул</cp:lastModifiedBy>
  <cp:lastPrinted>2020-01-23T08:03:28Z</cp:lastPrinted>
  <dcterms:modified xsi:type="dcterms:W3CDTF">2024-12-13T20:02:33Z</dcterms:modified>
  <cp:revision>198</cp:revision>
  <dc:subject/>
  <dc:title>Презентация PowerPoint</dc:title>
</cp:coreProperties>
</file>