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png" ContentType="image/png"/>
  <Override PartName="/ppt/media/image12.png" ContentType="image/png"/>
  <Override PartName="/ppt/media/image25.png" ContentType="image/png"/>
  <Override PartName="/ppt/media/image8.jpeg" ContentType="image/jpeg"/>
  <Override PartName="/ppt/media/image17.png" ContentType="image/png"/>
  <Override PartName="/ppt/media/image5.png" ContentType="image/png"/>
  <Override PartName="/ppt/media/image13.png" ContentType="image/png"/>
  <Override PartName="/ppt/media/image6.png" ContentType="image/png"/>
  <Override PartName="/ppt/media/image14.png" ContentType="image/png"/>
  <Override PartName="/ppt/media/image7.png" ContentType="image/png"/>
  <Override PartName="/ppt/media/image15.png" ContentType="image/png"/>
  <Override PartName="/ppt/media/image10.png" ContentType="image/png"/>
  <Override PartName="/ppt/media/image2.png" ContentType="image/png"/>
  <Override PartName="/ppt/media/image9.jpeg" ContentType="image/jpeg"/>
  <Override PartName="/ppt/media/image3.png" ContentType="image/png"/>
  <Override PartName="/ppt/media/image11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16.png" ContentType="image/png"/>
  <Override PartName="/ppt/media/image22.png" ContentType="image/png"/>
  <Override PartName="/ppt/media/image23.png" ContentType="image/png"/>
  <Override PartName="/ppt/media/image18.png" ContentType="image/png"/>
  <Override PartName="/ppt/media/image24.png" ContentType="image/pn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0691813" cy="7559675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D6E88FB-9E13-4A8B-8E5D-A38C635018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50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en-US" sz="5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846000" indent="-32544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303200" indent="-26028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824120" indent="-260280">
              <a:spcBef>
                <a:spcPts val="924"/>
              </a:spcBef>
              <a:buClr>
                <a:srgbClr val="000000"/>
              </a:buClr>
              <a:buFont typeface="Arial"/>
              <a:buChar char="–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344680" indent="-260280">
              <a:spcBef>
                <a:spcPts val="924"/>
              </a:spcBef>
              <a:buClr>
                <a:srgbClr val="000000"/>
              </a:buClr>
              <a:buFont typeface="Arial"/>
              <a:buChar char="»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en-US" sz="3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34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652920" y="7008840"/>
            <a:ext cx="338760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4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2D45B5F-179A-4C12-9C88-4D7418A7D06C}" type="slidenum">
              <a:rPr b="0" lang="ru-RU" sz="14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ru.wikipedia.org/wiki/&#1044;&#1088;&#1077;&#1074;&#1085;&#1077;&#1075;&#1088;&#1077;&#1095;&#1077;&#1089;&#1082;&#1080;&#1081;_&#1103;&#1079;&#1099;&#1082;" TargetMode="External"/><Relationship Id="rId3" Type="http://schemas.openxmlformats.org/officeDocument/2006/relationships/hyperlink" Target="https://ru.wikipedia.org/wiki/XX_&#1074;&#1077;&#1082;" TargetMode="External"/><Relationship Id="rId4" Type="http://schemas.openxmlformats.org/officeDocument/2006/relationships/hyperlink" Target="https://ru.wikipedia.org/wiki/&#1055;&#1088;&#1080;&#1090;&#1095;&#1072;" TargetMode="External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785880" y="2917800"/>
            <a:ext cx="9020160" cy="339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56520" rIns="56520" tIns="28440" bIns="284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А.Сент-Экзюпери «Маленький принц».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Художественные особенности 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90f78"/>
                </a:solidFill>
                <a:uFillTx/>
                <a:latin typeface="Times New Roman"/>
                <a:ea typeface="Times New Roman"/>
              </a:rPr>
              <a:t>10 класс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238400" y="6254280"/>
            <a:ext cx="811584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379520" y="6376680"/>
            <a:ext cx="7850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" name="Google Shape;80;p1"/>
          <p:cNvSpPr/>
          <p:nvPr/>
        </p:nvSpPr>
        <p:spPr>
          <a:xfrm>
            <a:off x="2522520" y="422280"/>
            <a:ext cx="5659560" cy="59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7640" y="-3636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34960" y="811080"/>
            <a:ext cx="9623520" cy="460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-6120" bIns="-61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1. Заполните таблицу</a:t>
            </a:r>
            <a:br>
              <a:rPr sz="3200"/>
            </a:b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.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EE102A-053F-4A4A-88C1-019C06E6983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5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"/>
          <p:cNvSpPr txBox="1"/>
          <p:nvPr/>
        </p:nvSpPr>
        <p:spPr>
          <a:xfrm>
            <a:off x="517320" y="1862280"/>
            <a:ext cx="9623160" cy="47448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78" name=""/>
          <p:cNvGraphicFramePr/>
          <p:nvPr/>
        </p:nvGraphicFramePr>
        <p:xfrm>
          <a:off x="728640" y="2070000"/>
          <a:ext cx="8499600" cy="2651400"/>
        </p:xfrm>
        <a:graphic>
          <a:graphicData uri="http://schemas.openxmlformats.org/drawingml/2006/table">
            <a:tbl>
              <a:tblPr/>
              <a:tblGrid>
                <a:gridCol w="3098880"/>
                <a:gridCol w="5400720"/>
              </a:tblGrid>
              <a:tr h="82332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Художественные особенности сказки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пример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язык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стиль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приём парабола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57560"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парадокс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en-US" sz="15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1440" marR="9144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9" name="Прямоугольник 2"/>
          <p:cNvSpPr/>
          <p:nvPr/>
        </p:nvSpPr>
        <p:spPr>
          <a:xfrm>
            <a:off x="728640" y="1027080"/>
            <a:ext cx="8499600" cy="78732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Мы прочитали о необычных приёмах, использованных в сказке Экзюпери, какие примеры приводятся в статье?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20160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8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1AD464E-A313-4994-B560-B7FD5BAC8B1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4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7" name=""/>
          <p:cNvGraphicFramePr/>
          <p:nvPr/>
        </p:nvGraphicFramePr>
        <p:xfrm>
          <a:off x="534960" y="1341360"/>
          <a:ext cx="9623520" cy="4703760"/>
        </p:xfrm>
        <a:graphic>
          <a:graphicData uri="http://schemas.openxmlformats.org/drawingml/2006/table">
            <a:tbl>
              <a:tblPr/>
              <a:tblGrid>
                <a:gridCol w="3834000"/>
                <a:gridCol w="5789520"/>
              </a:tblGrid>
              <a:tr h="1033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особенности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8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примеры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568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язык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Полон воспоминаний, размышлений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0332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стиль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Переход от образа к обобщению, от притчи к морали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10350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приём парабола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Маленький принц улетел со своей планеты  –странствия- возвращение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1033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приём парадокс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«Дети должны быть снисходительны к взрослым»</a:t>
                      </a:r>
                      <a:endParaRPr b="0" lang="en-US" sz="2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922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1. Примерное выполнение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52560" y="407880"/>
            <a:ext cx="10693080" cy="759780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34960" y="810720"/>
            <a:ext cx="9090000" cy="6210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2. СРАВНИТЕ ДВА ТЕКСТА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88680" y="4512960"/>
            <a:ext cx="9088200" cy="25225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A500D49-6F2A-4857-A72C-8A9038CF45F4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graphicFrame>
        <p:nvGraphicFramePr>
          <p:cNvPr id="95" name=""/>
          <p:cNvGraphicFramePr/>
          <p:nvPr/>
        </p:nvGraphicFramePr>
        <p:xfrm>
          <a:off x="797040" y="3932280"/>
          <a:ext cx="8935920" cy="3292560"/>
        </p:xfrm>
        <a:graphic>
          <a:graphicData uri="http://schemas.openxmlformats.org/drawingml/2006/table">
            <a:tbl>
              <a:tblPr/>
              <a:tblGrid>
                <a:gridCol w="2517840"/>
                <a:gridCol w="3068280"/>
                <a:gridCol w="3349800"/>
              </a:tblGrid>
              <a:tr h="4575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План сравнения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Текст 1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1" lang="ru-RU" sz="24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Текст 2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d"/>
                    </a:solidFill>
                  </a:tcPr>
                </a:tc>
              </a:tr>
              <a:tr h="823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жанр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статья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Философская сказка-притча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823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тема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 сказке «Маленький принц» А.Экзюпери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Встреча маленького принца с Лисом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11890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Основная мысль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особенности сказки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1041480"/>
                          <a:tab algn="l" pos="2082960"/>
                          <a:tab algn="l" pos="3124080"/>
                          <a:tab algn="l" pos="4165560"/>
                          <a:tab algn="l" pos="5207040"/>
                          <a:tab algn="l" pos="6248520"/>
                          <a:tab algn="l" pos="7289640"/>
                          <a:tab algn="l" pos="8331120"/>
                          <a:tab algn="l" pos="9372600"/>
                          <a:tab algn="l" pos="10414080"/>
                        </a:tabLst>
                      </a:pPr>
                      <a:r>
                        <a:rPr b="0" lang="ru-RU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ты меня приручишь, моя жизнь словно солнцем озарится. </a:t>
                      </a:r>
                      <a:endParaRPr b="0" lang="en-US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6" name="Рисунок 4" descr=""/>
          <p:cNvPicPr/>
          <p:nvPr/>
        </p:nvPicPr>
        <p:blipFill>
          <a:blip r:embed="rId2"/>
          <a:stretch/>
        </p:blipFill>
        <p:spPr>
          <a:xfrm>
            <a:off x="797040" y="1601640"/>
            <a:ext cx="8980200" cy="201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12384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34960" y="226800"/>
            <a:ext cx="9623520" cy="1260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Консультация.</a:t>
            </a:r>
            <a:br>
              <a:rPr sz="2400"/>
            </a:b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Обособление второстепенных членов предложения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9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BC32891-CEE5-4B31-8557-0C591C2AF0D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0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1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2" name="Прямоугольник 9"/>
          <p:cNvSpPr/>
          <p:nvPr/>
        </p:nvSpPr>
        <p:spPr>
          <a:xfrm>
            <a:off x="2457360" y="55728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Rectangle 1"/>
          <p:cNvSpPr/>
          <p:nvPr/>
        </p:nvSpPr>
        <p:spPr>
          <a:xfrm>
            <a:off x="139680" y="412092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Прямоугольник 5"/>
          <p:cNvSpPr/>
          <p:nvPr/>
        </p:nvSpPr>
        <p:spPr>
          <a:xfrm>
            <a:off x="2157480" y="250920"/>
            <a:ext cx="53467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333333"/>
                </a:solidFill>
                <a:uFillTx/>
                <a:latin typeface="Helvetica Neue"/>
              </a:rPr>
              <a:t> 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6" name="Picture 2" descr="C:\Users\77079\Desktop\обособл.jpg"/>
          <p:cNvPicPr/>
          <p:nvPr/>
        </p:nvPicPr>
        <p:blipFill>
          <a:blip r:embed="rId2"/>
          <a:stretch/>
        </p:blipFill>
        <p:spPr>
          <a:xfrm>
            <a:off x="1096920" y="1300320"/>
            <a:ext cx="8456760" cy="5748120"/>
          </a:xfrm>
          <a:prstGeom prst="rect">
            <a:avLst/>
          </a:prstGeom>
          <a:ln w="0">
            <a:noFill/>
          </a:ln>
        </p:spPr>
      </p:pic>
      <p:sp>
        <p:nvSpPr>
          <p:cNvPr id="107" name="Скругленный прямоугольник 2"/>
          <p:cNvSpPr/>
          <p:nvPr/>
        </p:nvSpPr>
        <p:spPr>
          <a:xfrm>
            <a:off x="1389240" y="4724280"/>
            <a:ext cx="7873920" cy="22845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Маленький принц</a:t>
            </a:r>
            <a:r>
              <a:rPr b="0" i="1" lang="ru-RU" sz="36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, </a:t>
            </a: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прилетевший с другой планеты</a:t>
            </a:r>
            <a:r>
              <a:rPr b="0" i="1" lang="ru-RU" sz="36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научил многому землян.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Познакомившись с обитателями разных астероидов</a:t>
            </a:r>
            <a:r>
              <a:rPr b="0" i="1" lang="ru-RU" sz="36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, 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маленький принц был поражён их странностями.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 Земле</a:t>
            </a:r>
            <a:r>
              <a:rPr b="1" i="1" lang="ru-RU" sz="36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1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помимо лётчика</a:t>
            </a:r>
            <a:r>
              <a:rPr b="1" i="1" lang="ru-RU" sz="3600" strike="noStrike" u="none">
                <a:solidFill>
                  <a:srgbClr val="ff0000"/>
                </a:solidFill>
                <a:uFillTx/>
                <a:latin typeface="Times New Roman"/>
                <a:ea typeface="Times New Roman"/>
              </a:rPr>
              <a:t>,</a:t>
            </a:r>
            <a:r>
              <a:rPr b="0" i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принц познакомился с Лисом, со змеёй.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1400" y="4111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351000" y="574200"/>
            <a:ext cx="9090000" cy="10810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3 . СПП перестройте   в предложение  с обособленными второстепенными членами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ubTitle"/>
          </p:nvPr>
        </p:nvSpPr>
        <p:spPr>
          <a:xfrm>
            <a:off x="534960" y="2018880"/>
            <a:ext cx="9018720" cy="19335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lnSpc>
                <a:spcPct val="100000"/>
              </a:lnSpc>
              <a:spcBef>
                <a:spcPts val="924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1. </a:t>
            </a:r>
            <a:r>
              <a:rPr b="1" i="1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Сказку , которая была написана для маленьких детей, читают взрослые люди.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7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737D92C-3B74-4BA0-90B2-AAE0CFF8254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4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Rectangle 1"/>
          <p:cNvSpPr/>
          <p:nvPr/>
        </p:nvSpPr>
        <p:spPr>
          <a:xfrm>
            <a:off x="809640" y="1496880"/>
            <a:ext cx="8042400" cy="7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	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Прямоугольник 5"/>
          <p:cNvSpPr/>
          <p:nvPr/>
        </p:nvSpPr>
        <p:spPr>
          <a:xfrm>
            <a:off x="2157480" y="250920"/>
            <a:ext cx="5346720" cy="322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500" strike="noStrike" u="none">
                <a:solidFill>
                  <a:srgbClr val="333333"/>
                </a:solidFill>
                <a:uFillTx/>
                <a:latin typeface="Helvetica Neue"/>
              </a:rPr>
              <a:t> 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8" name="Прямоугольник 1"/>
          <p:cNvSpPr/>
          <p:nvPr/>
        </p:nvSpPr>
        <p:spPr>
          <a:xfrm>
            <a:off x="534960" y="4894200"/>
            <a:ext cx="9018720" cy="211464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Сказку, написанную  для маленьких детей, читают взрослые люди.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 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Придаточное  определительное в СПП перестроено в причастный оборот – обособленное определение</a:t>
            </a:r>
            <a:r>
              <a:rPr b="0" i="1" lang="ru-RU" sz="1500" strike="noStrike" u="none">
                <a:solidFill>
                  <a:srgbClr val="ffffff"/>
                </a:solidFill>
                <a:uFillTx/>
                <a:latin typeface="Calibri"/>
              </a:rPr>
              <a:t>.</a:t>
            </a:r>
            <a:endParaRPr b="0" lang="en-US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nodeType="clickEffect" fill="hold">
                      <p:stCondLst>
                        <p:cond delay="indefinite"/>
                      </p:stCondLst>
                      <p:childTnLst>
                        <p:par>
                          <p:cTn id="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nodeType="clickEffect" fill="hold">
                      <p:stCondLst>
                        <p:cond delay="indefinite"/>
                      </p:stCondLst>
                      <p:childTnLst>
                        <p:par>
                          <p:cTn id="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3697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4960" y="810720"/>
            <a:ext cx="9090000" cy="5828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4. 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1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4B2C80-4CD6-46EF-BC54-69933E44EC17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2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3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351000" y="1393560"/>
            <a:ext cx="9090000" cy="52815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rmAutofit/>
          </a:bodyPr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Мы завершили изучение сказки «Маленький принц». Познакомились с её художественными особенностями.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Люди забыли эту истину, - сказал Лис, - но ты не забывай: ты навсегда в ответе за всех, кого приручил. Ты в ответе за твою розу». Прокомментируйте  эту фразу Лиса.    Используйте ПОПС-формулу,  включите в высказывание сложные предложения , простые  предложения с обособленными членами. 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Позиция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— Я считаю, что (Да/Нет…)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Обоснование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— Потому что…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Подтверждение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— Свою мысль я хочу подтвердить примерами из текста…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Следствие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— Сформулируем вывод о том, что…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52560" y="379440"/>
            <a:ext cx="10693080" cy="759780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4960" y="811080"/>
            <a:ext cx="9090000" cy="15019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ЗАДАНИЕ 4.    ОБРАЗЕЦ ОТВЕТА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351000" y="1472760"/>
            <a:ext cx="9090000" cy="54342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b">
            <a:normAutofit fontScale="92500" lnSpcReduction="9999"/>
          </a:bodyPr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Человек должен нести ответственность за свои поступки. </a:t>
            </a:r>
            <a:r>
              <a:rPr b="0" lang="ru-RU" sz="2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Быть чуткими с теми, кто к нему привязан.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Быть в ответе за счастье и благополучие своих близких, любимых, </a:t>
            </a:r>
            <a:r>
              <a:rPr b="0" lang="ru-RU" sz="2000" strike="noStrike" u="sng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за прирученных животных – собак, кошек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 например.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 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– Когда мы состоим в дружбе или иных отношениях с кем-то, то  приучаем его к нашему вниманию, заботе, то есть берём на себя ответственность. И бремя этой ответственности будет на нас всегда.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 Например, мы взяли котёнка, до самой смерти нужно заботиться о нём. А ещё труднее ответственность за человека – брата, сестру, родителей.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</a:t>
            </a: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– Таким образом, мы всегда в ответе за тех, кого приблизили к себе, кого приучили к своей заботе, дружбе, опеке  - кого приручили.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    </a:t>
            </a:r>
            <a:endParaRPr b="0" lang="en-US" sz="20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8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E3A687B-2D40-475F-9314-E917FD5A554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06440" y="-22320"/>
            <a:ext cx="10082160" cy="741996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8AA456A-7F02-4DF3-9BFA-85FD69C92E61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3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4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5" name="Прямоугольник 9"/>
          <p:cNvSpPr/>
          <p:nvPr/>
        </p:nvSpPr>
        <p:spPr>
          <a:xfrm>
            <a:off x="4209120" y="374760"/>
            <a:ext cx="23526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  <a:tab algn="l" pos="581040"/>
                <a:tab algn="l" pos="1162080"/>
                <a:tab algn="l" pos="1744560"/>
                <a:tab algn="l" pos="2325600"/>
                <a:tab algn="l" pos="2908440"/>
                <a:tab algn="l" pos="3489480"/>
                <a:tab algn="l" pos="4070520"/>
                <a:tab algn="l" pos="4653000"/>
                <a:tab algn="l" pos="5234040"/>
                <a:tab algn="l" pos="5816520"/>
                <a:tab algn="l" pos="6397560"/>
                <a:tab algn="l" pos="6978600"/>
                <a:tab algn="l" pos="7561440"/>
                <a:tab algn="l" pos="8142120"/>
                <a:tab algn="l" pos="8724960"/>
                <a:tab algn="l" pos="9306000"/>
                <a:tab algn="l" pos="10058400"/>
              </a:tabLst>
            </a:pPr>
            <a:r>
              <a:rPr b="1" lang="ru-RU" sz="3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Рефлексия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Прямоугольник 10"/>
          <p:cNvSpPr/>
          <p:nvPr/>
        </p:nvSpPr>
        <p:spPr>
          <a:xfrm>
            <a:off x="760320" y="1270080"/>
            <a:ext cx="937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Прямоугольник 1"/>
          <p:cNvSpPr/>
          <p:nvPr/>
        </p:nvSpPr>
        <p:spPr>
          <a:xfrm>
            <a:off x="1376280" y="1130400"/>
            <a:ext cx="504216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7000"/>
              </a:lnSpc>
              <a:spcAft>
                <a:spcPts val="125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8" name="Picture 4" descr="Коучинг &quot;Приемы рефлексии&quot; - Всем учителям - Прочее"/>
          <p:cNvPicPr/>
          <p:nvPr/>
        </p:nvPicPr>
        <p:blipFill>
          <a:blip r:embed="rId2"/>
          <a:stretch/>
        </p:blipFill>
        <p:spPr>
          <a:xfrm>
            <a:off x="979560" y="1179360"/>
            <a:ext cx="8004240" cy="4824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06440" y="-22320"/>
            <a:ext cx="10082160" cy="7419960"/>
          </a:xfrm>
          <a:prstGeom prst="rect">
            <a:avLst/>
          </a:prstGeom>
          <a:ln w="0">
            <a:noFill/>
          </a:ln>
        </p:spPr>
      </p:pic>
      <p:sp>
        <p:nvSpPr>
          <p:cNvPr id="140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3CB9C11-7503-4E70-A21C-B753CF6C0449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1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2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3" name="Прямоугольник 9"/>
          <p:cNvSpPr/>
          <p:nvPr/>
        </p:nvSpPr>
        <p:spPr>
          <a:xfrm>
            <a:off x="3624840" y="374760"/>
            <a:ext cx="352152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88200" rIns="88200" tIns="44280" bIns="44280" anchor="t">
            <a:spAutoFit/>
          </a:bodyPr>
          <a:p>
            <a:pPr algn="ctr">
              <a:lnSpc>
                <a:spcPct val="115000"/>
              </a:lnSpc>
              <a:tabLst>
                <a:tab algn="l" pos="0"/>
                <a:tab algn="l" pos="581040"/>
                <a:tab algn="l" pos="1162080"/>
                <a:tab algn="l" pos="1744560"/>
                <a:tab algn="l" pos="2325600"/>
                <a:tab algn="l" pos="2908440"/>
                <a:tab algn="l" pos="3489480"/>
                <a:tab algn="l" pos="4070520"/>
                <a:tab algn="l" pos="4653000"/>
                <a:tab algn="l" pos="5234040"/>
                <a:tab algn="l" pos="5816520"/>
                <a:tab algn="l" pos="6397560"/>
                <a:tab algn="l" pos="6978600"/>
                <a:tab algn="l" pos="7561440"/>
                <a:tab algn="l" pos="8142120"/>
                <a:tab algn="l" pos="8724960"/>
                <a:tab algn="l" pos="9306000"/>
                <a:tab algn="l" pos="10058400"/>
              </a:tabLst>
            </a:pPr>
            <a:r>
              <a:rPr b="1" lang="ru-RU" sz="3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Учебное задание</a:t>
            </a:r>
            <a:endParaRPr b="0" lang="en-US" sz="3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Прямоугольник 10"/>
          <p:cNvSpPr/>
          <p:nvPr/>
        </p:nvSpPr>
        <p:spPr>
          <a:xfrm>
            <a:off x="760320" y="1270080"/>
            <a:ext cx="937440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8200" rIns="8820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0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Прямоугольник 1"/>
          <p:cNvSpPr/>
          <p:nvPr/>
        </p:nvSpPr>
        <p:spPr>
          <a:xfrm>
            <a:off x="1138320" y="1833480"/>
            <a:ext cx="8020080" cy="169092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Дочитайте сказку </a:t>
            </a:r>
            <a:r>
              <a:rPr b="1" i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«Маленький принц» Антуана Экзюпери, сделайте выписки самых значимых для вас высказываний (афоризмов) </a:t>
            </a:r>
            <a:r>
              <a:rPr b="1" i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Прямоугольник 2"/>
          <p:cNvSpPr/>
          <p:nvPr/>
        </p:nvSpPr>
        <p:spPr>
          <a:xfrm>
            <a:off x="1297080" y="4019400"/>
            <a:ext cx="7861320" cy="95256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Урок окончен! До новых встреч!</a:t>
            </a:r>
            <a:endParaRPr b="0" lang="en-US" sz="3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306360" y="6480"/>
            <a:ext cx="10080720" cy="7597800"/>
          </a:xfrm>
          <a:prstGeom prst="rect">
            <a:avLst/>
          </a:prstGeom>
          <a:ln w="0">
            <a:noFill/>
          </a:ln>
        </p:spPr>
      </p:pic>
      <p:sp>
        <p:nvSpPr>
          <p:cNvPr id="148" name="Google Shape;123;p4"/>
          <p:cNvSpPr/>
          <p:nvPr/>
        </p:nvSpPr>
        <p:spPr>
          <a:xfrm>
            <a:off x="8020080" y="6662880"/>
            <a:ext cx="226692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43920" bIns="4392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83BA05-89D0-4991-A999-20E5B3E148D6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49" name="Google Shape;124;p4"/>
          <p:cNvCxnSpPr/>
          <p:nvPr/>
        </p:nvCxnSpPr>
        <p:spPr>
          <a:xfrm>
            <a:off x="636480" y="7178400"/>
            <a:ext cx="9498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50" name="Google Shape;125;p4"/>
          <p:cNvCxnSpPr/>
          <p:nvPr/>
        </p:nvCxnSpPr>
        <p:spPr>
          <a:xfrm flipV="1">
            <a:off x="808560" y="7320960"/>
            <a:ext cx="917172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1" name="Google Shape;574;p91"/>
          <p:cNvSpPr/>
          <p:nvPr/>
        </p:nvSpPr>
        <p:spPr>
          <a:xfrm>
            <a:off x="379440" y="1041480"/>
            <a:ext cx="4191120" cy="10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Барша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ғ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а </a:t>
            </a:r>
            <a:r>
              <a:rPr b="1" lang="en-US" sz="2700" strike="noStrike" u="none">
                <a:solidFill>
                  <a:srgbClr val="002060"/>
                </a:solidFill>
                <a:uFillTx/>
                <a:latin typeface="Century Gothic"/>
              </a:rPr>
              <a:t>қ</a:t>
            </a: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олжетімді, сапалы білім!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Google Shape;575;p91"/>
          <p:cNvSpPr/>
          <p:nvPr/>
        </p:nvSpPr>
        <p:spPr>
          <a:xfrm>
            <a:off x="5345280" y="5605560"/>
            <a:ext cx="4829040" cy="116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3320" rIns="103320" tIns="103320" bIns="10332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Качественное образование, 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300" strike="noStrike" u="none">
                <a:solidFill>
                  <a:srgbClr val="002060"/>
                </a:solidFill>
                <a:uFillTx/>
                <a:latin typeface="Century Gothic"/>
              </a:rPr>
              <a:t>доступное всем!</a:t>
            </a:r>
            <a:endParaRPr b="0" lang="en-US" sz="2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53" name="Группа 1"/>
          <p:cNvGrpSpPr/>
          <p:nvPr/>
        </p:nvGrpSpPr>
        <p:grpSpPr>
          <a:xfrm>
            <a:off x="2104920" y="1620720"/>
            <a:ext cx="6492960" cy="4849920"/>
            <a:chOff x="2104920" y="1620720"/>
            <a:chExt cx="6492960" cy="4849920"/>
          </a:xfrm>
        </p:grpSpPr>
        <p:sp>
          <p:nvSpPr>
            <p:cNvPr id="154" name="Freeform 39"/>
            <p:cNvSpPr/>
            <p:nvPr/>
          </p:nvSpPr>
          <p:spPr>
            <a:xfrm>
              <a:off x="3743280" y="2814480"/>
              <a:ext cx="3179880" cy="3656160"/>
            </a:xfrm>
            <a:custGeom>
              <a:avLst/>
              <a:gdLst>
                <a:gd name="textAreaLeft" fmla="*/ 0 w 3179880"/>
                <a:gd name="textAreaRight" fmla="*/ 3180240 w 3179880"/>
                <a:gd name="textAreaTop" fmla="*/ 0 h 3656160"/>
                <a:gd name="textAreaBottom" fmla="*/ 3656520 h 3656160"/>
              </a:gdLst>
              <a:ahLst/>
              <a:rect l="textAreaLeft" t="textAreaTop" r="textAreaRight" b="textAreaBottom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15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55" name="Group 4"/>
            <p:cNvGrpSpPr/>
            <p:nvPr/>
          </p:nvGrpSpPr>
          <p:grpSpPr>
            <a:xfrm>
              <a:off x="2104920" y="3894480"/>
              <a:ext cx="1997280" cy="2117880"/>
              <a:chOff x="2104920" y="3894480"/>
              <a:chExt cx="1997280" cy="2117880"/>
            </a:xfrm>
          </p:grpSpPr>
          <p:grpSp>
            <p:nvGrpSpPr>
              <p:cNvPr id="156" name="Oval 1"/>
              <p:cNvGrpSpPr/>
              <p:nvPr/>
            </p:nvGrpSpPr>
            <p:grpSpPr>
              <a:xfrm>
                <a:off x="2104920" y="3894480"/>
                <a:ext cx="1997280" cy="2117880"/>
                <a:chOff x="2104920" y="3894480"/>
                <a:chExt cx="1997280" cy="2117880"/>
              </a:xfrm>
            </p:grpSpPr>
            <p:pic>
              <p:nvPicPr>
                <p:cNvPr id="157" name="Oval 1" descr=""/>
                <p:cNvPicPr/>
                <p:nvPr/>
              </p:nvPicPr>
              <p:blipFill>
                <a:blip r:embed="rId2"/>
                <a:stretch/>
              </p:blipFill>
              <p:spPr>
                <a:xfrm>
                  <a:off x="2104920" y="3894480"/>
                  <a:ext cx="1997280" cy="21178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58" name=""/>
                <p:cNvSpPr/>
                <p:nvPr/>
              </p:nvSpPr>
              <p:spPr>
                <a:xfrm>
                  <a:off x="2435400" y="4217760"/>
                  <a:ext cx="1337400" cy="1425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59" name="Oval 40"/>
              <p:cNvGrpSpPr/>
              <p:nvPr/>
            </p:nvGrpSpPr>
            <p:grpSpPr>
              <a:xfrm>
                <a:off x="2318400" y="4138200"/>
                <a:ext cx="1587600" cy="1630440"/>
                <a:chOff x="2318400" y="4138200"/>
                <a:chExt cx="1587600" cy="1630440"/>
              </a:xfrm>
            </p:grpSpPr>
            <p:pic>
              <p:nvPicPr>
                <p:cNvPr id="160" name="Oval 40" descr=""/>
                <p:cNvPicPr/>
                <p:nvPr/>
              </p:nvPicPr>
              <p:blipFill>
                <a:blip r:embed="rId3"/>
                <a:stretch/>
              </p:blipFill>
              <p:spPr>
                <a:xfrm>
                  <a:off x="2318400" y="4138200"/>
                  <a:ext cx="1587600" cy="16304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61" name=""/>
                <p:cNvSpPr/>
                <p:nvPr/>
              </p:nvSpPr>
              <p:spPr>
                <a:xfrm>
                  <a:off x="2589840" y="4390560"/>
                  <a:ext cx="1047600" cy="1080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Заманауи технология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62" name="Group 43"/>
            <p:cNvGrpSpPr/>
            <p:nvPr/>
          </p:nvGrpSpPr>
          <p:grpSpPr>
            <a:xfrm>
              <a:off x="6736320" y="3474720"/>
              <a:ext cx="1839240" cy="1950480"/>
              <a:chOff x="6736320" y="3474720"/>
              <a:chExt cx="1839240" cy="1950480"/>
            </a:xfrm>
          </p:grpSpPr>
          <p:grpSp>
            <p:nvGrpSpPr>
              <p:cNvPr id="163" name="Oval 44"/>
              <p:cNvGrpSpPr/>
              <p:nvPr/>
            </p:nvGrpSpPr>
            <p:grpSpPr>
              <a:xfrm>
                <a:off x="6736320" y="3474720"/>
                <a:ext cx="1839240" cy="1950480"/>
                <a:chOff x="6736320" y="3474720"/>
                <a:chExt cx="1839240" cy="1950480"/>
              </a:xfrm>
            </p:grpSpPr>
            <p:pic>
              <p:nvPicPr>
                <p:cNvPr id="164" name="Oval 44" descr=""/>
                <p:cNvPicPr/>
                <p:nvPr/>
              </p:nvPicPr>
              <p:blipFill>
                <a:blip r:embed="rId4"/>
                <a:stretch/>
              </p:blipFill>
              <p:spPr>
                <a:xfrm>
                  <a:off x="6736320" y="3474720"/>
                  <a:ext cx="1839240" cy="19504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65" name=""/>
                <p:cNvSpPr/>
                <p:nvPr/>
              </p:nvSpPr>
              <p:spPr>
                <a:xfrm>
                  <a:off x="7041960" y="3773880"/>
                  <a:ext cx="1226160" cy="130536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66" name="Oval 45"/>
              <p:cNvGrpSpPr/>
              <p:nvPr/>
            </p:nvGrpSpPr>
            <p:grpSpPr>
              <a:xfrm>
                <a:off x="6948720" y="3699720"/>
                <a:ext cx="1396800" cy="1500480"/>
                <a:chOff x="6948720" y="3699720"/>
                <a:chExt cx="1396800" cy="1500480"/>
              </a:xfrm>
            </p:grpSpPr>
            <p:pic>
              <p:nvPicPr>
                <p:cNvPr id="167" name="Oval 45" descr=""/>
                <p:cNvPicPr/>
                <p:nvPr/>
              </p:nvPicPr>
              <p:blipFill>
                <a:blip r:embed="rId5"/>
                <a:stretch/>
              </p:blipFill>
              <p:spPr>
                <a:xfrm>
                  <a:off x="6948720" y="3699720"/>
                  <a:ext cx="1396800" cy="150048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68" name=""/>
                <p:cNvSpPr/>
                <p:nvPr/>
              </p:nvSpPr>
              <p:spPr>
                <a:xfrm>
                  <a:off x="7187400" y="3931560"/>
                  <a:ext cx="917640" cy="9900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7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Білімді бағалау</a:t>
                  </a:r>
                  <a:endParaRPr b="0" lang="en-US" sz="17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69" name="Group 46"/>
            <p:cNvGrpSpPr/>
            <p:nvPr/>
          </p:nvGrpSpPr>
          <p:grpSpPr>
            <a:xfrm>
              <a:off x="2725920" y="2247840"/>
              <a:ext cx="1542600" cy="1634400"/>
              <a:chOff x="2725920" y="2247840"/>
              <a:chExt cx="1542600" cy="1634400"/>
            </a:xfrm>
          </p:grpSpPr>
          <p:grpSp>
            <p:nvGrpSpPr>
              <p:cNvPr id="170" name="Oval 47"/>
              <p:cNvGrpSpPr/>
              <p:nvPr/>
            </p:nvGrpSpPr>
            <p:grpSpPr>
              <a:xfrm>
                <a:off x="2725920" y="2247840"/>
                <a:ext cx="1542600" cy="1634400"/>
                <a:chOff x="2725920" y="2247840"/>
                <a:chExt cx="1542600" cy="1634400"/>
              </a:xfrm>
            </p:grpSpPr>
            <p:pic>
              <p:nvPicPr>
                <p:cNvPr id="171" name="Oval 47" descr=""/>
                <p:cNvPicPr/>
                <p:nvPr/>
              </p:nvPicPr>
              <p:blipFill>
                <a:blip r:embed="rId6"/>
                <a:stretch/>
              </p:blipFill>
              <p:spPr>
                <a:xfrm>
                  <a:off x="2725920" y="2247840"/>
                  <a:ext cx="1542600" cy="16344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72" name=""/>
                <p:cNvSpPr/>
                <p:nvPr/>
              </p:nvSpPr>
              <p:spPr>
                <a:xfrm>
                  <a:off x="2989080" y="2499480"/>
                  <a:ext cx="1018800" cy="1083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73" name="Oval 48"/>
              <p:cNvGrpSpPr/>
              <p:nvPr/>
            </p:nvGrpSpPr>
            <p:grpSpPr>
              <a:xfrm>
                <a:off x="2913480" y="2430720"/>
                <a:ext cx="1195560" cy="1268640"/>
                <a:chOff x="2913480" y="2430720"/>
                <a:chExt cx="1195560" cy="1268640"/>
              </a:xfrm>
            </p:grpSpPr>
            <p:pic>
              <p:nvPicPr>
                <p:cNvPr id="174" name="Oval 48" descr=""/>
                <p:cNvPicPr/>
                <p:nvPr/>
              </p:nvPicPr>
              <p:blipFill>
                <a:blip r:embed="rId7"/>
                <a:stretch/>
              </p:blipFill>
              <p:spPr>
                <a:xfrm>
                  <a:off x="2913480" y="2430720"/>
                  <a:ext cx="1195560" cy="126864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75" name=""/>
                <p:cNvSpPr/>
                <p:nvPr/>
              </p:nvSpPr>
              <p:spPr>
                <a:xfrm>
                  <a:off x="3123360" y="2630160"/>
                  <a:ext cx="772200" cy="82188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Қол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жетімді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76" name="Group 49"/>
            <p:cNvGrpSpPr/>
            <p:nvPr/>
          </p:nvGrpSpPr>
          <p:grpSpPr>
            <a:xfrm>
              <a:off x="5502240" y="1743840"/>
              <a:ext cx="1541880" cy="1634760"/>
              <a:chOff x="5502240" y="1743840"/>
              <a:chExt cx="1541880" cy="1634760"/>
            </a:xfrm>
          </p:grpSpPr>
          <p:grpSp>
            <p:nvGrpSpPr>
              <p:cNvPr id="177" name="Oval 50"/>
              <p:cNvGrpSpPr/>
              <p:nvPr/>
            </p:nvGrpSpPr>
            <p:grpSpPr>
              <a:xfrm>
                <a:off x="5502240" y="1743840"/>
                <a:ext cx="1541880" cy="1634760"/>
                <a:chOff x="5502240" y="1743840"/>
                <a:chExt cx="1541880" cy="1634760"/>
              </a:xfrm>
            </p:grpSpPr>
            <p:pic>
              <p:nvPicPr>
                <p:cNvPr id="178" name="Oval 50" descr=""/>
                <p:cNvPicPr/>
                <p:nvPr/>
              </p:nvPicPr>
              <p:blipFill>
                <a:blip r:embed="rId8"/>
                <a:stretch/>
              </p:blipFill>
              <p:spPr>
                <a:xfrm>
                  <a:off x="5502240" y="1743840"/>
                  <a:ext cx="1541880" cy="16347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79" name=""/>
                <p:cNvSpPr/>
                <p:nvPr/>
              </p:nvSpPr>
              <p:spPr>
                <a:xfrm>
                  <a:off x="5762880" y="1997280"/>
                  <a:ext cx="1020960" cy="10836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0" name="Oval 62"/>
              <p:cNvGrpSpPr/>
              <p:nvPr/>
            </p:nvGrpSpPr>
            <p:grpSpPr>
              <a:xfrm>
                <a:off x="5673600" y="1926720"/>
                <a:ext cx="1199520" cy="1269000"/>
                <a:chOff x="5673600" y="1926720"/>
                <a:chExt cx="1199520" cy="1269000"/>
              </a:xfrm>
            </p:grpSpPr>
            <p:pic>
              <p:nvPicPr>
                <p:cNvPr id="181" name="Oval 62" descr=""/>
                <p:cNvPicPr/>
                <p:nvPr/>
              </p:nvPicPr>
              <p:blipFill>
                <a:blip r:embed="rId9"/>
                <a:stretch/>
              </p:blipFill>
              <p:spPr>
                <a:xfrm>
                  <a:off x="5673600" y="1926720"/>
                  <a:ext cx="1199520" cy="1269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82" name=""/>
                <p:cNvSpPr/>
                <p:nvPr/>
              </p:nvSpPr>
              <p:spPr>
                <a:xfrm>
                  <a:off x="5886360" y="2127960"/>
                  <a:ext cx="774720" cy="8222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Цифрлы 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</a:t>
                  </a: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аза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қ</a:t>
                  </a:r>
                  <a:r>
                    <a:rPr b="1" lang="ru-RU" sz="12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стан</a:t>
                  </a:r>
                  <a:endParaRPr b="0" lang="en-US" sz="12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83" name="Group 63"/>
            <p:cNvGrpSpPr/>
            <p:nvPr/>
          </p:nvGrpSpPr>
          <p:grpSpPr>
            <a:xfrm>
              <a:off x="7138080" y="2233800"/>
              <a:ext cx="1459800" cy="1548000"/>
              <a:chOff x="7138080" y="2233800"/>
              <a:chExt cx="1459800" cy="1548000"/>
            </a:xfrm>
          </p:grpSpPr>
          <p:grpSp>
            <p:nvGrpSpPr>
              <p:cNvPr id="184" name="Oval 64"/>
              <p:cNvGrpSpPr/>
              <p:nvPr/>
            </p:nvGrpSpPr>
            <p:grpSpPr>
              <a:xfrm>
                <a:off x="7138080" y="2233800"/>
                <a:ext cx="1459800" cy="1548000"/>
                <a:chOff x="7138080" y="2233800"/>
                <a:chExt cx="1459800" cy="1548000"/>
              </a:xfrm>
            </p:grpSpPr>
            <p:pic>
              <p:nvPicPr>
                <p:cNvPr id="185" name="Oval 64" descr=""/>
                <p:cNvPicPr/>
                <p:nvPr/>
              </p:nvPicPr>
              <p:blipFill>
                <a:blip r:embed="rId10"/>
                <a:stretch/>
              </p:blipFill>
              <p:spPr>
                <a:xfrm>
                  <a:off x="7138080" y="2233800"/>
                  <a:ext cx="145980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86" name=""/>
                <p:cNvSpPr/>
                <p:nvPr/>
              </p:nvSpPr>
              <p:spPr>
                <a:xfrm>
                  <a:off x="7387560" y="2476080"/>
                  <a:ext cx="962280" cy="1022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87" name="Oval 65"/>
              <p:cNvGrpSpPr/>
              <p:nvPr/>
            </p:nvGrpSpPr>
            <p:grpSpPr>
              <a:xfrm>
                <a:off x="7302600" y="2410200"/>
                <a:ext cx="1136160" cy="1200960"/>
                <a:chOff x="7302600" y="2410200"/>
                <a:chExt cx="1136160" cy="1200960"/>
              </a:xfrm>
            </p:grpSpPr>
            <p:pic>
              <p:nvPicPr>
                <p:cNvPr id="188" name="Oval 65" descr=""/>
                <p:cNvPicPr/>
                <p:nvPr/>
              </p:nvPicPr>
              <p:blipFill>
                <a:blip r:embed="rId11"/>
                <a:stretch/>
              </p:blipFill>
              <p:spPr>
                <a:xfrm>
                  <a:off x="7302600" y="2410200"/>
                  <a:ext cx="1136160" cy="1200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89" name=""/>
                <p:cNvSpPr/>
                <p:nvPr/>
              </p:nvSpPr>
              <p:spPr>
                <a:xfrm>
                  <a:off x="7503480" y="2599200"/>
                  <a:ext cx="730080" cy="775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Дербес оқыту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90" name="Group 66"/>
            <p:cNvGrpSpPr/>
            <p:nvPr/>
          </p:nvGrpSpPr>
          <p:grpSpPr>
            <a:xfrm>
              <a:off x="4394880" y="2040480"/>
              <a:ext cx="1459800" cy="1548000"/>
              <a:chOff x="4394880" y="2040480"/>
              <a:chExt cx="1459800" cy="1548000"/>
            </a:xfrm>
          </p:grpSpPr>
          <p:grpSp>
            <p:nvGrpSpPr>
              <p:cNvPr id="191" name="Oval 67"/>
              <p:cNvGrpSpPr/>
              <p:nvPr/>
            </p:nvGrpSpPr>
            <p:grpSpPr>
              <a:xfrm>
                <a:off x="4394880" y="2040480"/>
                <a:ext cx="1459800" cy="1548000"/>
                <a:chOff x="4394880" y="2040480"/>
                <a:chExt cx="1459800" cy="1548000"/>
              </a:xfrm>
            </p:grpSpPr>
            <p:pic>
              <p:nvPicPr>
                <p:cNvPr id="192" name="Oval 67" descr=""/>
                <p:cNvPicPr/>
                <p:nvPr/>
              </p:nvPicPr>
              <p:blipFill>
                <a:blip r:embed="rId12"/>
                <a:stretch/>
              </p:blipFill>
              <p:spPr>
                <a:xfrm>
                  <a:off x="4394880" y="2040480"/>
                  <a:ext cx="1459800" cy="154800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93" name=""/>
                <p:cNvSpPr/>
                <p:nvPr/>
              </p:nvSpPr>
              <p:spPr>
                <a:xfrm>
                  <a:off x="4644720" y="2279160"/>
                  <a:ext cx="962280" cy="10224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94" name="Oval 68"/>
              <p:cNvGrpSpPr/>
              <p:nvPr/>
            </p:nvGrpSpPr>
            <p:grpSpPr>
              <a:xfrm>
                <a:off x="4559400" y="2211120"/>
                <a:ext cx="1136160" cy="1200960"/>
                <a:chOff x="4559400" y="2211120"/>
                <a:chExt cx="1136160" cy="1200960"/>
              </a:xfrm>
            </p:grpSpPr>
            <p:pic>
              <p:nvPicPr>
                <p:cNvPr id="195" name="Oval 68" descr=""/>
                <p:cNvPicPr/>
                <p:nvPr/>
              </p:nvPicPr>
              <p:blipFill>
                <a:blip r:embed="rId13"/>
                <a:stretch/>
              </p:blipFill>
              <p:spPr>
                <a:xfrm>
                  <a:off x="4559400" y="2211120"/>
                  <a:ext cx="1136160" cy="1200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196" name=""/>
                <p:cNvSpPr/>
                <p:nvPr/>
              </p:nvSpPr>
              <p:spPr>
                <a:xfrm>
                  <a:off x="4760640" y="2402280"/>
                  <a:ext cx="730080" cy="775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Н</a:t>
                  </a: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ә</a:t>
                  </a:r>
                  <a:r>
                    <a:rPr b="1" lang="ru-RU" sz="13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тижелі</a:t>
                  </a:r>
                  <a:endParaRPr b="0" lang="en-US" sz="13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197" name="Group 69"/>
            <p:cNvGrpSpPr/>
            <p:nvPr/>
          </p:nvGrpSpPr>
          <p:grpSpPr>
            <a:xfrm>
              <a:off x="6031080" y="3426120"/>
              <a:ext cx="1222920" cy="1296720"/>
              <a:chOff x="6031080" y="3426120"/>
              <a:chExt cx="1222920" cy="1296720"/>
            </a:xfrm>
          </p:grpSpPr>
          <p:grpSp>
            <p:nvGrpSpPr>
              <p:cNvPr id="198" name="Oval 70"/>
              <p:cNvGrpSpPr/>
              <p:nvPr/>
            </p:nvGrpSpPr>
            <p:grpSpPr>
              <a:xfrm>
                <a:off x="6031080" y="3426120"/>
                <a:ext cx="1222920" cy="1296720"/>
                <a:chOff x="6031080" y="3426120"/>
                <a:chExt cx="1222920" cy="1296720"/>
              </a:xfrm>
            </p:grpSpPr>
            <p:pic>
              <p:nvPicPr>
                <p:cNvPr id="199" name="Oval 70" descr=""/>
                <p:cNvPicPr/>
                <p:nvPr/>
              </p:nvPicPr>
              <p:blipFill>
                <a:blip r:embed="rId14"/>
                <a:stretch/>
              </p:blipFill>
              <p:spPr>
                <a:xfrm>
                  <a:off x="6031080" y="3426120"/>
                  <a:ext cx="1222920" cy="12967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00" name=""/>
                <p:cNvSpPr/>
                <p:nvPr/>
              </p:nvSpPr>
              <p:spPr>
                <a:xfrm>
                  <a:off x="6247440" y="3628800"/>
                  <a:ext cx="792000" cy="84492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01" name="Oval 71"/>
              <p:cNvGrpSpPr/>
              <p:nvPr/>
            </p:nvGrpSpPr>
            <p:grpSpPr>
              <a:xfrm>
                <a:off x="6170400" y="3571920"/>
                <a:ext cx="949320" cy="1004760"/>
                <a:chOff x="6170400" y="3571920"/>
                <a:chExt cx="949320" cy="1004760"/>
              </a:xfrm>
            </p:grpSpPr>
            <p:pic>
              <p:nvPicPr>
                <p:cNvPr id="202" name="Oval 71" descr=""/>
                <p:cNvPicPr/>
                <p:nvPr/>
              </p:nvPicPr>
              <p:blipFill>
                <a:blip r:embed="rId15"/>
                <a:stretch/>
              </p:blipFill>
              <p:spPr>
                <a:xfrm>
                  <a:off x="6170400" y="3571920"/>
                  <a:ext cx="949320" cy="10047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03" name=""/>
                <p:cNvSpPr/>
                <p:nvPr/>
              </p:nvSpPr>
              <p:spPr>
                <a:xfrm>
                  <a:off x="6343200" y="3731040"/>
                  <a:ext cx="599760" cy="6404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7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Тиімді</a:t>
                  </a:r>
                  <a:endParaRPr b="0" lang="en-US" sz="17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  <p:grpSp>
          <p:nvGrpSpPr>
            <p:cNvPr id="204" name="Group 72"/>
            <p:cNvGrpSpPr/>
            <p:nvPr/>
          </p:nvGrpSpPr>
          <p:grpSpPr>
            <a:xfrm>
              <a:off x="3434400" y="1620720"/>
              <a:ext cx="1071720" cy="1136520"/>
              <a:chOff x="3434400" y="1620720"/>
              <a:chExt cx="1071720" cy="1136520"/>
            </a:xfrm>
          </p:grpSpPr>
          <p:grpSp>
            <p:nvGrpSpPr>
              <p:cNvPr id="205" name="Oval 73"/>
              <p:cNvGrpSpPr/>
              <p:nvPr/>
            </p:nvGrpSpPr>
            <p:grpSpPr>
              <a:xfrm>
                <a:off x="3434400" y="1620720"/>
                <a:ext cx="1071720" cy="1136520"/>
                <a:chOff x="3434400" y="1620720"/>
                <a:chExt cx="1071720" cy="1136520"/>
              </a:xfrm>
            </p:grpSpPr>
            <p:pic>
              <p:nvPicPr>
                <p:cNvPr id="206" name="Oval 73" descr=""/>
                <p:cNvPicPr/>
                <p:nvPr/>
              </p:nvPicPr>
              <p:blipFill>
                <a:blip r:embed="rId16"/>
                <a:stretch/>
              </p:blipFill>
              <p:spPr>
                <a:xfrm>
                  <a:off x="3434400" y="1620720"/>
                  <a:ext cx="1071720" cy="113652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07" name=""/>
                <p:cNvSpPr/>
                <p:nvPr/>
              </p:nvSpPr>
              <p:spPr>
                <a:xfrm>
                  <a:off x="3624480" y="1800000"/>
                  <a:ext cx="690120" cy="73404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08" name="Oval 74"/>
              <p:cNvGrpSpPr/>
              <p:nvPr/>
            </p:nvGrpSpPr>
            <p:grpSpPr>
              <a:xfrm>
                <a:off x="3551040" y="1748880"/>
                <a:ext cx="838440" cy="885960"/>
                <a:chOff x="3551040" y="1748880"/>
                <a:chExt cx="838440" cy="885960"/>
              </a:xfrm>
            </p:grpSpPr>
            <p:pic>
              <p:nvPicPr>
                <p:cNvPr id="209" name="Oval 74" descr=""/>
                <p:cNvPicPr/>
                <p:nvPr/>
              </p:nvPicPr>
              <p:blipFill>
                <a:blip r:embed="rId17"/>
                <a:stretch/>
              </p:blipFill>
              <p:spPr>
                <a:xfrm>
                  <a:off x="3551040" y="1748880"/>
                  <a:ext cx="838440" cy="885960"/>
                </a:xfrm>
                <a:prstGeom prst="rect">
                  <a:avLst/>
                </a:prstGeom>
                <a:ln w="0">
                  <a:noFill/>
                </a:ln>
              </p:spPr>
            </p:pic>
            <p:sp>
              <p:nvSpPr>
                <p:cNvPr id="210" name=""/>
                <p:cNvSpPr/>
                <p:nvPr/>
              </p:nvSpPr>
              <p:spPr>
                <a:xfrm>
                  <a:off x="3708360" y="1888920"/>
                  <a:ext cx="522720" cy="556200"/>
                </a:xfrm>
                <a:prstGeom prst="rect">
                  <a:avLst/>
                </a:prstGeom>
                <a:noFill/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0" rIns="0" tIns="0" bIns="0" anchor="ctr">
                  <a:noAutofit/>
                </a:bodyPr>
                <a:p>
                  <a:pPr algn="ctr">
                    <a:lnSpc>
                      <a:spcPct val="100000"/>
                    </a:lnSpc>
                    <a:tabLst>
                      <a:tab algn="l" pos="0"/>
                      <a:tab algn="l" pos="914400"/>
                      <a:tab algn="l" pos="1828800"/>
                      <a:tab algn="l" pos="2743200"/>
                      <a:tab algn="l" pos="3657600"/>
                      <a:tab algn="l" pos="4572000"/>
                      <a:tab algn="l" pos="5486400"/>
                      <a:tab algn="l" pos="6400800"/>
                      <a:tab algn="l" pos="7315200"/>
                      <a:tab algn="l" pos="8229600"/>
                      <a:tab algn="l" pos="9144000"/>
                      <a:tab algn="l" pos="10058400"/>
                    </a:tabLst>
                  </a:pPr>
                  <a:r>
                    <a:rPr b="1" lang="ru-RU" sz="1500" strike="noStrike" u="none">
                      <a:solidFill>
                        <a:srgbClr val="000000"/>
                      </a:solidFill>
                      <a:uFillTx/>
                      <a:latin typeface="Century Gothic"/>
                    </a:rPr>
                    <a:t>Үш тілді</a:t>
                  </a:r>
                  <a:endParaRPr b="0" lang="en-US" sz="1500" strike="noStrike" u="none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90920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4960" y="303120"/>
            <a:ext cx="9623520" cy="12607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br>
              <a:rPr sz="3200"/>
            </a:br>
            <a:r>
              <a:rPr b="1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Сегодня на уроке вы будете:</a:t>
            </a:r>
            <a:br>
              <a:rPr sz="3600"/>
            </a:br>
            <a:br>
              <a:rPr sz="3600"/>
            </a:br>
            <a:br>
              <a:rPr sz="3600"/>
            </a:br>
            <a:endParaRPr b="0" lang="en-US" sz="36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сравнивать два текста, определяя жанровые и стилистические особенности</a:t>
            </a:r>
            <a:r>
              <a:rPr b="0" i="1" lang="kk-KZ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;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kk-KZ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выявите особенности творческой манеры Антуана Экзюпери;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i="1" lang="kk-KZ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</a:t>
            </a:r>
            <a:r>
              <a:rPr b="0" i="1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напишете своё суждение по теме;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49DEE0E-F4E8-4F28-A7C2-3F7EC9079888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5" name="Rectangle 1"/>
          <p:cNvSpPr/>
          <p:nvPr/>
        </p:nvSpPr>
        <p:spPr>
          <a:xfrm>
            <a:off x="385920" y="1210320"/>
            <a:ext cx="3259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angle 2"/>
          <p:cNvSpPr/>
          <p:nvPr/>
        </p:nvSpPr>
        <p:spPr>
          <a:xfrm>
            <a:off x="366840" y="1880280"/>
            <a:ext cx="8426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5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A1A1627-43F9-40AF-9B8E-C4D8DC74F96D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0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1" name=""/>
          <p:cNvSpPr txBox="1"/>
          <p:nvPr/>
        </p:nvSpPr>
        <p:spPr>
          <a:xfrm>
            <a:off x="4881600" y="1720800"/>
            <a:ext cx="495288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 fontScale="92500" lnSpcReduction="9999"/>
          </a:bodyPr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1" i="1" lang="ru-RU" sz="37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Я знаю, что люблю. Люблю жизнь</a:t>
            </a:r>
            <a:r>
              <a:rPr b="1" i="1" lang="ru-RU" sz="37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.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spcBef>
                <a:spcPts val="924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3700" strike="noStrike" u="none">
                <a:solidFill>
                  <a:srgbClr val="000000"/>
                </a:solidFill>
                <a:uFillTx/>
                <a:latin typeface="Calibri"/>
              </a:rPr>
              <a:t>                                                                                                                                </a:t>
            </a:r>
            <a:endParaRPr b="0" lang="en-US" sz="3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 algn="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br>
              <a:rPr sz="2800"/>
            </a:br>
            <a:r>
              <a:rPr b="1" lang="ru-RU" sz="2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                </a:t>
            </a:r>
            <a:r>
              <a:rPr b="1" i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Антуан де Сент-Экзюпери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22" name="Рисунок 1" descr=""/>
          <p:cNvPicPr/>
          <p:nvPr/>
        </p:nvPicPr>
        <p:blipFill>
          <a:blip r:embed="rId2"/>
          <a:stretch/>
        </p:blipFill>
        <p:spPr>
          <a:xfrm>
            <a:off x="231840" y="912960"/>
            <a:ext cx="5114880" cy="3913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15408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4960" y="537840"/>
            <a:ext cx="9623520" cy="1260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Предтекстовая работа. </a:t>
            </a:r>
            <a:r>
              <a:rPr b="1" lang="ru-RU" sz="2800" strike="noStrike" u="sng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br>
              <a:rPr sz="2800"/>
            </a:br>
            <a:br>
              <a:rPr sz="2800"/>
            </a:b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5" name=""/>
          <p:cNvSpPr txBox="1"/>
          <p:nvPr/>
        </p:nvSpPr>
        <p:spPr>
          <a:xfrm>
            <a:off x="534960" y="1184040"/>
            <a:ext cx="9623520" cy="55702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 чём смысл человеческой жизни? Как вы понимаете афоризм </a:t>
            </a:r>
            <a:r>
              <a:rPr b="0" i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«Есть такое твёрдое правило. Встал поутру, умылся, привёл себя в порядок- и сразу же приведи в порядок свою планету»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?</a:t>
            </a:r>
            <a:r>
              <a:rPr b="0" i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Как его можно применить к себе?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Как найти верного друга и не потерять его? Как сохранить любовь и взять на себя ответственность за судьбу другого?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Какие ценности выше: духовные или материальные?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Сказка «Маленький принц» – это ключ к пониманию самых сложных тем и самых трудных проблем в жизни человека.  Это светлое и жизнеутверждающее произведение с глубоким философским смыслом, предназначенное для людей любого возраста.          Попробуем разобраться в особенностях этого потрясающего произведения, которое навсегда впечатывается в сердце читателя.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6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19466DE-1D82-45D5-A5EE-992557A0561D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9" name="Прямоугольник 9"/>
          <p:cNvSpPr/>
          <p:nvPr/>
        </p:nvSpPr>
        <p:spPr>
          <a:xfrm>
            <a:off x="2971800" y="333360"/>
            <a:ext cx="502920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909200"/>
          </a:xfrm>
          <a:prstGeom prst="rect">
            <a:avLst/>
          </a:prstGeom>
          <a:ln w="0">
            <a:noFill/>
          </a:ln>
        </p:spPr>
      </p:pic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29800" y="85320"/>
            <a:ext cx="8626680" cy="6318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Художественные особенности сказки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2" name=""/>
          <p:cNvSpPr txBox="1"/>
          <p:nvPr/>
        </p:nvSpPr>
        <p:spPr>
          <a:xfrm>
            <a:off x="534960" y="1763640"/>
            <a:ext cx="962352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3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F2D38D-B18E-4FCC-8BCF-37A21A171BCB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4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5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6" name="Rectangle 1"/>
          <p:cNvSpPr/>
          <p:nvPr/>
        </p:nvSpPr>
        <p:spPr>
          <a:xfrm>
            <a:off x="385920" y="1210320"/>
            <a:ext cx="3259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Rectangle 2"/>
          <p:cNvSpPr/>
          <p:nvPr/>
        </p:nvSpPr>
        <p:spPr>
          <a:xfrm>
            <a:off x="366840" y="1880280"/>
            <a:ext cx="8426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5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" name="Рисунок 2" descr=""/>
          <p:cNvPicPr/>
          <p:nvPr/>
        </p:nvPicPr>
        <p:blipFill>
          <a:blip r:embed="rId2"/>
          <a:stretch/>
        </p:blipFill>
        <p:spPr>
          <a:xfrm>
            <a:off x="679320" y="949320"/>
            <a:ext cx="8796600" cy="1374840"/>
          </a:xfrm>
          <a:prstGeom prst="rect">
            <a:avLst/>
          </a:prstGeom>
          <a:ln w="0">
            <a:noFill/>
          </a:ln>
        </p:spPr>
      </p:pic>
      <p:pic>
        <p:nvPicPr>
          <p:cNvPr id="39" name="Рисунок 3" descr=""/>
          <p:cNvPicPr/>
          <p:nvPr/>
        </p:nvPicPr>
        <p:blipFill>
          <a:blip r:embed="rId3"/>
          <a:stretch/>
        </p:blipFill>
        <p:spPr>
          <a:xfrm>
            <a:off x="762120" y="2303640"/>
            <a:ext cx="8694720" cy="374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47760"/>
            <a:ext cx="10693440" cy="7909200"/>
          </a:xfrm>
          <a:prstGeom prst="rect">
            <a:avLst/>
          </a:prstGeom>
          <a:ln w="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88640" y="64800"/>
            <a:ext cx="9623160" cy="63180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Художественные особенности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6756206-C9B3-47F2-B96D-14D97FE66421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5" name="Rectangle 1"/>
          <p:cNvSpPr/>
          <p:nvPr/>
        </p:nvSpPr>
        <p:spPr>
          <a:xfrm>
            <a:off x="385920" y="1210320"/>
            <a:ext cx="3259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Rectangle 2"/>
          <p:cNvSpPr/>
          <p:nvPr/>
        </p:nvSpPr>
        <p:spPr>
          <a:xfrm>
            <a:off x="366840" y="1880280"/>
            <a:ext cx="8426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557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" name="Объект 2" descr=""/>
          <p:cNvPicPr/>
          <p:nvPr/>
        </p:nvPicPr>
        <p:blipFill>
          <a:blip r:embed="rId2"/>
          <a:stretch/>
        </p:blipFill>
        <p:spPr>
          <a:xfrm>
            <a:off x="744480" y="800280"/>
            <a:ext cx="8712360" cy="2303280"/>
          </a:xfrm>
          <a:prstGeom prst="rect">
            <a:avLst/>
          </a:prstGeom>
          <a:ln w="0">
            <a:noFill/>
          </a:ln>
        </p:spPr>
      </p:pic>
      <p:pic>
        <p:nvPicPr>
          <p:cNvPr id="48" name="Рисунок 3" descr=""/>
          <p:cNvPicPr/>
          <p:nvPr/>
        </p:nvPicPr>
        <p:blipFill>
          <a:blip r:embed="rId3"/>
          <a:stretch/>
        </p:blipFill>
        <p:spPr>
          <a:xfrm>
            <a:off x="744480" y="3192480"/>
            <a:ext cx="8712360" cy="330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41400" y="34452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10920" y="669600"/>
            <a:ext cx="9623160" cy="63036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Глава 21. Встреча с Лисом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"/>
          <p:cNvSpPr txBox="1"/>
          <p:nvPr/>
        </p:nvSpPr>
        <p:spPr>
          <a:xfrm>
            <a:off x="350640" y="1495080"/>
            <a:ext cx="10158120" cy="636732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Вот тут-то и появился Лис….</a:t>
            </a:r>
            <a:endParaRPr b="0" lang="en-US" sz="24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 </a:t>
            </a:r>
            <a:r>
              <a:rPr b="0" lang="ru-RU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Скучная у меня жизнь. Я охочусь за курами, а люди охотятся за мною. Все куры одинаковы, и люди все одинаковы. И живется мне скучновато. Но если ты меня приручишь, моя жизнь словно солнцем озарится. Твои шаги я стану различать среди тысяч других. Заслышав людские шаги, я всегда убегаю и прячусь. Но твоя походка позовет меня, точно музыка, и я выйду из своего убежища. И потом - смотри! Видишь, вон там, в полях, зреет пшеница? Я не ем хлеба. Колосья мне не нужны. Пшеничные поля ни о чем мне не говорят. И это грустно! Но у тебя золотые волосы. И как чудесно будет, когда ты меня приручишь! Золотая пшеница станет напоминать мне тебя. И я полюблю шелест колосьев на ветру...</a:t>
            </a:r>
            <a:r>
              <a:rPr b="0" lang="ru-RU" sz="3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</a:t>
            </a: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F1A72C5-BB53-478A-AB7E-A1DCE220DDE9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3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4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5" name="Прямоугольник 9"/>
          <p:cNvSpPr/>
          <p:nvPr/>
        </p:nvSpPr>
        <p:spPr>
          <a:xfrm>
            <a:off x="2606760" y="227160"/>
            <a:ext cx="5881680" cy="57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Прямоугольник 1"/>
          <p:cNvSpPr/>
          <p:nvPr/>
        </p:nvSpPr>
        <p:spPr>
          <a:xfrm>
            <a:off x="233280" y="1447920"/>
            <a:ext cx="101919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400"/>
            </a:br>
            <a:r>
              <a:rPr b="0" lang="ru-RU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58" name=""/>
          <p:cNvSpPr txBox="1"/>
          <p:nvPr/>
        </p:nvSpPr>
        <p:spPr>
          <a:xfrm>
            <a:off x="350640" y="1168560"/>
            <a:ext cx="9623160" cy="499104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Пара́бола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(от </a:t>
            </a:r>
            <a:r>
              <a:rPr b="0" lang="ru-RU" sz="28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2"/>
              </a:rPr>
              <a:t>др.-греч.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παραβολή «сравнение, сопоставление, подобие, приближение»):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Небольшой рассказ иносказательного характера, имеющий поучительный смысл и особую форму повествования, которое движется как бы по кривой (параболе): начатый с отвлечённых предметов, рассказ постепенно приближается к главной теме, а затем вновь возвращается к началу, например,  сказка  «Маленький принц» А.Экзюпери.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Жанровая форма в литературе </a:t>
            </a:r>
            <a:r>
              <a:rPr b="0" lang="ru-RU" sz="28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3"/>
              </a:rPr>
              <a:t>XX века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 близко стоящая к </a:t>
            </a:r>
            <a:r>
              <a:rPr b="0" lang="ru-RU" sz="2800" strike="noStrike" u="sng">
                <a:solidFill>
                  <a:srgbClr val="0000ff"/>
                </a:solidFill>
                <a:uFillTx/>
                <a:latin typeface="Times New Roman"/>
                <a:ea typeface="Times New Roman"/>
                <a:hlinkClick r:id="rId4"/>
              </a:rPr>
              <a:t>притче</a:t>
            </a:r>
            <a:r>
              <a:rPr b="0" lang="ru-RU" sz="2800" strike="noStrike" u="none" baseline="3000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[1]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9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F0B2A3A-29EF-4430-A60F-9B199B63DCA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0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1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2" name="Прямоугольник 9"/>
          <p:cNvSpPr/>
          <p:nvPr/>
        </p:nvSpPr>
        <p:spPr>
          <a:xfrm>
            <a:off x="2971800" y="333360"/>
            <a:ext cx="502920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Прямоугольник 1"/>
          <p:cNvSpPr/>
          <p:nvPr/>
        </p:nvSpPr>
        <p:spPr>
          <a:xfrm>
            <a:off x="795240" y="576360"/>
            <a:ext cx="8758440" cy="403200"/>
          </a:xfrm>
          <a:prstGeom prst="rect">
            <a:avLst/>
          </a:prstGeom>
          <a:solidFill>
            <a:srgbClr val="4f81bd"/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Послетекстовая работа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693440" cy="7597800"/>
          </a:xfrm>
          <a:prstGeom prst="rect">
            <a:avLst/>
          </a:prstGeom>
          <a:ln w="0">
            <a:noFill/>
          </a:ln>
        </p:spPr>
      </p:pic>
      <p:sp>
        <p:nvSpPr>
          <p:cNvPr id="65" name=""/>
          <p:cNvSpPr txBox="1"/>
          <p:nvPr/>
        </p:nvSpPr>
        <p:spPr>
          <a:xfrm>
            <a:off x="534960" y="1122480"/>
            <a:ext cx="9623520" cy="5867280"/>
          </a:xfrm>
          <a:prstGeom prst="rect">
            <a:avLst/>
          </a:prstGeom>
          <a:noFill/>
          <a:ln w="0">
            <a:noFill/>
          </a:ln>
        </p:spPr>
        <p:txBody>
          <a:bodyPr lIns="104400" rIns="104400" tIns="52200" bIns="52200" anchor="t">
            <a:normAutofit/>
          </a:bodyPr>
          <a:p>
            <a:pPr marL="390600" indent="-3906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1041480"/>
                <a:tab algn="l" pos="2082960"/>
                <a:tab algn="l" pos="3124080"/>
                <a:tab algn="l" pos="4165560"/>
                <a:tab algn="l" pos="5207040"/>
                <a:tab algn="l" pos="6248520"/>
                <a:tab algn="l" pos="7289640"/>
                <a:tab algn="l" pos="8331120"/>
                <a:tab algn="l" pos="9372600"/>
                <a:tab algn="l" pos="1041408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Парадо́кс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(от др.-греч. παράδοξος — </a:t>
            </a: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неожиданный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 </a:t>
            </a: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странный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, от др.-греч. παρα — </a:t>
            </a: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против, вопреки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 и др.-греч. δόξα — </a:t>
            </a: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мнение, представление, предположение</a:t>
            </a:r>
            <a:r>
              <a:rPr b="0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) — в широком смысле, высказывание, мнение, рассуждение, которое расходится с общепринятым мнением и кажется нелогичным, или противоречащим здравому смыслу.  Парадокс как художественный приём используется в разных жанрах искусства; распространён в афоризмах. Например: </a:t>
            </a:r>
            <a:r>
              <a:rPr b="0" i="1" lang="ru-RU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«Взрослые никогда ничего не понимают сами, а для детей очень утомительно без конца им всё объяснять и растолковывать».</a:t>
            </a:r>
            <a:endParaRPr b="0" lang="en-US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Google Shape;123;p4"/>
          <p:cNvSpPr/>
          <p:nvPr/>
        </p:nvSpPr>
        <p:spPr>
          <a:xfrm>
            <a:off x="7662960" y="7008840"/>
            <a:ext cx="2495520" cy="40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720" rIns="90720" tIns="45360" bIns="4536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81EDA09-EE7C-4D04-966C-2F7B277821D3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7" name="Google Shape;124;p4"/>
          <p:cNvCxnSpPr/>
          <p:nvPr/>
        </p:nvCxnSpPr>
        <p:spPr>
          <a:xfrm>
            <a:off x="351000" y="7178400"/>
            <a:ext cx="1007496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8" name="Google Shape;125;p4"/>
          <p:cNvCxnSpPr/>
          <p:nvPr/>
        </p:nvCxnSpPr>
        <p:spPr>
          <a:xfrm flipV="1">
            <a:off x="534960" y="7320960"/>
            <a:ext cx="97272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9" name="Прямоугольник 9"/>
          <p:cNvSpPr/>
          <p:nvPr/>
        </p:nvSpPr>
        <p:spPr>
          <a:xfrm>
            <a:off x="2971800" y="333360"/>
            <a:ext cx="5029200" cy="64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</a:t>
            </a:r>
            <a:endParaRPr b="0" lang="en-US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5291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en-US</dc:language>
  <cp:lastModifiedBy>Данагул</cp:lastModifiedBy>
  <cp:lastPrinted>2020-01-23T08:03:28Z</cp:lastPrinted>
  <dcterms:modified xsi:type="dcterms:W3CDTF">2024-12-13T20:22:28Z</dcterms:modified>
  <cp:revision>313</cp:revision>
  <dc:subject/>
  <dc:title>Презентация PowerPoint</dc:title>
</cp:coreProperties>
</file>