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4.jpeg" ContentType="image/jpeg"/>
  <Override PartName="/ppt/media/image5.jpeg" ContentType="image/jpeg"/>
  <Override PartName="/ppt/media/image6.jpeg" ContentType="image/jpeg"/>
  <Override PartName="/ppt/media/image12.png" ContentType="image/png"/>
  <Override PartName="/ppt/media/image7.png" ContentType="image/png"/>
  <Override PartName="/ppt/media/image15.png" ContentType="image/png"/>
  <Override PartName="/ppt/media/image10.png" ContentType="image/png"/>
  <Override PartName="/ppt/media/image21.png" ContentType="image/png"/>
  <Override PartName="/ppt/media/image9.png" ContentType="image/png"/>
  <Override PartName="/ppt/media/image17.png" ContentType="image/png"/>
  <Override PartName="/ppt/media/image11.png" ContentType="image/png"/>
  <Override PartName="/ppt/media/image13.png" ContentType="image/png"/>
  <Override PartName="/ppt/media/image18.png" ContentType="image/png"/>
  <Override PartName="/ppt/media/image2.jpeg" ContentType="image/jpeg"/>
  <Override PartName="/ppt/media/image19.png" ContentType="image/png"/>
  <Override PartName="/ppt/media/image14.png" ContentType="image/png"/>
  <Override PartName="/ppt/media/image8.png" ContentType="image/png"/>
  <Override PartName="/ppt/media/image20.png" ContentType="image/png"/>
  <Override PartName="/ppt/media/image3.jpeg" ContentType="image/jpeg"/>
  <Override PartName="/ppt/media/image16.png" ContentType="image/png"/>
  <Override PartName="/ppt/media/image22.png" ContentType="image/png"/>
  <Override PartName="/ppt/media/image23.png" ContentType="image/png"/>
  <Override PartName="/ppt/media/image24.png" ContentType="image/png"/>
  <Override PartName="/ppt/slides/_rels/slide27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0691813" cy="7559675"/>
  <p:notesSz cx="6796088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E478B27-9A85-452F-B3A6-4A47CB56770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34960" y="303120"/>
            <a:ext cx="9623520" cy="12607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en-US" sz="5000" strike="noStrike" u="none">
                <a:solidFill>
                  <a:srgbClr val="000000"/>
                </a:solidFill>
                <a:uFillTx/>
                <a:latin typeface="Calibri"/>
              </a:rPr>
              <a:t>Click to edit the title text format</a:t>
            </a:r>
            <a:endParaRPr b="0" lang="en-US" sz="5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34960" y="1763640"/>
            <a:ext cx="9623520" cy="499104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90600" indent="-390600">
              <a:spcBef>
                <a:spcPts val="924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en-US" sz="37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en-US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846000" indent="-325440">
              <a:spcBef>
                <a:spcPts val="924"/>
              </a:spcBef>
              <a:buClr>
                <a:srgbClr val="000000"/>
              </a:buClr>
              <a:buFont typeface="Arial"/>
              <a:buChar char="–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en-US" sz="37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en-US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303200" indent="-260280">
              <a:spcBef>
                <a:spcPts val="924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en-US" sz="37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en-US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824120" indent="-260280">
              <a:spcBef>
                <a:spcPts val="924"/>
              </a:spcBef>
              <a:buClr>
                <a:srgbClr val="000000"/>
              </a:buClr>
              <a:buFont typeface="Arial"/>
              <a:buChar char="–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en-US" sz="37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en-US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344680" indent="-260280">
              <a:spcBef>
                <a:spcPts val="924"/>
              </a:spcBef>
              <a:buClr>
                <a:srgbClr val="000000"/>
              </a:buClr>
              <a:buFont typeface="Arial"/>
              <a:buChar char="»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en-US" sz="37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en-US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344680" indent="-260280">
              <a:spcBef>
                <a:spcPts val="924"/>
              </a:spcBef>
              <a:buClr>
                <a:srgbClr val="000000"/>
              </a:buClr>
              <a:buFont typeface="Arial"/>
              <a:buChar char="»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en-US" sz="37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en-US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2344680" indent="-260280">
              <a:spcBef>
                <a:spcPts val="924"/>
              </a:spcBef>
              <a:buClr>
                <a:srgbClr val="000000"/>
              </a:buClr>
              <a:buFont typeface="Arial"/>
              <a:buChar char="»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en-US" sz="37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en-US" sz="37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34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652920" y="7008840"/>
            <a:ext cx="3387600" cy="4017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400" strike="noStrike" u="none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23A7766-1999-4594-BE94-65A59DD8C833}" type="slidenum">
              <a:rPr b="0" lang="ru-RU" sz="14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23.png"/><Relationship Id="rId17" Type="http://schemas.openxmlformats.org/officeDocument/2006/relationships/image" Target="../media/image24.png"/><Relationship Id="rId18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hyperlink" Target="http://www.igra.lv/images/ima001.jpg" TargetMode="External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hyperlink" Target="https://static-interneturok.cdnvideo.ru/content/konspekt_image/145896/1bdb01f0_de47_0131_e9eb_12313c0dade2.jpg" TargetMode="External"/><Relationship Id="rId3" Type="http://schemas.openxmlformats.org/officeDocument/2006/relationships/hyperlink" Target="http://wordaligned.org/images/little-prince-boa.jpg" TargetMode="External"/><Relationship Id="rId4" Type="http://schemas.openxmlformats.org/officeDocument/2006/relationships/image" Target="../media/image4.jpeg"/><Relationship Id="rId5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6;p1"/>
          <p:cNvSpPr/>
          <p:nvPr/>
        </p:nvSpPr>
        <p:spPr>
          <a:xfrm>
            <a:off x="785880" y="2917800"/>
            <a:ext cx="9020160" cy="339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6520" rIns="56520" tIns="28440" bIns="2844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А.Сент-Экзюпери. Сказка –притча «Маленький принц»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90f78"/>
                </a:solidFill>
                <a:uFillTx/>
                <a:latin typeface="Times New Roman"/>
                <a:ea typeface="Times New Roman"/>
              </a:rPr>
              <a:t>10 класс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90f78"/>
                </a:solidFill>
                <a:uFillTx/>
                <a:latin typeface="Times New Roman"/>
                <a:ea typeface="Times New Roman"/>
              </a:rPr>
              <a:t>учитель русского языка и литературы  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" name="Google Shape;77;p1"/>
          <p:cNvCxnSpPr/>
          <p:nvPr/>
        </p:nvCxnSpPr>
        <p:spPr>
          <a:xfrm>
            <a:off x="1238400" y="6254280"/>
            <a:ext cx="8115840" cy="10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cxnSp>
        <p:nvCxnSpPr>
          <p:cNvPr id="7" name="Google Shape;78;p1"/>
          <p:cNvCxnSpPr/>
          <p:nvPr/>
        </p:nvCxnSpPr>
        <p:spPr>
          <a:xfrm>
            <a:off x="1379520" y="6376680"/>
            <a:ext cx="785088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8" name="Google Shape;80;p1"/>
          <p:cNvSpPr/>
          <p:nvPr/>
        </p:nvSpPr>
        <p:spPr>
          <a:xfrm>
            <a:off x="2522520" y="422280"/>
            <a:ext cx="5659560" cy="59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27612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20560" y="455400"/>
            <a:ext cx="9018720" cy="3063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Главный герой прилетел с планеты </a:t>
            </a:r>
            <a:r>
              <a:rPr b="1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Астероид В-612</a:t>
            </a: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</a:t>
            </a:r>
            <a:br>
              <a:rPr sz="3200"/>
            </a:b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0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F55DDA7-CDEA-4B1E-8490-F5C65E58592C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71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72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73" name="Прямоугольник 9"/>
          <p:cNvSpPr/>
          <p:nvPr/>
        </p:nvSpPr>
        <p:spPr>
          <a:xfrm>
            <a:off x="2606760" y="227160"/>
            <a:ext cx="588168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4" name="Rectangle 1"/>
          <p:cNvSpPr/>
          <p:nvPr/>
        </p:nvSpPr>
        <p:spPr>
          <a:xfrm>
            <a:off x="139680" y="4120920"/>
            <a:ext cx="8042400" cy="73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5" name="Прямоугольник 1"/>
          <p:cNvSpPr/>
          <p:nvPr/>
        </p:nvSpPr>
        <p:spPr>
          <a:xfrm>
            <a:off x="233280" y="1447920"/>
            <a:ext cx="10191960" cy="82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400"/>
            </a:b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6" name=""/>
          <p:cNvSpPr txBox="1"/>
          <p:nvPr/>
        </p:nvSpPr>
        <p:spPr>
          <a:xfrm>
            <a:off x="585720" y="857160"/>
            <a:ext cx="9623520" cy="499104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 fontScale="85000" lnSpcReduction="9999"/>
          </a:bodyPr>
          <a:p>
            <a:pPr marL="390600" indent="-3906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Маленький принц на самом деле существовал: он был очень, очень славный, он смеялся, и ему хотелось иметь барашка, чтобы тот съедал побеги баобабов.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Мы узнаём со слов летчика о его маленьком друге-принце. И он рассказывает нам, чтобы мы не забыли его друга, потому что очень печально, когда забывают друзей: </a:t>
            </a: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«И я боюсь стать таким, как взрослые, которым ничто не интересно, кроме цифр».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У принца была Роза. Она была гордая, обидчивая, капризная. Её семя занесло на планету маленького принца случайно, она долго “прихорашивалась”, прежде чем раскрыться. У розы трудный характер, она любит себя и ждёт заботы и комплиментов. 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Был Лис.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Зверёк, желающий быть приручённым. Подружился с мальчиком, научил его приручению и раскрыл главный секрет.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Была Змея. Первая, кого встретил мальчик на Земле. Она не кусает его, но предлагает обратиться к ней, когда он устанет от всего. К её “услугам” обращается малыш, чтобы вернуться на свою планету.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27612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34960" y="303120"/>
            <a:ext cx="9623520" cy="13176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br>
              <a:rPr sz="3200"/>
            </a:br>
            <a:endParaRPr b="0" lang="en-US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9" name=""/>
          <p:cNvSpPr txBox="1"/>
          <p:nvPr/>
        </p:nvSpPr>
        <p:spPr>
          <a:xfrm>
            <a:off x="3305160" y="1158480"/>
            <a:ext cx="7120080" cy="576108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 fontScale="92500" lnSpcReduction="9999"/>
          </a:bodyPr>
          <a:p>
            <a:pPr marL="390600" indent="-3906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Итак, посмотрим, как была устроена </a:t>
            </a:r>
            <a:r>
              <a:rPr b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жизнь на планете Маленького принца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 Первое, о чем мы узнаем из его рассказов, это </a:t>
            </a:r>
            <a:r>
              <a:rPr b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трагедия с баобабами 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На планете Маленького принца есть ужасные, зловредные семена… это семена баобабов. Почва планеты вся заражена ими. А если баобаб не распознать вовремя, потом от него уже не избавишься. Зачем же нужно выпалывать баобабы? Если баобабы не выполоть вовремя, они принесут много беды.  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В чем же смысл рассказа о баобабах?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Это не просто изображение зла, которое может разорвать планету на клочки. Вспомним, что Экзюпери пишет свою сказку в период Второй мировой войны. И то зло, которое пытается окутать планету, – это фашизм. Разве он не похож на те семена баобаба, которые пытаются разорвать   планету Маленького принца? Но наш герой не позволяет этому случиться . Так же, как человечество   не должно позволить завоевать себя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</a:t>
            </a:r>
            <a:endParaRPr b="0" lang="en-US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0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06292B2-5B25-4816-88CE-E5A8A042651D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81" name="Google Shape;124;p4"/>
          <p:cNvCxnSpPr/>
          <p:nvPr/>
        </p:nvCxnSpPr>
        <p:spPr>
          <a:xfrm>
            <a:off x="351000" y="732132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82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83" name="Прямоугольник 9"/>
          <p:cNvSpPr/>
          <p:nvPr/>
        </p:nvSpPr>
        <p:spPr>
          <a:xfrm>
            <a:off x="2606760" y="227160"/>
            <a:ext cx="588168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4" name="Rectangle 1"/>
          <p:cNvSpPr/>
          <p:nvPr/>
        </p:nvSpPr>
        <p:spPr>
          <a:xfrm>
            <a:off x="139680" y="4120920"/>
            <a:ext cx="8042400" cy="73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" name="Прямоугольник 1"/>
          <p:cNvSpPr/>
          <p:nvPr/>
        </p:nvSpPr>
        <p:spPr>
          <a:xfrm>
            <a:off x="233280" y="1447920"/>
            <a:ext cx="10191960" cy="82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400"/>
            </a:b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6" name="Picture 26" descr="C:\Users\77079\Desktop\боаб"/>
          <p:cNvPicPr/>
          <p:nvPr/>
        </p:nvPicPr>
        <p:blipFill>
          <a:blip r:embed="rId2"/>
          <a:stretch/>
        </p:blipFill>
        <p:spPr>
          <a:xfrm>
            <a:off x="233280" y="1111320"/>
            <a:ext cx="3503520" cy="5076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22716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91880" y="344160"/>
            <a:ext cx="9623160" cy="12603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Путешествие Маленького принца по планетам</a:t>
            </a: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9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9075225-F760-451D-BB06-6A5E0E25DCF5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0" name=""/>
          <p:cNvSpPr txBox="1"/>
          <p:nvPr/>
        </p:nvSpPr>
        <p:spPr>
          <a:xfrm>
            <a:off x="336240" y="1339920"/>
            <a:ext cx="10342440" cy="5710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90600" indent="-3906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Астероид  № 325. Планета Короля.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Опорные слова: </a:t>
            </a:r>
            <a:r>
              <a:rPr b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астероид, подданный, искушение, авторитарный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Здесь жил король, который любил властвовать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Вывод: власть прежде всего должна быть разумной; судить себя куда труднее, чем других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Астероид – 326. Планета Честолюбца.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Опорные слова</a:t>
            </a:r>
            <a:r>
              <a:rPr b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: честолюбец, тщеславие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Честолюбец раскланивается перед зеркалом и снимает шляпу. Считает, что он  самый     лучший и совершенный.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 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Вывод: Тщеславные люди глухи ко всему.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Астероид – 327. Планета  пьяницы.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Опорные слова</a:t>
            </a:r>
            <a:r>
              <a:rPr b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: деградация, совесть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Пьяница не мог найти в себе силы избавиться от пьянства. Он безвольный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Вывод: Без веры человек не способен сопротивляться плохому  ни физически, ни нравственно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91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92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93" name="Прямоугольник 9"/>
          <p:cNvSpPr/>
          <p:nvPr/>
        </p:nvSpPr>
        <p:spPr>
          <a:xfrm>
            <a:off x="2606760" y="227160"/>
            <a:ext cx="588168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34776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95" name=""/>
          <p:cNvSpPr txBox="1"/>
          <p:nvPr/>
        </p:nvSpPr>
        <p:spPr>
          <a:xfrm>
            <a:off x="591840" y="1554120"/>
            <a:ext cx="9018360" cy="586728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90600" indent="-3906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Астероид – 328. Планета Делового человека.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Опорные слова: 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деловой, делец, польза, нажива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Он пытается красоту планеты превратить в богатство, не замечает ничего вокруг себя,     превращается в дельца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Астероид – 329. Планета фонарщика.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Опорные слова: 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фанатизм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Он трудолюбив, но нет никому пользы от его труда, т.е. это бездушный робот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Вывод: Бороться с фанатизмом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Астероид – 330. Планета Географа.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Опорные слова: 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формалист, репутация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У географа знания формальные, его не интересует конкретная жизнь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Узость кругозора-главная черта географа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6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810AD9D-DAF7-4900-9CA5-BA08E5362BB1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97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98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99" name="Прямоугольник 9"/>
          <p:cNvSpPr/>
          <p:nvPr/>
        </p:nvSpPr>
        <p:spPr>
          <a:xfrm>
            <a:off x="5255280" y="84240"/>
            <a:ext cx="28548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0" name="Rectangle 1"/>
          <p:cNvSpPr/>
          <p:nvPr/>
        </p:nvSpPr>
        <p:spPr>
          <a:xfrm>
            <a:off x="139680" y="4120920"/>
            <a:ext cx="8042400" cy="73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1" name="Прямоугольник 1"/>
          <p:cNvSpPr/>
          <p:nvPr/>
        </p:nvSpPr>
        <p:spPr>
          <a:xfrm>
            <a:off x="139680" y="2690640"/>
            <a:ext cx="101916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41400" y="34452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10920" y="669600"/>
            <a:ext cx="9623160" cy="6303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Образы-символы</a:t>
            </a:r>
            <a:endParaRPr b="0" lang="en-US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4" name=""/>
          <p:cNvSpPr txBox="1"/>
          <p:nvPr/>
        </p:nvSpPr>
        <p:spPr>
          <a:xfrm>
            <a:off x="350640" y="1495080"/>
            <a:ext cx="10158120" cy="6367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90600" indent="-3906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Маленький принц 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 это символ человека - странника во вселенной, ищущего скрытый смысл вещей и собственной жизни. Маленький принц и Роза: аллегория любви. Маленький принц и Лис: аллегория человеческой дружбы.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Пустыня 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 это символ духовной жажды. Она прекрасна, ибо в ней таятся родники, найти которые человеку помогает только сердце. </a:t>
            </a: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Обезвоженная пустыня 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 это символ мира, опустошённого войной, хаосом, разрушением, человеческой чёрствостью, завистью и эгоизмом.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Жители маленьких планет олицетворяют различные пороки 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Король, Делец, Географ, Честолюбец… Каждый из этих персонажей представляет одну из сторон человеческой - взрослой ограниченности. 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Жажда власти. Жажда бессмысленных знаний. Жажда поклонения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Баобабы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- это аллегорический образ зла вообще.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5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920DCC5-86A0-430F-B22C-E17927E93E4F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06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07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08" name="Прямоугольник 9"/>
          <p:cNvSpPr/>
          <p:nvPr/>
        </p:nvSpPr>
        <p:spPr>
          <a:xfrm>
            <a:off x="2606760" y="227160"/>
            <a:ext cx="588168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9" name="Прямоугольник 1"/>
          <p:cNvSpPr/>
          <p:nvPr/>
        </p:nvSpPr>
        <p:spPr>
          <a:xfrm>
            <a:off x="233280" y="1447920"/>
            <a:ext cx="10191960" cy="82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400"/>
            </a:b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22536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37920" y="541440"/>
            <a:ext cx="9623160" cy="6300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Вывод</a:t>
            </a:r>
            <a:endParaRPr b="0" lang="en-US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2" name=""/>
          <p:cNvSpPr txBox="1"/>
          <p:nvPr/>
        </p:nvSpPr>
        <p:spPr>
          <a:xfrm>
            <a:off x="495360" y="1515960"/>
            <a:ext cx="9766080" cy="59436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90600" indent="-390600">
              <a:lnSpc>
                <a:spcPct val="100000"/>
              </a:lnSpc>
              <a:spcBef>
                <a:spcPts val="550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Удивительно, что Маленький Принц, путешествуя от планеты к планете, встречал порочных людей, не   выдержавших искушений властью, славой, богатством. Они лишены веры, истины, знаний. Они «нищие духом». Судьба их печальна, но никто не взывает о помощи. Ребенок видит мир чисто, открыто и не понимает, что же может быть полезного в жизни этих людей. И самое главное, что научиться у них нечему. Никто не видит в Маленьком принце доброго посланника судьбы, Спасителя.</a:t>
            </a:r>
            <a:r>
              <a:rPr b="0" lang="ru-RU" sz="2200" strike="noStrike" u="none">
                <a:solidFill>
                  <a:srgbClr val="000000"/>
                </a:solidFill>
                <a:uFillTx/>
                <a:latin typeface="Calibri"/>
              </a:rPr>
              <a:t> </a:t>
            </a:r>
            <a:endParaRPr b="0" lang="en-US" sz="2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550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Эта книга – завещание. Что же завещал нам Экзюпери?</a:t>
            </a:r>
            <a:endParaRPr b="0" lang="en-US" sz="2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550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Надо уметь быть верными в любви и дружбе, нельзя быть равнодушным к тому, что происходит в мире, нельзя пассивно относиться к  злу, каждый человек в ответе не только за свою судьбу.</a:t>
            </a:r>
            <a:endParaRPr b="0" lang="en-US" sz="2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550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Своей светлой, грустной и мудрой сказкой Экзюпери защищал человечность.  Только дружба способна растопить лёд одиночества и отчуждённости, так как она основывается на  понимании,  доверии и поддержке.</a:t>
            </a:r>
            <a:endParaRPr b="0" lang="en-US" sz="2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3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106A8D3-5626-4884-AE98-6D6C32A95C67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14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15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16" name="Прямоугольник 9"/>
          <p:cNvSpPr/>
          <p:nvPr/>
        </p:nvSpPr>
        <p:spPr>
          <a:xfrm>
            <a:off x="2606760" y="227160"/>
            <a:ext cx="588168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7" name="Rectangle 1"/>
          <p:cNvSpPr/>
          <p:nvPr/>
        </p:nvSpPr>
        <p:spPr>
          <a:xfrm>
            <a:off x="139680" y="4120920"/>
            <a:ext cx="8042400" cy="73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8" name="Прямоугольник 1"/>
          <p:cNvSpPr/>
          <p:nvPr/>
        </p:nvSpPr>
        <p:spPr>
          <a:xfrm>
            <a:off x="233280" y="1447920"/>
            <a:ext cx="10191960" cy="82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400"/>
            </a:b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52560" y="144360"/>
            <a:ext cx="10693080" cy="7597800"/>
          </a:xfrm>
          <a:prstGeom prst="rect">
            <a:avLst/>
          </a:prstGeom>
          <a:ln w="0">
            <a:noFill/>
          </a:ln>
        </p:spPr>
      </p:pic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34960" y="768240"/>
            <a:ext cx="9090000" cy="15019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1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ЗАДАНИЕ 1. ДАЙТЕ ОПРЕДЕЛЕНИЕ ЛИТЕРАТУРНЫМ ТЕРМИНАМ.</a:t>
            </a:r>
            <a:br>
              <a:rPr sz="1800"/>
            </a:br>
            <a:endParaRPr b="0" lang="en-US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479160" y="2445840"/>
            <a:ext cx="9088200" cy="35211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b">
            <a:normAutofit fontScale="85000" lnSpcReduction="19999"/>
          </a:bodyPr>
          <a:p>
            <a:pPr indent="0">
              <a:lnSpc>
                <a:spcPct val="100000"/>
              </a:lnSpc>
              <a:spcBef>
                <a:spcPts val="799"/>
              </a:spcBef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Сказка </a:t>
            </a: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–</a:t>
            </a:r>
            <a:endParaRPr b="0" lang="en-US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799"/>
              </a:spcBef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endParaRPr b="0" lang="en-US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799"/>
              </a:spcBef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Притча </a:t>
            </a: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– </a:t>
            </a:r>
            <a:endParaRPr b="0" lang="en-US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799"/>
              </a:spcBef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endParaRPr b="0" lang="en-US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799"/>
              </a:spcBef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Аллегория </a:t>
            </a: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– </a:t>
            </a:r>
            <a:endParaRPr b="0" lang="en-US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799"/>
              </a:spcBef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endParaRPr b="0" lang="en-US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799"/>
              </a:spcBef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Философский</a:t>
            </a: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– </a:t>
            </a:r>
            <a:endParaRPr b="0" lang="en-US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2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6B46FD9-C039-4A73-8862-5BA0472871FC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23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24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52560" y="407880"/>
            <a:ext cx="10693080" cy="7597800"/>
          </a:xfrm>
          <a:prstGeom prst="rect">
            <a:avLst/>
          </a:prstGeom>
          <a:ln w="0">
            <a:noFill/>
          </a:ln>
        </p:spPr>
      </p:pic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534960" y="811080"/>
            <a:ext cx="9090000" cy="15019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ЗАДАНИЕ 1.ОБРАЗЕЦ ОТВЕТА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688680" y="4512960"/>
            <a:ext cx="9088200" cy="16542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b">
            <a:normAutofit fontScale="25000" lnSpcReduction="19999"/>
          </a:bodyPr>
          <a:p>
            <a:pPr indent="0">
              <a:spcBef>
                <a:spcPts val="575"/>
              </a:spcBef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300" strike="noStrike" u="none">
                <a:solidFill>
                  <a:srgbClr val="898989"/>
                </a:solidFill>
                <a:uFillTx/>
                <a:latin typeface="Calibri"/>
              </a:rPr>
              <a:t>.</a:t>
            </a:r>
            <a:endParaRPr b="0" lang="en-US" sz="23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spcBef>
                <a:spcPts val="575"/>
              </a:spcBef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endParaRPr b="0" lang="en-US" sz="23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spcBef>
                <a:spcPts val="601"/>
              </a:spcBef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300" strike="noStrike" u="none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Сказка 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–повествовательное произведение устного народного 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творчества о  вымышленных событиях.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Притча 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– небольшой рассказ, содержащий поучение в иносказательной, аллегорической форме.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Аллегория 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– изображение отвлеченной идеи в конкретном образе.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Философский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– содержащий в себе мировоззренческую концепцию или глубокую идею.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8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CEF3BBB-3C52-46B0-B769-5B775C07DF60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29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30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41400" y="-3636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82520" y="412560"/>
            <a:ext cx="9623520" cy="12603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Задание 2. Составьте карту  событий</a:t>
            </a:r>
            <a:br>
              <a:rPr sz="2400"/>
            </a:br>
            <a:br>
              <a:rPr sz="2400"/>
            </a:b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3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8AA511B-E11A-4628-BBCE-CB438AC4C34F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34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35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36" name="Прямоугольник 9"/>
          <p:cNvSpPr/>
          <p:nvPr/>
        </p:nvSpPr>
        <p:spPr>
          <a:xfrm>
            <a:off x="2606760" y="227160"/>
            <a:ext cx="588168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7" name="Rectangle 1"/>
          <p:cNvSpPr/>
          <p:nvPr/>
        </p:nvSpPr>
        <p:spPr>
          <a:xfrm>
            <a:off x="139680" y="4120920"/>
            <a:ext cx="8042400" cy="73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8" name="Прямоугольник 1"/>
          <p:cNvSpPr/>
          <p:nvPr/>
        </p:nvSpPr>
        <p:spPr>
          <a:xfrm>
            <a:off x="233280" y="1447920"/>
            <a:ext cx="10191960" cy="82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400"/>
            </a:b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9" name="Прямоугольник 5"/>
          <p:cNvSpPr/>
          <p:nvPr/>
        </p:nvSpPr>
        <p:spPr>
          <a:xfrm>
            <a:off x="2157480" y="250920"/>
            <a:ext cx="534672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500" strike="noStrike" u="none">
                <a:solidFill>
                  <a:srgbClr val="333333"/>
                </a:solidFill>
                <a:uFillTx/>
                <a:latin typeface="Helvetica Neue"/>
              </a:rPr>
              <a:t> </a:t>
            </a:r>
            <a:endParaRPr b="0" lang="en-US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0" name="Прямоугольник 2"/>
          <p:cNvSpPr/>
          <p:nvPr/>
        </p:nvSpPr>
        <p:spPr>
          <a:xfrm>
            <a:off x="3952800" y="1862280"/>
            <a:ext cx="2787840" cy="1725480"/>
          </a:xfrm>
          <a:prstGeom prst="rect">
            <a:avLst/>
          </a:prstGeom>
          <a:solidFill>
            <a:srgbClr val="ffffff"/>
          </a:solidFill>
          <a:ln w="25560">
            <a:solidFill>
              <a:srgbClr val="f7964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1" name="Прямоугольник 15"/>
          <p:cNvSpPr/>
          <p:nvPr/>
        </p:nvSpPr>
        <p:spPr>
          <a:xfrm>
            <a:off x="7216920" y="1862280"/>
            <a:ext cx="2820960" cy="1725480"/>
          </a:xfrm>
          <a:prstGeom prst="rect">
            <a:avLst/>
          </a:prstGeom>
          <a:solidFill>
            <a:srgbClr val="ffffff"/>
          </a:solidFill>
          <a:ln w="25560">
            <a:solidFill>
              <a:srgbClr val="f7964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2" name="Прямоугольник 16"/>
          <p:cNvSpPr/>
          <p:nvPr/>
        </p:nvSpPr>
        <p:spPr>
          <a:xfrm>
            <a:off x="717480" y="4029120"/>
            <a:ext cx="2884680" cy="1500120"/>
          </a:xfrm>
          <a:prstGeom prst="rect">
            <a:avLst/>
          </a:prstGeom>
          <a:solidFill>
            <a:srgbClr val="ffffff"/>
          </a:solidFill>
          <a:ln w="25560">
            <a:solidFill>
              <a:srgbClr val="f7964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3" name="Прямоугольник 17"/>
          <p:cNvSpPr/>
          <p:nvPr/>
        </p:nvSpPr>
        <p:spPr>
          <a:xfrm>
            <a:off x="3952800" y="4043520"/>
            <a:ext cx="2787840" cy="1485720"/>
          </a:xfrm>
          <a:prstGeom prst="rect">
            <a:avLst/>
          </a:prstGeom>
          <a:solidFill>
            <a:srgbClr val="ffffff"/>
          </a:solidFill>
          <a:ln w="25560">
            <a:solidFill>
              <a:srgbClr val="f7964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4" name="Прямоугольник 18"/>
          <p:cNvSpPr/>
          <p:nvPr/>
        </p:nvSpPr>
        <p:spPr>
          <a:xfrm>
            <a:off x="7292880" y="4113360"/>
            <a:ext cx="2745000" cy="1415880"/>
          </a:xfrm>
          <a:prstGeom prst="rect">
            <a:avLst/>
          </a:prstGeom>
          <a:solidFill>
            <a:srgbClr val="ffffff"/>
          </a:solidFill>
          <a:ln w="25560">
            <a:solidFill>
              <a:srgbClr val="f7964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5" name="Прямоугольник 21"/>
          <p:cNvSpPr/>
          <p:nvPr/>
        </p:nvSpPr>
        <p:spPr>
          <a:xfrm>
            <a:off x="717480" y="1862280"/>
            <a:ext cx="2884680" cy="1725480"/>
          </a:xfrm>
          <a:prstGeom prst="rect">
            <a:avLst/>
          </a:prstGeom>
          <a:solidFill>
            <a:srgbClr val="ffffff"/>
          </a:solidFill>
          <a:ln w="25560">
            <a:solidFill>
              <a:srgbClr val="f7964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17640" y="-5256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182520" y="412560"/>
            <a:ext cx="9623520" cy="12603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Задание 2. Составьте карту  событий</a:t>
            </a:r>
            <a:br>
              <a:rPr sz="2400"/>
            </a:br>
            <a:br>
              <a:rPr sz="2400"/>
            </a:b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Образец ответа</a:t>
            </a: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8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E8B1ED1-5CC0-4050-9333-45869E102762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49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50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51" name="Прямоугольник 9"/>
          <p:cNvSpPr/>
          <p:nvPr/>
        </p:nvSpPr>
        <p:spPr>
          <a:xfrm>
            <a:off x="2606760" y="227160"/>
            <a:ext cx="588168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2" name="Rectangle 1"/>
          <p:cNvSpPr/>
          <p:nvPr/>
        </p:nvSpPr>
        <p:spPr>
          <a:xfrm>
            <a:off x="139680" y="4120920"/>
            <a:ext cx="8042400" cy="73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3" name="Прямоугольник 1"/>
          <p:cNvSpPr/>
          <p:nvPr/>
        </p:nvSpPr>
        <p:spPr>
          <a:xfrm>
            <a:off x="233280" y="1447920"/>
            <a:ext cx="10191960" cy="82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400"/>
            </a:b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4" name="Прямоугольник 5"/>
          <p:cNvSpPr/>
          <p:nvPr/>
        </p:nvSpPr>
        <p:spPr>
          <a:xfrm>
            <a:off x="2157480" y="250920"/>
            <a:ext cx="534672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500" strike="noStrike" u="none">
                <a:solidFill>
                  <a:srgbClr val="333333"/>
                </a:solidFill>
                <a:uFillTx/>
                <a:latin typeface="Helvetica Neue"/>
              </a:rPr>
              <a:t> </a:t>
            </a:r>
            <a:endParaRPr b="0" lang="en-US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5" name="Прямоугольник 2"/>
          <p:cNvSpPr/>
          <p:nvPr/>
        </p:nvSpPr>
        <p:spPr>
          <a:xfrm>
            <a:off x="4402080" y="1919160"/>
            <a:ext cx="2789280" cy="1724040"/>
          </a:xfrm>
          <a:prstGeom prst="rect">
            <a:avLst/>
          </a:prstGeom>
          <a:solidFill>
            <a:srgbClr val="ffffff"/>
          </a:solidFill>
          <a:ln w="25560">
            <a:solidFill>
              <a:srgbClr val="f7964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У маленького принца есть Лис и роза, а так же он встретил Змею.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6" name="Прямоугольник 15"/>
          <p:cNvSpPr/>
          <p:nvPr/>
        </p:nvSpPr>
        <p:spPr>
          <a:xfrm>
            <a:off x="7848720" y="1862280"/>
            <a:ext cx="2490840" cy="1725480"/>
          </a:xfrm>
          <a:prstGeom prst="rect">
            <a:avLst/>
          </a:prstGeom>
          <a:solidFill>
            <a:srgbClr val="ffffff"/>
          </a:solidFill>
          <a:ln w="25560">
            <a:solidFill>
              <a:srgbClr val="f7964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Маленький принц борется с побегами боабабов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7" name="Прямоугольник 16"/>
          <p:cNvSpPr/>
          <p:nvPr/>
        </p:nvSpPr>
        <p:spPr>
          <a:xfrm>
            <a:off x="717480" y="4029120"/>
            <a:ext cx="3081240" cy="2455920"/>
          </a:xfrm>
          <a:prstGeom prst="rect">
            <a:avLst/>
          </a:prstGeom>
          <a:solidFill>
            <a:srgbClr val="ffffff"/>
          </a:solidFill>
          <a:ln w="25560">
            <a:solidFill>
              <a:srgbClr val="f7964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Маленький принц путешествует  по планетам.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Встречает короля, делового  человека, фонарщика, географа честолюбца, пьяницу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8" name="Прямоугольник 17"/>
          <p:cNvSpPr/>
          <p:nvPr/>
        </p:nvSpPr>
        <p:spPr>
          <a:xfrm>
            <a:off x="4402080" y="4029120"/>
            <a:ext cx="3040200" cy="2455920"/>
          </a:xfrm>
          <a:prstGeom prst="rect">
            <a:avLst/>
          </a:prstGeom>
          <a:solidFill>
            <a:srgbClr val="ffffff"/>
          </a:solidFill>
          <a:ln w="25560">
            <a:solidFill>
              <a:srgbClr val="f7964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Малыш понимает, что эти люди  лишены веры, истины, знаний. Они «нищие духом». 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И самое главное, что научиться у них нечему.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9" name="Прямоугольник 18"/>
          <p:cNvSpPr/>
          <p:nvPr/>
        </p:nvSpPr>
        <p:spPr>
          <a:xfrm>
            <a:off x="7926480" y="4029120"/>
            <a:ext cx="2334960" cy="2455920"/>
          </a:xfrm>
          <a:prstGeom prst="rect">
            <a:avLst/>
          </a:prstGeom>
          <a:solidFill>
            <a:srgbClr val="ffffff"/>
          </a:solidFill>
          <a:ln w="25560">
            <a:solidFill>
              <a:srgbClr val="f7964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Никто не видит в Маленьком принце доброго посланника судьбы, Спасителя.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0" name="Прямоугольник 21"/>
          <p:cNvSpPr/>
          <p:nvPr/>
        </p:nvSpPr>
        <p:spPr>
          <a:xfrm>
            <a:off x="717480" y="1862280"/>
            <a:ext cx="3081240" cy="1725480"/>
          </a:xfrm>
          <a:prstGeom prst="rect">
            <a:avLst/>
          </a:prstGeom>
          <a:solidFill>
            <a:srgbClr val="ffffff"/>
          </a:solidFill>
          <a:ln w="25560">
            <a:solidFill>
              <a:srgbClr val="f7964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Встреча летчика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и маленького принца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347760"/>
            <a:ext cx="10693440" cy="7909200"/>
          </a:xfrm>
          <a:prstGeom prst="rect">
            <a:avLst/>
          </a:prstGeom>
          <a:ln w="0">
            <a:noFill/>
          </a:ln>
        </p:spPr>
      </p:pic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34960" y="303120"/>
            <a:ext cx="9623520" cy="12607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br>
              <a:rPr sz="3200"/>
            </a:br>
            <a:r>
              <a:rPr b="1" lang="ru-RU" sz="36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Сегодня на уроке вы будете:</a:t>
            </a:r>
            <a:br>
              <a:rPr sz="3600"/>
            </a:br>
            <a:br>
              <a:rPr sz="3600"/>
            </a:br>
            <a:br>
              <a:rPr sz="3600"/>
            </a:br>
            <a:endParaRPr b="0" lang="en-US" sz="3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"/>
          <p:cNvSpPr txBox="1"/>
          <p:nvPr/>
        </p:nvSpPr>
        <p:spPr>
          <a:xfrm>
            <a:off x="534960" y="1763640"/>
            <a:ext cx="9623520" cy="499104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90600" indent="-390600">
              <a:lnSpc>
                <a:spcPct val="100000"/>
              </a:lnSpc>
              <a:spcBef>
                <a:spcPts val="924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37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 соотносить детали с основной мыслью текста;</a:t>
            </a:r>
            <a:endParaRPr b="0" lang="en-US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924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37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-писать творческую работу,  опираясь на план; </a:t>
            </a:r>
            <a:endParaRPr b="0" lang="en-US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924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37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-использовать предложения  с обособленными второстепенными членами</a:t>
            </a:r>
            <a:r>
              <a:rPr b="0" lang="ru-RU" sz="3700" strike="noStrike" u="none">
                <a:solidFill>
                  <a:srgbClr val="000000"/>
                </a:solidFill>
                <a:uFillTx/>
                <a:latin typeface="Calibri"/>
              </a:rPr>
              <a:t>. </a:t>
            </a:r>
            <a:endParaRPr b="0" lang="en-US" sz="37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57FA763-14FF-4BD4-B6F6-B7522940C24A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3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4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5" name="Rectangle 1"/>
          <p:cNvSpPr/>
          <p:nvPr/>
        </p:nvSpPr>
        <p:spPr>
          <a:xfrm>
            <a:off x="385920" y="1210320"/>
            <a:ext cx="325908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" name="Rectangle 2"/>
          <p:cNvSpPr/>
          <p:nvPr/>
        </p:nvSpPr>
        <p:spPr>
          <a:xfrm>
            <a:off x="366840" y="1880280"/>
            <a:ext cx="842616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5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12384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534960" y="226800"/>
            <a:ext cx="9623520" cy="12603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Повторение</a:t>
            </a: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3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F540834-81FB-4124-A7D8-F2632F87ADD8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64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65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66" name="Прямоугольник 9"/>
          <p:cNvSpPr/>
          <p:nvPr/>
        </p:nvSpPr>
        <p:spPr>
          <a:xfrm>
            <a:off x="2457360" y="557280"/>
            <a:ext cx="588168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7" name="Rectangle 1"/>
          <p:cNvSpPr/>
          <p:nvPr/>
        </p:nvSpPr>
        <p:spPr>
          <a:xfrm>
            <a:off x="139680" y="4120920"/>
            <a:ext cx="8042400" cy="73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8" name="Прямоугольник 1"/>
          <p:cNvSpPr/>
          <p:nvPr/>
        </p:nvSpPr>
        <p:spPr>
          <a:xfrm>
            <a:off x="233280" y="1447920"/>
            <a:ext cx="10191960" cy="82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400"/>
            </a:b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9" name="Прямоугольник 5"/>
          <p:cNvSpPr/>
          <p:nvPr/>
        </p:nvSpPr>
        <p:spPr>
          <a:xfrm>
            <a:off x="2157480" y="250920"/>
            <a:ext cx="534672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500" strike="noStrike" u="none">
                <a:solidFill>
                  <a:srgbClr val="333333"/>
                </a:solidFill>
                <a:uFillTx/>
                <a:latin typeface="Helvetica Neue"/>
              </a:rPr>
              <a:t> </a:t>
            </a:r>
            <a:endParaRPr b="0" lang="en-US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70" name="Picture 2" descr="C:\Users\77079\Desktop\обособл.jpg"/>
          <p:cNvPicPr/>
          <p:nvPr/>
        </p:nvPicPr>
        <p:blipFill>
          <a:blip r:embed="rId2"/>
          <a:stretch/>
        </p:blipFill>
        <p:spPr>
          <a:xfrm>
            <a:off x="1096920" y="1300320"/>
            <a:ext cx="8456760" cy="5748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41400" y="41112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351000" y="574200"/>
            <a:ext cx="9090000" cy="108108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 </a:t>
            </a:r>
            <a:r>
              <a:rPr b="1" lang="ru-RU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Задание 3 . </a:t>
            </a:r>
            <a:r>
              <a:rPr b="0" lang="ru-RU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Сложноподчиненные предложения перестройте   в предложения с обособленными членами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subTitle"/>
          </p:nvPr>
        </p:nvSpPr>
        <p:spPr>
          <a:xfrm>
            <a:off x="534960" y="2018880"/>
            <a:ext cx="9018720" cy="19335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Autofit/>
          </a:bodyPr>
          <a:p>
            <a:pPr indent="0">
              <a:lnSpc>
                <a:spcPct val="100000"/>
              </a:lnSpc>
              <a:spcBef>
                <a:spcPts val="799"/>
              </a:spcBef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1. </a:t>
            </a:r>
            <a:r>
              <a:rPr b="0" i="1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Необычная сказка, которая уже много лет находит отклик в миллионах сердец во всем мире, была написана французским писателем в самый разгар Второй мировой войны, в 1942 году.</a:t>
            </a:r>
            <a:endParaRPr b="0" lang="en-US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799"/>
              </a:spcBef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endParaRPr b="0" lang="en-US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799"/>
              </a:spcBef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2.  </a:t>
            </a:r>
            <a:r>
              <a:rPr b="0" i="1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Он переживал за поколение, которое получило материальные блага, но утратило духовное содержание. </a:t>
            </a:r>
            <a:endParaRPr b="0" lang="en-US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4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45544B6-058D-46D2-8A4D-5C0D3D5D4C84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75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76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77" name="Прямоугольник 9"/>
          <p:cNvSpPr/>
          <p:nvPr/>
        </p:nvSpPr>
        <p:spPr>
          <a:xfrm>
            <a:off x="2606760" y="227160"/>
            <a:ext cx="588168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8" name="Rectangle 1"/>
          <p:cNvSpPr/>
          <p:nvPr/>
        </p:nvSpPr>
        <p:spPr>
          <a:xfrm>
            <a:off x="809640" y="1496880"/>
            <a:ext cx="8042400" cy="73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9" name="Прямоугольник 1"/>
          <p:cNvSpPr/>
          <p:nvPr/>
        </p:nvSpPr>
        <p:spPr>
          <a:xfrm>
            <a:off x="233280" y="1447920"/>
            <a:ext cx="10191960" cy="82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400"/>
            </a:b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80" name="Рисунок 9" descr=""/>
          <p:cNvPicPr/>
          <p:nvPr/>
        </p:nvPicPr>
        <p:blipFill>
          <a:blip r:embed="rId2"/>
          <a:stretch/>
        </p:blipFill>
        <p:spPr>
          <a:xfrm>
            <a:off x="9553680" y="-166680"/>
            <a:ext cx="968400" cy="1023840"/>
          </a:xfrm>
          <a:prstGeom prst="rect">
            <a:avLst/>
          </a:prstGeom>
          <a:ln w="0">
            <a:noFill/>
          </a:ln>
        </p:spPr>
      </p:pic>
      <p:sp>
        <p:nvSpPr>
          <p:cNvPr id="181" name="Прямоугольник 5"/>
          <p:cNvSpPr/>
          <p:nvPr/>
        </p:nvSpPr>
        <p:spPr>
          <a:xfrm>
            <a:off x="2157480" y="250920"/>
            <a:ext cx="534672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500" strike="noStrike" u="none">
                <a:solidFill>
                  <a:srgbClr val="333333"/>
                </a:solidFill>
                <a:uFillTx/>
                <a:latin typeface="Helvetica Neue"/>
              </a:rPr>
              <a:t> </a:t>
            </a:r>
            <a:endParaRPr b="0" lang="en-US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41400" y="41112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351000" y="574200"/>
            <a:ext cx="9090000" cy="108108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 </a:t>
            </a:r>
            <a:r>
              <a:rPr b="1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Задание 3 . </a:t>
            </a:r>
            <a:r>
              <a:rPr b="0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Образец ответа</a:t>
            </a: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subTitle"/>
          </p:nvPr>
        </p:nvSpPr>
        <p:spPr>
          <a:xfrm>
            <a:off x="534960" y="2018880"/>
            <a:ext cx="9018720" cy="19335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Autofit/>
          </a:bodyPr>
          <a:p>
            <a:pPr indent="0">
              <a:lnSpc>
                <a:spcPct val="100000"/>
              </a:lnSpc>
              <a:spcBef>
                <a:spcPts val="799"/>
              </a:spcBef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1. Необычная сказка, </a:t>
            </a:r>
            <a:r>
              <a:rPr b="0" i="1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уже много лет находившая отклик в миллионах сердец во всем мире</a:t>
            </a: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, была написана французским писателем в самый разгар Второй мировой войны, в 1942 году.</a:t>
            </a:r>
            <a:endParaRPr b="0" lang="en-US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799"/>
              </a:spcBef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2.  Он переживал за поколение,  </a:t>
            </a:r>
            <a:r>
              <a:rPr b="0" i="1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получившее материальные блага</a:t>
            </a: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, но </a:t>
            </a:r>
            <a:r>
              <a:rPr b="0" i="1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утратившее духовное содержание. </a:t>
            </a:r>
            <a:endParaRPr b="0" lang="en-US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5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10EC05B-1204-4F72-9B9B-E5C547B741BF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86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87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88" name="Прямоугольник 9"/>
          <p:cNvSpPr/>
          <p:nvPr/>
        </p:nvSpPr>
        <p:spPr>
          <a:xfrm>
            <a:off x="2606760" y="227160"/>
            <a:ext cx="588168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9" name="Rectangle 1"/>
          <p:cNvSpPr/>
          <p:nvPr/>
        </p:nvSpPr>
        <p:spPr>
          <a:xfrm>
            <a:off x="809640" y="1496880"/>
            <a:ext cx="8042400" cy="73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0" name="Прямоугольник 1"/>
          <p:cNvSpPr/>
          <p:nvPr/>
        </p:nvSpPr>
        <p:spPr>
          <a:xfrm>
            <a:off x="233280" y="1447920"/>
            <a:ext cx="10191960" cy="82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400"/>
            </a:b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1" name="Прямоугольник 5"/>
          <p:cNvSpPr/>
          <p:nvPr/>
        </p:nvSpPr>
        <p:spPr>
          <a:xfrm>
            <a:off x="2157480" y="250920"/>
            <a:ext cx="534672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500" strike="noStrike" u="none">
                <a:solidFill>
                  <a:srgbClr val="333333"/>
                </a:solidFill>
                <a:uFillTx/>
                <a:latin typeface="Helvetica Neue"/>
              </a:rPr>
              <a:t> </a:t>
            </a:r>
            <a:endParaRPr b="0" lang="en-US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36972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534960" y="811080"/>
            <a:ext cx="9090000" cy="15019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ЗАДАНИЕ 4. 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94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44E8CB2-9A2D-47CA-B778-2EB57CCEEA08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95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96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351000" y="3949200"/>
            <a:ext cx="9090000" cy="16542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b">
            <a:normAutofit fontScale="32500" lnSpcReduction="19999"/>
          </a:bodyPr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Напишите эссе на тему </a:t>
            </a: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« Ценности, которые делают мир лучше», 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используйте предложения  с обособленными второстепенными членами. Напишите работу по данному структурному плану: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I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 Вступление-тезис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II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.Основная часть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1.Аргумент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2.Аргумент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3.Аргумент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III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.Заключение. Вывод по тезису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52560" y="379440"/>
            <a:ext cx="10693080" cy="7597800"/>
          </a:xfrm>
          <a:prstGeom prst="rect">
            <a:avLst/>
          </a:prstGeom>
          <a:ln w="0">
            <a:noFill/>
          </a:ln>
        </p:spPr>
      </p:pic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534960" y="811080"/>
            <a:ext cx="9090000" cy="15019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ЗАДАНИЕ 4.    ОБРАЗЕЦ ОТВЕТА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351000" y="5252760"/>
            <a:ext cx="9090000" cy="16542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b">
            <a:normAutofit fontScale="40000" lnSpcReduction="19999"/>
          </a:bodyPr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3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Человеку нужны  ценности, которые делают мир лучше. Это наши представления о хорошем и плохом, добре и зле. 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Каждый день я совершаю что-то, что делает этот мир лучше, хотя бы чуть-чуть. Причем, как мне это видится, это важно не только для планеты. В первую очередь, это нужно мне самому.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        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Во-первых, я забочусь о чистоте моего окружения. никогда не бросаю мусор на улице, дом держу в чистоте.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        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Во-вторых, никогда не ругаюсь с окружающими, проявляю уважение как к старшим, так и к младшим. Стараюсь сдерживаться и не позволяю другим вести себя агрессивно.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         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В-третьих, никогда не позволяю осуждать других, стараюсь понять причину их поведения и им помочь понять себя.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        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Если все будут знать, как надо себя вести в обществе, что главное, что второстепенное, то мир всегда будет в каждом доме, у каждого в душе.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01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7A8C397-2BDB-4C7B-BE1E-7BAF6F8210B6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02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203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406440" y="-22320"/>
            <a:ext cx="10082160" cy="7419960"/>
          </a:xfrm>
          <a:prstGeom prst="rect">
            <a:avLst/>
          </a:prstGeom>
          <a:ln w="0">
            <a:noFill/>
          </a:ln>
        </p:spPr>
      </p:pic>
      <p:sp>
        <p:nvSpPr>
          <p:cNvPr id="205" name="Google Shape;123;p4"/>
          <p:cNvSpPr/>
          <p:nvPr/>
        </p:nvSpPr>
        <p:spPr>
          <a:xfrm>
            <a:off x="8020080" y="6662880"/>
            <a:ext cx="226692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7480" rIns="87480" tIns="43920" bIns="4392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08733C9-E0F0-489F-BAD1-74FDB7D4D131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06" name="Google Shape;124;p4"/>
          <p:cNvCxnSpPr/>
          <p:nvPr/>
        </p:nvCxnSpPr>
        <p:spPr>
          <a:xfrm>
            <a:off x="636480" y="7178400"/>
            <a:ext cx="9498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207" name="Google Shape;125;p4"/>
          <p:cNvCxnSpPr/>
          <p:nvPr/>
        </p:nvCxnSpPr>
        <p:spPr>
          <a:xfrm flipV="1">
            <a:off x="808560" y="7320960"/>
            <a:ext cx="917172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208" name="Прямоугольник 9"/>
          <p:cNvSpPr/>
          <p:nvPr/>
        </p:nvSpPr>
        <p:spPr>
          <a:xfrm>
            <a:off x="4209120" y="374760"/>
            <a:ext cx="2352600" cy="70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200" rIns="88200" tIns="44280" bIns="44280" anchor="t">
            <a:spAutoFit/>
          </a:bodyPr>
          <a:p>
            <a:pPr algn="ctr">
              <a:lnSpc>
                <a:spcPct val="115000"/>
              </a:lnSpc>
              <a:tabLst>
                <a:tab algn="l" pos="0"/>
                <a:tab algn="l" pos="581040"/>
                <a:tab algn="l" pos="1162080"/>
                <a:tab algn="l" pos="1744560"/>
                <a:tab algn="l" pos="2325600"/>
                <a:tab algn="l" pos="2908440"/>
                <a:tab algn="l" pos="3489480"/>
                <a:tab algn="l" pos="4070520"/>
                <a:tab algn="l" pos="4653000"/>
                <a:tab algn="l" pos="5234040"/>
                <a:tab algn="l" pos="5816520"/>
                <a:tab algn="l" pos="6397560"/>
                <a:tab algn="l" pos="6978600"/>
                <a:tab algn="l" pos="7561440"/>
                <a:tab algn="l" pos="8142120"/>
                <a:tab algn="l" pos="8724960"/>
                <a:tab algn="l" pos="9306000"/>
                <a:tab algn="l" pos="10058400"/>
              </a:tabLst>
            </a:pPr>
            <a:r>
              <a:rPr b="1" lang="ru-RU" sz="35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Рефлексия</a:t>
            </a:r>
            <a:endParaRPr b="0" lang="en-US" sz="3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9" name="Прямоугольник 10"/>
          <p:cNvSpPr/>
          <p:nvPr/>
        </p:nvSpPr>
        <p:spPr>
          <a:xfrm>
            <a:off x="760320" y="1270080"/>
            <a:ext cx="9374400" cy="5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8200" rIns="8820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3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10" name="Picture 10" descr=""/>
          <p:cNvPicPr/>
          <p:nvPr/>
        </p:nvPicPr>
        <p:blipFill>
          <a:blip r:embed="rId2"/>
          <a:srcRect l="3998" t="0" r="3558" b="0"/>
          <a:stretch/>
        </p:blipFill>
        <p:spPr>
          <a:xfrm>
            <a:off x="-944640" y="246240"/>
            <a:ext cx="12028680" cy="7315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406440" y="-22320"/>
            <a:ext cx="10082160" cy="7419960"/>
          </a:xfrm>
          <a:prstGeom prst="rect">
            <a:avLst/>
          </a:prstGeom>
          <a:ln w="0">
            <a:noFill/>
          </a:ln>
        </p:spPr>
      </p:pic>
      <p:sp>
        <p:nvSpPr>
          <p:cNvPr id="212" name="Google Shape;123;p4"/>
          <p:cNvSpPr/>
          <p:nvPr/>
        </p:nvSpPr>
        <p:spPr>
          <a:xfrm>
            <a:off x="8020080" y="6662880"/>
            <a:ext cx="226692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7480" rIns="87480" tIns="43920" bIns="4392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4C0FEF0-141E-402C-8CC6-70EBE233C0A6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13" name="Google Shape;124;p4"/>
          <p:cNvCxnSpPr/>
          <p:nvPr/>
        </p:nvCxnSpPr>
        <p:spPr>
          <a:xfrm>
            <a:off x="636480" y="7178400"/>
            <a:ext cx="9498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214" name="Google Shape;125;p4"/>
          <p:cNvCxnSpPr/>
          <p:nvPr/>
        </p:nvCxnSpPr>
        <p:spPr>
          <a:xfrm flipV="1">
            <a:off x="808560" y="7320960"/>
            <a:ext cx="917172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215" name="Прямоугольник 9"/>
          <p:cNvSpPr/>
          <p:nvPr/>
        </p:nvSpPr>
        <p:spPr>
          <a:xfrm>
            <a:off x="3624840" y="374760"/>
            <a:ext cx="3521520" cy="70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200" rIns="88200" tIns="44280" bIns="44280" anchor="t">
            <a:spAutoFit/>
          </a:bodyPr>
          <a:p>
            <a:pPr algn="ctr">
              <a:lnSpc>
                <a:spcPct val="115000"/>
              </a:lnSpc>
              <a:tabLst>
                <a:tab algn="l" pos="0"/>
                <a:tab algn="l" pos="581040"/>
                <a:tab algn="l" pos="1162080"/>
                <a:tab algn="l" pos="1744560"/>
                <a:tab algn="l" pos="2325600"/>
                <a:tab algn="l" pos="2908440"/>
                <a:tab algn="l" pos="3489480"/>
                <a:tab algn="l" pos="4070520"/>
                <a:tab algn="l" pos="4653000"/>
                <a:tab algn="l" pos="5234040"/>
                <a:tab algn="l" pos="5816520"/>
                <a:tab algn="l" pos="6397560"/>
                <a:tab algn="l" pos="6978600"/>
                <a:tab algn="l" pos="7561440"/>
                <a:tab algn="l" pos="8142120"/>
                <a:tab algn="l" pos="8724960"/>
                <a:tab algn="l" pos="9306000"/>
                <a:tab algn="l" pos="10058400"/>
              </a:tabLst>
            </a:pPr>
            <a:r>
              <a:rPr b="1" lang="ru-RU" sz="35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Учебное задание</a:t>
            </a:r>
            <a:endParaRPr b="0" lang="en-US" sz="3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6" name="Прямоугольник 10"/>
          <p:cNvSpPr/>
          <p:nvPr/>
        </p:nvSpPr>
        <p:spPr>
          <a:xfrm>
            <a:off x="760320" y="1270080"/>
            <a:ext cx="9374400" cy="5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8200" rIns="8820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3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7" name="Прямоугольник 1"/>
          <p:cNvSpPr/>
          <p:nvPr/>
        </p:nvSpPr>
        <p:spPr>
          <a:xfrm>
            <a:off x="1138320" y="1833480"/>
            <a:ext cx="8020080" cy="99396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3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Дочитайте сказку-притчу «Маленький принц»</a:t>
            </a:r>
            <a:endParaRPr b="0" lang="en-US" sz="3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8" name="Прямоугольник 2"/>
          <p:cNvSpPr/>
          <p:nvPr/>
        </p:nvSpPr>
        <p:spPr>
          <a:xfrm>
            <a:off x="1297080" y="4019400"/>
            <a:ext cx="7861320" cy="95256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Урок окончен! До новых встреч!</a:t>
            </a:r>
            <a:endParaRPr b="0" lang="en-US" sz="3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306360" y="6480"/>
            <a:ext cx="10080720" cy="7597800"/>
          </a:xfrm>
          <a:prstGeom prst="rect">
            <a:avLst/>
          </a:prstGeom>
          <a:ln w="0">
            <a:noFill/>
          </a:ln>
        </p:spPr>
      </p:pic>
      <p:sp>
        <p:nvSpPr>
          <p:cNvPr id="220" name="Google Shape;123;p4"/>
          <p:cNvSpPr/>
          <p:nvPr/>
        </p:nvSpPr>
        <p:spPr>
          <a:xfrm>
            <a:off x="8020080" y="6662880"/>
            <a:ext cx="226692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7480" rIns="87480" tIns="43920" bIns="4392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777FCAC-3D22-431B-807F-2636C50F9DE5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21" name="Google Shape;124;p4"/>
          <p:cNvCxnSpPr/>
          <p:nvPr/>
        </p:nvCxnSpPr>
        <p:spPr>
          <a:xfrm>
            <a:off x="636480" y="7178400"/>
            <a:ext cx="9498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222" name="Google Shape;125;p4"/>
          <p:cNvCxnSpPr/>
          <p:nvPr/>
        </p:nvCxnSpPr>
        <p:spPr>
          <a:xfrm flipV="1">
            <a:off x="808560" y="7320960"/>
            <a:ext cx="917172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223" name="Google Shape;574;p91"/>
          <p:cNvSpPr/>
          <p:nvPr/>
        </p:nvSpPr>
        <p:spPr>
          <a:xfrm>
            <a:off x="379440" y="1041480"/>
            <a:ext cx="4191120" cy="107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3320" rIns="103320" tIns="103320" bIns="10332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300" strike="noStrike" u="none">
                <a:solidFill>
                  <a:srgbClr val="002060"/>
                </a:solidFill>
                <a:uFillTx/>
                <a:latin typeface="Century Gothic"/>
              </a:rPr>
              <a:t>Барша</a:t>
            </a:r>
            <a:r>
              <a:rPr b="1" lang="en-US" sz="2700" strike="noStrike" u="none">
                <a:solidFill>
                  <a:srgbClr val="002060"/>
                </a:solidFill>
                <a:uFillTx/>
                <a:latin typeface="Century Gothic"/>
              </a:rPr>
              <a:t>ғ</a:t>
            </a:r>
            <a:r>
              <a:rPr b="1" lang="en-US" sz="2300" strike="noStrike" u="none">
                <a:solidFill>
                  <a:srgbClr val="002060"/>
                </a:solidFill>
                <a:uFillTx/>
                <a:latin typeface="Century Gothic"/>
              </a:rPr>
              <a:t>а </a:t>
            </a:r>
            <a:r>
              <a:rPr b="1" lang="en-US" sz="2700" strike="noStrike" u="none">
                <a:solidFill>
                  <a:srgbClr val="002060"/>
                </a:solidFill>
                <a:uFillTx/>
                <a:latin typeface="Century Gothic"/>
              </a:rPr>
              <a:t>қ</a:t>
            </a:r>
            <a:r>
              <a:rPr b="1" lang="en-US" sz="2300" strike="noStrike" u="none">
                <a:solidFill>
                  <a:srgbClr val="002060"/>
                </a:solidFill>
                <a:uFillTx/>
                <a:latin typeface="Century Gothic"/>
              </a:rPr>
              <a:t>олжетімді, сапалы білім!</a:t>
            </a:r>
            <a:endParaRPr b="0" lang="en-US" sz="2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4" name="Google Shape;575;p91"/>
          <p:cNvSpPr/>
          <p:nvPr/>
        </p:nvSpPr>
        <p:spPr>
          <a:xfrm>
            <a:off x="5345280" y="5605560"/>
            <a:ext cx="4829040" cy="116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3320" rIns="103320" tIns="103320" bIns="10332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300" strike="noStrike" u="none">
                <a:solidFill>
                  <a:srgbClr val="002060"/>
                </a:solidFill>
                <a:uFillTx/>
                <a:latin typeface="Century Gothic"/>
              </a:rPr>
              <a:t>Качественное образование, </a:t>
            </a:r>
            <a:endParaRPr b="0" lang="en-US" sz="23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300" strike="noStrike" u="none">
                <a:solidFill>
                  <a:srgbClr val="002060"/>
                </a:solidFill>
                <a:uFillTx/>
                <a:latin typeface="Century Gothic"/>
              </a:rPr>
              <a:t>доступное всем!</a:t>
            </a:r>
            <a:endParaRPr b="0" lang="en-US" sz="2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25" name="Группа 1"/>
          <p:cNvGrpSpPr/>
          <p:nvPr/>
        </p:nvGrpSpPr>
        <p:grpSpPr>
          <a:xfrm>
            <a:off x="2104920" y="1620720"/>
            <a:ext cx="6492960" cy="4849920"/>
            <a:chOff x="2104920" y="1620720"/>
            <a:chExt cx="6492960" cy="4849920"/>
          </a:xfrm>
        </p:grpSpPr>
        <p:sp>
          <p:nvSpPr>
            <p:cNvPr id="226" name="Freeform 39"/>
            <p:cNvSpPr/>
            <p:nvPr/>
          </p:nvSpPr>
          <p:spPr>
            <a:xfrm>
              <a:off x="3743280" y="2814480"/>
              <a:ext cx="3179880" cy="3656160"/>
            </a:xfrm>
            <a:custGeom>
              <a:avLst/>
              <a:gdLst>
                <a:gd name="textAreaLeft" fmla="*/ 0 w 3179880"/>
                <a:gd name="textAreaRight" fmla="*/ 3180240 w 3179880"/>
                <a:gd name="textAreaTop" fmla="*/ 0 h 3656160"/>
                <a:gd name="textAreaBottom" fmla="*/ 3656520 h 3656160"/>
              </a:gdLst>
              <a:ahLst/>
              <a:rect l="textAreaLeft" t="textAreaTop" r="textAreaRight" b="textAreaBottom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227" name="Group 4"/>
            <p:cNvGrpSpPr/>
            <p:nvPr/>
          </p:nvGrpSpPr>
          <p:grpSpPr>
            <a:xfrm>
              <a:off x="2104920" y="3894480"/>
              <a:ext cx="1997280" cy="2117880"/>
              <a:chOff x="2104920" y="3894480"/>
              <a:chExt cx="1997280" cy="2117880"/>
            </a:xfrm>
          </p:grpSpPr>
          <p:grpSp>
            <p:nvGrpSpPr>
              <p:cNvPr id="228" name="Oval 1"/>
              <p:cNvGrpSpPr/>
              <p:nvPr/>
            </p:nvGrpSpPr>
            <p:grpSpPr>
              <a:xfrm>
                <a:off x="2104920" y="3894480"/>
                <a:ext cx="1997280" cy="2117880"/>
                <a:chOff x="2104920" y="3894480"/>
                <a:chExt cx="1997280" cy="2117880"/>
              </a:xfrm>
            </p:grpSpPr>
            <p:pic>
              <p:nvPicPr>
                <p:cNvPr id="229" name="Oval 1" descr=""/>
                <p:cNvPicPr/>
                <p:nvPr/>
              </p:nvPicPr>
              <p:blipFill>
                <a:blip r:embed="rId2"/>
                <a:stretch/>
              </p:blipFill>
              <p:spPr>
                <a:xfrm>
                  <a:off x="2104920" y="3894480"/>
                  <a:ext cx="1997280" cy="211788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230" name=""/>
                <p:cNvSpPr/>
                <p:nvPr/>
              </p:nvSpPr>
              <p:spPr>
                <a:xfrm>
                  <a:off x="2435400" y="4217760"/>
                  <a:ext cx="1337400" cy="14256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31" name="Oval 40"/>
              <p:cNvGrpSpPr/>
              <p:nvPr/>
            </p:nvGrpSpPr>
            <p:grpSpPr>
              <a:xfrm>
                <a:off x="2318400" y="4138200"/>
                <a:ext cx="1587600" cy="1630440"/>
                <a:chOff x="2318400" y="4138200"/>
                <a:chExt cx="1587600" cy="1630440"/>
              </a:xfrm>
            </p:grpSpPr>
            <p:pic>
              <p:nvPicPr>
                <p:cNvPr id="232" name="Oval 40" descr=""/>
                <p:cNvPicPr/>
                <p:nvPr/>
              </p:nvPicPr>
              <p:blipFill>
                <a:blip r:embed="rId3"/>
                <a:stretch/>
              </p:blipFill>
              <p:spPr>
                <a:xfrm>
                  <a:off x="2318400" y="4138200"/>
                  <a:ext cx="1587600" cy="163044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233" name=""/>
                <p:cNvSpPr/>
                <p:nvPr/>
              </p:nvSpPr>
              <p:spPr>
                <a:xfrm>
                  <a:off x="2589840" y="4390560"/>
                  <a:ext cx="1047600" cy="1080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ru-RU" sz="15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Заманауи технология</a:t>
                  </a: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234" name="Group 43"/>
            <p:cNvGrpSpPr/>
            <p:nvPr/>
          </p:nvGrpSpPr>
          <p:grpSpPr>
            <a:xfrm>
              <a:off x="6736320" y="3474720"/>
              <a:ext cx="1839240" cy="1950480"/>
              <a:chOff x="6736320" y="3474720"/>
              <a:chExt cx="1839240" cy="1950480"/>
            </a:xfrm>
          </p:grpSpPr>
          <p:grpSp>
            <p:nvGrpSpPr>
              <p:cNvPr id="235" name="Oval 44"/>
              <p:cNvGrpSpPr/>
              <p:nvPr/>
            </p:nvGrpSpPr>
            <p:grpSpPr>
              <a:xfrm>
                <a:off x="6736320" y="3474720"/>
                <a:ext cx="1839240" cy="1950480"/>
                <a:chOff x="6736320" y="3474720"/>
                <a:chExt cx="1839240" cy="1950480"/>
              </a:xfrm>
            </p:grpSpPr>
            <p:pic>
              <p:nvPicPr>
                <p:cNvPr id="236" name="Oval 44" descr=""/>
                <p:cNvPicPr/>
                <p:nvPr/>
              </p:nvPicPr>
              <p:blipFill>
                <a:blip r:embed="rId4"/>
                <a:stretch/>
              </p:blipFill>
              <p:spPr>
                <a:xfrm>
                  <a:off x="6736320" y="3474720"/>
                  <a:ext cx="1839240" cy="195048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237" name=""/>
                <p:cNvSpPr/>
                <p:nvPr/>
              </p:nvSpPr>
              <p:spPr>
                <a:xfrm>
                  <a:off x="7041960" y="3773880"/>
                  <a:ext cx="1226160" cy="130536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38" name="Oval 45"/>
              <p:cNvGrpSpPr/>
              <p:nvPr/>
            </p:nvGrpSpPr>
            <p:grpSpPr>
              <a:xfrm>
                <a:off x="6948720" y="3699720"/>
                <a:ext cx="1396800" cy="1500480"/>
                <a:chOff x="6948720" y="3699720"/>
                <a:chExt cx="1396800" cy="1500480"/>
              </a:xfrm>
            </p:grpSpPr>
            <p:pic>
              <p:nvPicPr>
                <p:cNvPr id="239" name="Oval 45" descr=""/>
                <p:cNvPicPr/>
                <p:nvPr/>
              </p:nvPicPr>
              <p:blipFill>
                <a:blip r:embed="rId5"/>
                <a:stretch/>
              </p:blipFill>
              <p:spPr>
                <a:xfrm>
                  <a:off x="6948720" y="3699720"/>
                  <a:ext cx="1396800" cy="150048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240" name=""/>
                <p:cNvSpPr/>
                <p:nvPr/>
              </p:nvSpPr>
              <p:spPr>
                <a:xfrm>
                  <a:off x="7187400" y="3931560"/>
                  <a:ext cx="917640" cy="990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ru-RU" sz="17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Білімді бағалау</a:t>
                  </a:r>
                  <a:endParaRPr b="0" lang="en-US" sz="17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241" name="Group 46"/>
            <p:cNvGrpSpPr/>
            <p:nvPr/>
          </p:nvGrpSpPr>
          <p:grpSpPr>
            <a:xfrm>
              <a:off x="2725920" y="2247840"/>
              <a:ext cx="1542600" cy="1634400"/>
              <a:chOff x="2725920" y="2247840"/>
              <a:chExt cx="1542600" cy="1634400"/>
            </a:xfrm>
          </p:grpSpPr>
          <p:grpSp>
            <p:nvGrpSpPr>
              <p:cNvPr id="242" name="Oval 47"/>
              <p:cNvGrpSpPr/>
              <p:nvPr/>
            </p:nvGrpSpPr>
            <p:grpSpPr>
              <a:xfrm>
                <a:off x="2725920" y="2247840"/>
                <a:ext cx="1542600" cy="1634400"/>
                <a:chOff x="2725920" y="2247840"/>
                <a:chExt cx="1542600" cy="1634400"/>
              </a:xfrm>
            </p:grpSpPr>
            <p:pic>
              <p:nvPicPr>
                <p:cNvPr id="243" name="Oval 47" descr=""/>
                <p:cNvPicPr/>
                <p:nvPr/>
              </p:nvPicPr>
              <p:blipFill>
                <a:blip r:embed="rId6"/>
                <a:stretch/>
              </p:blipFill>
              <p:spPr>
                <a:xfrm>
                  <a:off x="2725920" y="2247840"/>
                  <a:ext cx="1542600" cy="163440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244" name=""/>
                <p:cNvSpPr/>
                <p:nvPr/>
              </p:nvSpPr>
              <p:spPr>
                <a:xfrm>
                  <a:off x="2989080" y="2499480"/>
                  <a:ext cx="1018800" cy="10836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45" name="Oval 48"/>
              <p:cNvGrpSpPr/>
              <p:nvPr/>
            </p:nvGrpSpPr>
            <p:grpSpPr>
              <a:xfrm>
                <a:off x="2913480" y="2430720"/>
                <a:ext cx="1195560" cy="1268640"/>
                <a:chOff x="2913480" y="2430720"/>
                <a:chExt cx="1195560" cy="1268640"/>
              </a:xfrm>
            </p:grpSpPr>
            <p:pic>
              <p:nvPicPr>
                <p:cNvPr id="246" name="Oval 48" descr=""/>
                <p:cNvPicPr/>
                <p:nvPr/>
              </p:nvPicPr>
              <p:blipFill>
                <a:blip r:embed="rId7"/>
                <a:stretch/>
              </p:blipFill>
              <p:spPr>
                <a:xfrm>
                  <a:off x="2913480" y="2430720"/>
                  <a:ext cx="1195560" cy="126864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247" name=""/>
                <p:cNvSpPr/>
                <p:nvPr/>
              </p:nvSpPr>
              <p:spPr>
                <a:xfrm>
                  <a:off x="3123360" y="2630160"/>
                  <a:ext cx="772200" cy="8218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ru-RU" sz="15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Қол</a:t>
                  </a: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ru-RU" sz="15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жетімді</a:t>
                  </a: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248" name="Group 49"/>
            <p:cNvGrpSpPr/>
            <p:nvPr/>
          </p:nvGrpSpPr>
          <p:grpSpPr>
            <a:xfrm>
              <a:off x="5502240" y="1743840"/>
              <a:ext cx="1541880" cy="1634760"/>
              <a:chOff x="5502240" y="1743840"/>
              <a:chExt cx="1541880" cy="1634760"/>
            </a:xfrm>
          </p:grpSpPr>
          <p:grpSp>
            <p:nvGrpSpPr>
              <p:cNvPr id="249" name="Oval 50"/>
              <p:cNvGrpSpPr/>
              <p:nvPr/>
            </p:nvGrpSpPr>
            <p:grpSpPr>
              <a:xfrm>
                <a:off x="5502240" y="1743840"/>
                <a:ext cx="1541880" cy="1634760"/>
                <a:chOff x="5502240" y="1743840"/>
                <a:chExt cx="1541880" cy="1634760"/>
              </a:xfrm>
            </p:grpSpPr>
            <p:pic>
              <p:nvPicPr>
                <p:cNvPr id="250" name="Oval 50" descr=""/>
                <p:cNvPicPr/>
                <p:nvPr/>
              </p:nvPicPr>
              <p:blipFill>
                <a:blip r:embed="rId8"/>
                <a:stretch/>
              </p:blipFill>
              <p:spPr>
                <a:xfrm>
                  <a:off x="5502240" y="1743840"/>
                  <a:ext cx="1541880" cy="163476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251" name=""/>
                <p:cNvSpPr/>
                <p:nvPr/>
              </p:nvSpPr>
              <p:spPr>
                <a:xfrm>
                  <a:off x="5762880" y="1997280"/>
                  <a:ext cx="1020960" cy="10836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52" name="Oval 62"/>
              <p:cNvGrpSpPr/>
              <p:nvPr/>
            </p:nvGrpSpPr>
            <p:grpSpPr>
              <a:xfrm>
                <a:off x="5673600" y="1926720"/>
                <a:ext cx="1199520" cy="1269000"/>
                <a:chOff x="5673600" y="1926720"/>
                <a:chExt cx="1199520" cy="1269000"/>
              </a:xfrm>
            </p:grpSpPr>
            <p:pic>
              <p:nvPicPr>
                <p:cNvPr id="253" name="Oval 62" descr=""/>
                <p:cNvPicPr/>
                <p:nvPr/>
              </p:nvPicPr>
              <p:blipFill>
                <a:blip r:embed="rId9"/>
                <a:stretch/>
              </p:blipFill>
              <p:spPr>
                <a:xfrm>
                  <a:off x="5673600" y="1926720"/>
                  <a:ext cx="1199520" cy="126900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254" name=""/>
                <p:cNvSpPr/>
                <p:nvPr/>
              </p:nvSpPr>
              <p:spPr>
                <a:xfrm>
                  <a:off x="5886360" y="2127960"/>
                  <a:ext cx="774720" cy="8222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ru-RU" sz="12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Цифрлы </a:t>
                  </a:r>
                  <a:r>
                    <a:rPr b="1" lang="ru-RU" sz="13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Қ</a:t>
                  </a:r>
                  <a:r>
                    <a:rPr b="1" lang="ru-RU" sz="12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аза</a:t>
                  </a:r>
                  <a:r>
                    <a:rPr b="1" lang="ru-RU" sz="13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қ</a:t>
                  </a:r>
                  <a:r>
                    <a:rPr b="1" lang="ru-RU" sz="12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стан</a:t>
                  </a:r>
                  <a:endParaRPr b="0" lang="en-US" sz="12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255" name="Group 63"/>
            <p:cNvGrpSpPr/>
            <p:nvPr/>
          </p:nvGrpSpPr>
          <p:grpSpPr>
            <a:xfrm>
              <a:off x="7138080" y="2233800"/>
              <a:ext cx="1459800" cy="1548000"/>
              <a:chOff x="7138080" y="2233800"/>
              <a:chExt cx="1459800" cy="1548000"/>
            </a:xfrm>
          </p:grpSpPr>
          <p:grpSp>
            <p:nvGrpSpPr>
              <p:cNvPr id="256" name="Oval 64"/>
              <p:cNvGrpSpPr/>
              <p:nvPr/>
            </p:nvGrpSpPr>
            <p:grpSpPr>
              <a:xfrm>
                <a:off x="7138080" y="2233800"/>
                <a:ext cx="1459800" cy="1548000"/>
                <a:chOff x="7138080" y="2233800"/>
                <a:chExt cx="1459800" cy="1548000"/>
              </a:xfrm>
            </p:grpSpPr>
            <p:pic>
              <p:nvPicPr>
                <p:cNvPr id="257" name="Oval 64" descr=""/>
                <p:cNvPicPr/>
                <p:nvPr/>
              </p:nvPicPr>
              <p:blipFill>
                <a:blip r:embed="rId10"/>
                <a:stretch/>
              </p:blipFill>
              <p:spPr>
                <a:xfrm>
                  <a:off x="7138080" y="2233800"/>
                  <a:ext cx="1459800" cy="154800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258" name=""/>
                <p:cNvSpPr/>
                <p:nvPr/>
              </p:nvSpPr>
              <p:spPr>
                <a:xfrm>
                  <a:off x="7387560" y="2476080"/>
                  <a:ext cx="962280" cy="10224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59" name="Oval 65"/>
              <p:cNvGrpSpPr/>
              <p:nvPr/>
            </p:nvGrpSpPr>
            <p:grpSpPr>
              <a:xfrm>
                <a:off x="7302600" y="2410200"/>
                <a:ext cx="1136160" cy="1200960"/>
                <a:chOff x="7302600" y="2410200"/>
                <a:chExt cx="1136160" cy="1200960"/>
              </a:xfrm>
            </p:grpSpPr>
            <p:pic>
              <p:nvPicPr>
                <p:cNvPr id="260" name="Oval 65" descr=""/>
                <p:cNvPicPr/>
                <p:nvPr/>
              </p:nvPicPr>
              <p:blipFill>
                <a:blip r:embed="rId11"/>
                <a:stretch/>
              </p:blipFill>
              <p:spPr>
                <a:xfrm>
                  <a:off x="7302600" y="2410200"/>
                  <a:ext cx="1136160" cy="120096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261" name=""/>
                <p:cNvSpPr/>
                <p:nvPr/>
              </p:nvSpPr>
              <p:spPr>
                <a:xfrm>
                  <a:off x="7503480" y="2599200"/>
                  <a:ext cx="730080" cy="7754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ru-RU" sz="15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Дербес оқыту</a:t>
                  </a: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262" name="Group 66"/>
            <p:cNvGrpSpPr/>
            <p:nvPr/>
          </p:nvGrpSpPr>
          <p:grpSpPr>
            <a:xfrm>
              <a:off x="4394880" y="2040480"/>
              <a:ext cx="1459800" cy="1548000"/>
              <a:chOff x="4394880" y="2040480"/>
              <a:chExt cx="1459800" cy="1548000"/>
            </a:xfrm>
          </p:grpSpPr>
          <p:grpSp>
            <p:nvGrpSpPr>
              <p:cNvPr id="263" name="Oval 67"/>
              <p:cNvGrpSpPr/>
              <p:nvPr/>
            </p:nvGrpSpPr>
            <p:grpSpPr>
              <a:xfrm>
                <a:off x="4394880" y="2040480"/>
                <a:ext cx="1459800" cy="1548000"/>
                <a:chOff x="4394880" y="2040480"/>
                <a:chExt cx="1459800" cy="1548000"/>
              </a:xfrm>
            </p:grpSpPr>
            <p:pic>
              <p:nvPicPr>
                <p:cNvPr id="264" name="Oval 67" descr=""/>
                <p:cNvPicPr/>
                <p:nvPr/>
              </p:nvPicPr>
              <p:blipFill>
                <a:blip r:embed="rId12"/>
                <a:stretch/>
              </p:blipFill>
              <p:spPr>
                <a:xfrm>
                  <a:off x="4394880" y="2040480"/>
                  <a:ext cx="1459800" cy="154800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265" name=""/>
                <p:cNvSpPr/>
                <p:nvPr/>
              </p:nvSpPr>
              <p:spPr>
                <a:xfrm>
                  <a:off x="4644720" y="2279160"/>
                  <a:ext cx="962280" cy="10224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66" name="Oval 68"/>
              <p:cNvGrpSpPr/>
              <p:nvPr/>
            </p:nvGrpSpPr>
            <p:grpSpPr>
              <a:xfrm>
                <a:off x="4559400" y="2211120"/>
                <a:ext cx="1136160" cy="1200960"/>
                <a:chOff x="4559400" y="2211120"/>
                <a:chExt cx="1136160" cy="1200960"/>
              </a:xfrm>
            </p:grpSpPr>
            <p:pic>
              <p:nvPicPr>
                <p:cNvPr id="267" name="Oval 68" descr=""/>
                <p:cNvPicPr/>
                <p:nvPr/>
              </p:nvPicPr>
              <p:blipFill>
                <a:blip r:embed="rId13"/>
                <a:stretch/>
              </p:blipFill>
              <p:spPr>
                <a:xfrm>
                  <a:off x="4559400" y="2211120"/>
                  <a:ext cx="1136160" cy="120096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268" name=""/>
                <p:cNvSpPr/>
                <p:nvPr/>
              </p:nvSpPr>
              <p:spPr>
                <a:xfrm>
                  <a:off x="4760640" y="2402280"/>
                  <a:ext cx="730080" cy="7754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ru-RU" sz="13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Н</a:t>
                  </a:r>
                  <a:r>
                    <a:rPr b="1" lang="ru-RU" sz="15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ә</a:t>
                  </a:r>
                  <a:r>
                    <a:rPr b="1" lang="ru-RU" sz="13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тижелі</a:t>
                  </a:r>
                  <a:endParaRPr b="0" lang="en-US" sz="13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269" name="Group 69"/>
            <p:cNvGrpSpPr/>
            <p:nvPr/>
          </p:nvGrpSpPr>
          <p:grpSpPr>
            <a:xfrm>
              <a:off x="6031080" y="3426120"/>
              <a:ext cx="1222920" cy="1296720"/>
              <a:chOff x="6031080" y="3426120"/>
              <a:chExt cx="1222920" cy="1296720"/>
            </a:xfrm>
          </p:grpSpPr>
          <p:grpSp>
            <p:nvGrpSpPr>
              <p:cNvPr id="270" name="Oval 70"/>
              <p:cNvGrpSpPr/>
              <p:nvPr/>
            </p:nvGrpSpPr>
            <p:grpSpPr>
              <a:xfrm>
                <a:off x="6031080" y="3426120"/>
                <a:ext cx="1222920" cy="1296720"/>
                <a:chOff x="6031080" y="3426120"/>
                <a:chExt cx="1222920" cy="1296720"/>
              </a:xfrm>
            </p:grpSpPr>
            <p:pic>
              <p:nvPicPr>
                <p:cNvPr id="271" name="Oval 70" descr=""/>
                <p:cNvPicPr/>
                <p:nvPr/>
              </p:nvPicPr>
              <p:blipFill>
                <a:blip r:embed="rId14"/>
                <a:stretch/>
              </p:blipFill>
              <p:spPr>
                <a:xfrm>
                  <a:off x="6031080" y="3426120"/>
                  <a:ext cx="1222920" cy="129672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272" name=""/>
                <p:cNvSpPr/>
                <p:nvPr/>
              </p:nvSpPr>
              <p:spPr>
                <a:xfrm>
                  <a:off x="6247440" y="3628800"/>
                  <a:ext cx="792000" cy="84492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73" name="Oval 71"/>
              <p:cNvGrpSpPr/>
              <p:nvPr/>
            </p:nvGrpSpPr>
            <p:grpSpPr>
              <a:xfrm>
                <a:off x="6170400" y="3571920"/>
                <a:ext cx="949320" cy="1004760"/>
                <a:chOff x="6170400" y="3571920"/>
                <a:chExt cx="949320" cy="1004760"/>
              </a:xfrm>
            </p:grpSpPr>
            <p:pic>
              <p:nvPicPr>
                <p:cNvPr id="274" name="Oval 71" descr=""/>
                <p:cNvPicPr/>
                <p:nvPr/>
              </p:nvPicPr>
              <p:blipFill>
                <a:blip r:embed="rId15"/>
                <a:stretch/>
              </p:blipFill>
              <p:spPr>
                <a:xfrm>
                  <a:off x="6170400" y="3571920"/>
                  <a:ext cx="949320" cy="100476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275" name=""/>
                <p:cNvSpPr/>
                <p:nvPr/>
              </p:nvSpPr>
              <p:spPr>
                <a:xfrm>
                  <a:off x="6343200" y="3731040"/>
                  <a:ext cx="599760" cy="6404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ru-RU" sz="17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Тиімді</a:t>
                  </a:r>
                  <a:endParaRPr b="0" lang="en-US" sz="17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276" name="Group 72"/>
            <p:cNvGrpSpPr/>
            <p:nvPr/>
          </p:nvGrpSpPr>
          <p:grpSpPr>
            <a:xfrm>
              <a:off x="3434400" y="1620720"/>
              <a:ext cx="1071720" cy="1136520"/>
              <a:chOff x="3434400" y="1620720"/>
              <a:chExt cx="1071720" cy="1136520"/>
            </a:xfrm>
          </p:grpSpPr>
          <p:grpSp>
            <p:nvGrpSpPr>
              <p:cNvPr id="277" name="Oval 73"/>
              <p:cNvGrpSpPr/>
              <p:nvPr/>
            </p:nvGrpSpPr>
            <p:grpSpPr>
              <a:xfrm>
                <a:off x="3434400" y="1620720"/>
                <a:ext cx="1071720" cy="1136520"/>
                <a:chOff x="3434400" y="1620720"/>
                <a:chExt cx="1071720" cy="1136520"/>
              </a:xfrm>
            </p:grpSpPr>
            <p:pic>
              <p:nvPicPr>
                <p:cNvPr id="278" name="Oval 73" descr=""/>
                <p:cNvPicPr/>
                <p:nvPr/>
              </p:nvPicPr>
              <p:blipFill>
                <a:blip r:embed="rId16"/>
                <a:stretch/>
              </p:blipFill>
              <p:spPr>
                <a:xfrm>
                  <a:off x="3434400" y="1620720"/>
                  <a:ext cx="1071720" cy="113652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279" name=""/>
                <p:cNvSpPr/>
                <p:nvPr/>
              </p:nvSpPr>
              <p:spPr>
                <a:xfrm>
                  <a:off x="3624480" y="1800000"/>
                  <a:ext cx="690120" cy="7340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80" name="Oval 74"/>
              <p:cNvGrpSpPr/>
              <p:nvPr/>
            </p:nvGrpSpPr>
            <p:grpSpPr>
              <a:xfrm>
                <a:off x="3551040" y="1748880"/>
                <a:ext cx="838440" cy="885960"/>
                <a:chOff x="3551040" y="1748880"/>
                <a:chExt cx="838440" cy="885960"/>
              </a:xfrm>
            </p:grpSpPr>
            <p:pic>
              <p:nvPicPr>
                <p:cNvPr id="281" name="Oval 74" descr=""/>
                <p:cNvPicPr/>
                <p:nvPr/>
              </p:nvPicPr>
              <p:blipFill>
                <a:blip r:embed="rId17"/>
                <a:stretch/>
              </p:blipFill>
              <p:spPr>
                <a:xfrm>
                  <a:off x="3551040" y="1748880"/>
                  <a:ext cx="838440" cy="88596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282" name=""/>
                <p:cNvSpPr/>
                <p:nvPr/>
              </p:nvSpPr>
              <p:spPr>
                <a:xfrm>
                  <a:off x="3708360" y="1888920"/>
                  <a:ext cx="522720" cy="5562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ru-RU" sz="15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Үш тілді</a:t>
                  </a: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18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080414A-3DE5-40F5-B814-2290F01A17F8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9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20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21" name=""/>
          <p:cNvSpPr txBox="1"/>
          <p:nvPr/>
        </p:nvSpPr>
        <p:spPr>
          <a:xfrm>
            <a:off x="4881600" y="1720800"/>
            <a:ext cx="4952880" cy="499104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«Ищите меня в том, что я пишу»</a:t>
            </a:r>
            <a:br>
              <a:rPr sz="2800"/>
            </a:br>
            <a:r>
              <a:rPr b="1" i="1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Антуан де Сент-Экзюпери</a:t>
            </a:r>
            <a:br>
              <a:rPr sz="3200"/>
            </a:br>
            <a:br>
              <a:rPr sz="2800"/>
            </a:br>
            <a:r>
              <a:rPr b="1" lang="ru-RU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«Я писал, чтобы сказать моему поколению: </a:t>
            </a:r>
            <a:br>
              <a:rPr sz="2800"/>
            </a:br>
            <a:r>
              <a:rPr b="1" lang="ru-RU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Вы – обитатели одной планеты, пассажиры одного корабля»</a:t>
            </a:r>
            <a:br>
              <a:rPr sz="2800"/>
            </a:br>
            <a:r>
              <a:rPr b="1" i="1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Антуан де Сент-Экзюпери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2" name="Picture 3" descr="D:\ПРЕЗ откр урок ГП\к принцу\экзюпери.jpg"/>
          <p:cNvPicPr/>
          <p:nvPr/>
        </p:nvPicPr>
        <p:blipFill>
          <a:blip r:embed="rId2"/>
          <a:srcRect l="12257" t="0" r="0" b="0"/>
          <a:stretch/>
        </p:blipFill>
        <p:spPr>
          <a:xfrm>
            <a:off x="787320" y="1521000"/>
            <a:ext cx="3390840" cy="5030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347760"/>
            <a:ext cx="10693440" cy="7909200"/>
          </a:xfrm>
          <a:prstGeom prst="rect">
            <a:avLst/>
          </a:prstGeom>
          <a:ln w="0">
            <a:noFill/>
          </a:ln>
        </p:spPr>
      </p:pic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85560" y="785520"/>
            <a:ext cx="9623160" cy="6318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Краткий анализ сказки «Маленький принц»</a:t>
            </a:r>
            <a:endParaRPr b="0" lang="en-US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5" name=""/>
          <p:cNvSpPr txBox="1"/>
          <p:nvPr/>
        </p:nvSpPr>
        <p:spPr>
          <a:xfrm>
            <a:off x="534960" y="1763640"/>
            <a:ext cx="9623520" cy="499104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90600" indent="-3906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Год написания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– 1942 год.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История создания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– Толчком к написанию произведения послужили воспоминания писателя об авиакатастрофе над Аравийской пустыней, а также трагические события Второй мировой войны. Книга посвящена Леону Верту.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Тема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– Смысл жизни, любовь, верность, дружба, ответственность.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Композиция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– Произведение состоит из 27 глав, на протяжении которых главный герой путешествует по планетам и беседует   с обитателями этих планет, размышляя о жизни.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Жанр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– Философская сказка-притча.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Направление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– Реализм.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6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67500E9-EEC5-495C-871D-4A35D24EEC43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7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28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29" name="Rectangle 1"/>
          <p:cNvSpPr/>
          <p:nvPr/>
        </p:nvSpPr>
        <p:spPr>
          <a:xfrm>
            <a:off x="385920" y="1210320"/>
            <a:ext cx="325908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" name="Rectangle 2"/>
          <p:cNvSpPr/>
          <p:nvPr/>
        </p:nvSpPr>
        <p:spPr>
          <a:xfrm>
            <a:off x="366840" y="1880280"/>
            <a:ext cx="842616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5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347760"/>
            <a:ext cx="10693440" cy="7909200"/>
          </a:xfrm>
          <a:prstGeom prst="rect">
            <a:avLst/>
          </a:prstGeom>
          <a:ln w="0">
            <a:noFill/>
          </a:ln>
        </p:spPr>
      </p:pic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88640" y="64800"/>
            <a:ext cx="9623160" cy="6318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Философская сказка-притча. Маленький принц</a:t>
            </a: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3" name=""/>
          <p:cNvSpPr txBox="1"/>
          <p:nvPr/>
        </p:nvSpPr>
        <p:spPr>
          <a:xfrm>
            <a:off x="534960" y="1111320"/>
            <a:ext cx="9623520" cy="499104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 fontScale="92500" lnSpcReduction="9999"/>
          </a:bodyPr>
          <a:p>
            <a:pPr marL="390600" indent="-3906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Необычная сказка, которая уже много лет находит отклик в миллионах сердец во всем мире, была написана  в самый разгар Второй мировой войны, в 1942 году.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Ещё в 1935 году, перелетая из Парижа в Сайгон, Сент-Экзюпери попал в авиакатастрофу. Авария произошла вЛивийской пустыне, и оставила глубокий след в душе  Экзюпери.   Воспоминания об этом инциденте, а также глубокие переживания о судьбе мира, оказавшегося во власти фашизма, вылились в повесть-сказку, главным героем которой стал маленький мальчик.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В этот период писатель на страницах своего дневника делился   мыслями о будущем человечества. Он переживал за поколение, </a:t>
            </a:r>
            <a:r>
              <a:rPr b="0" i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получившее материальные блага, но утратившее духовное содержание. Се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нт-Экзюпери поставил перед собой непростую задачу – вернуть миру утраченное милосердие и напомнить людям об ответственности за Землю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4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BCFD641-FDAB-46B9-B2B9-9506D7300D3F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35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36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37" name="Rectangle 1"/>
          <p:cNvSpPr/>
          <p:nvPr/>
        </p:nvSpPr>
        <p:spPr>
          <a:xfrm>
            <a:off x="385920" y="1210320"/>
            <a:ext cx="325908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" name="Rectangle 2"/>
          <p:cNvSpPr/>
          <p:nvPr/>
        </p:nvSpPr>
        <p:spPr>
          <a:xfrm>
            <a:off x="366840" y="1880280"/>
            <a:ext cx="842616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5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15408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34960" y="537840"/>
            <a:ext cx="9623520" cy="12603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Предтекстовая работа. </a:t>
            </a:r>
            <a:r>
              <a:rPr b="1" lang="ru-RU" sz="2800" strike="noStrike" u="sng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История создания</a:t>
            </a:r>
            <a:br>
              <a:rPr sz="2800"/>
            </a:br>
            <a:br>
              <a:rPr sz="2800"/>
            </a:b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1" name=""/>
          <p:cNvSpPr txBox="1"/>
          <p:nvPr/>
        </p:nvSpPr>
        <p:spPr>
          <a:xfrm>
            <a:off x="534960" y="1763640"/>
            <a:ext cx="9623520" cy="499104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Если откроем книгу, первое, что мы прочитаем, – это посвящение.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 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«Леону Верту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Прошу детей простить меня за то, что я посвятил эту книжку взрослому. Скажу в оправдание: этот взрослый — мой самый лучший друг. И еще: он понимает все на свете, даже детские книжки. И, наконец, он живет во Франции, а там сейчас голодно и холодно. И он очень нуждается в утешении. Если же все это меня не оправдывает, я посвящу эту книжку тому мальчику, каким был когда-то мой взрослый друг. Ведь все взрослые сначала были детьми, только мало кто из них об этом помнит. Итак, я исправляю посвящение: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  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Леону Верту,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  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когда он был маленьким»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spcBef>
                <a:spcPts val="924"/>
              </a:spcBef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endParaRPr b="0" lang="en-US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spcBef>
                <a:spcPts val="924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endParaRPr b="0" lang="en-US" sz="37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2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B88225F-D1B4-4C6C-83FE-CAC82E2A29DE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43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44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45" name="Прямоугольник 9"/>
          <p:cNvSpPr/>
          <p:nvPr/>
        </p:nvSpPr>
        <p:spPr>
          <a:xfrm>
            <a:off x="2971800" y="333360"/>
            <a:ext cx="5029200" cy="64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47" name=""/>
          <p:cNvSpPr txBox="1"/>
          <p:nvPr/>
        </p:nvSpPr>
        <p:spPr>
          <a:xfrm>
            <a:off x="350640" y="1168560"/>
            <a:ext cx="9623160" cy="499104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 fontScale="85000" lnSpcReduction="9999"/>
          </a:bodyPr>
          <a:p>
            <a:pPr marL="390600" indent="-3906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Детство у Экзюпери – понятие не хронологическое, а, скорее, психологическое. Человек может быть и в 5 лет 70-летним старичком. А 70-летний может сохранять чистоту ощущения мира, яркость мировосприятия и казаться нам ребенком. Сказка Экзюпери – это и есть проверка людей на детскость. Так автор проверяет, кто же из нас стал взрослым, а кто в душе еще ребенок.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Загадка.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 Посмотрите на иллюстрацию. Что вы увидели на картинке? 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Рис. 3. Иллюстрация к книге. Худ. Экзюпери (</a:t>
            </a:r>
            <a:r>
              <a:rPr b="0" lang="ru-RU" sz="2400" strike="noStrike" u="sng">
                <a:solidFill>
                  <a:srgbClr val="0000ff"/>
                </a:solidFill>
                <a:uFillTx/>
                <a:latin typeface="Times New Roman"/>
                <a:ea typeface="Times New Roman"/>
                <a:hlinkClick r:id="rId2"/>
              </a:rPr>
              <a:t>Источник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)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Взрослые видят перед собой шляпу. А дети говорят о том, что это что-то другое.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Об этом мы узнаем в следующем рисунке-подсказке (рис. 4).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 вы, ребята, что видите?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8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7728148-C745-4D1F-80B6-77033A44EAEF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49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50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51" name="Прямоугольник 9"/>
          <p:cNvSpPr/>
          <p:nvPr/>
        </p:nvSpPr>
        <p:spPr>
          <a:xfrm>
            <a:off x="2971800" y="333360"/>
            <a:ext cx="5029200" cy="64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2" name="Picture 10" descr="C:\Users\77079\Desktop\12"/>
          <p:cNvPicPr/>
          <p:nvPr/>
        </p:nvPicPr>
        <p:blipFill>
          <a:blip r:embed="rId3"/>
          <a:stretch/>
        </p:blipFill>
        <p:spPr>
          <a:xfrm>
            <a:off x="3070080" y="3979800"/>
            <a:ext cx="3238560" cy="914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54" name=""/>
          <p:cNvSpPr txBox="1"/>
          <p:nvPr/>
        </p:nvSpPr>
        <p:spPr>
          <a:xfrm>
            <a:off x="534960" y="1998720"/>
            <a:ext cx="9623520" cy="499104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90600" indent="-39060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000" strike="noStrike" u="sng">
                <a:solidFill>
                  <a:srgbClr val="0000ff"/>
                </a:solidFill>
                <a:uFillTx/>
                <a:latin typeface="Calibri"/>
                <a:hlinkClick r:id="rId2"/>
              </a:rPr>
              <a:t>_x000b_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Рис. 4. Иллюстрация к книге. Худ. Экзюпери (</a:t>
            </a:r>
            <a:r>
              <a:rPr b="0" lang="ru-RU" sz="2400" strike="noStrike" u="sng">
                <a:solidFill>
                  <a:srgbClr val="0000ff"/>
                </a:solidFill>
                <a:uFillTx/>
                <a:latin typeface="Times New Roman"/>
                <a:ea typeface="Times New Roman"/>
                <a:hlinkClick r:id="rId3"/>
              </a:rPr>
              <a:t>Источник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)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Мы видим, что удав проглотил слона. Именно это способен увидеть ребенок в рисунке, похожем на шляпу.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Автор проверяет взрослых на понятливость и определяет результат, насколько стандартно их мышление, а насколько они еще способны смотреть на мир чисто  и искренне  , а мыслить - нестандартно, необыкновенно, так, как способны мыслить дети.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«Взрослые никогда ничего не понимают сами, а для детей очень утомительно без конца им все объяснять и растолковывать», – замечает автор.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5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F577BFF-F2BA-407E-B4FD-35A55EA15C78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56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57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58" name="Прямоугольник 9"/>
          <p:cNvSpPr/>
          <p:nvPr/>
        </p:nvSpPr>
        <p:spPr>
          <a:xfrm>
            <a:off x="2971800" y="333360"/>
            <a:ext cx="5029200" cy="64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9" name="Picture 10" descr="C:\Users\77079\Desktop\little-prince-boa.jpg"/>
          <p:cNvPicPr/>
          <p:nvPr/>
        </p:nvPicPr>
        <p:blipFill>
          <a:blip r:embed="rId4"/>
          <a:stretch/>
        </p:blipFill>
        <p:spPr>
          <a:xfrm>
            <a:off x="2644920" y="1168560"/>
            <a:ext cx="4662360" cy="1831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17640" y="-3636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34960" y="811080"/>
            <a:ext cx="9623520" cy="4608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-6120" bIns="-61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3200" strike="noStrike" u="sng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Проблематика повести </a:t>
            </a:r>
            <a:br>
              <a:rPr sz="3200"/>
            </a:br>
            <a:r>
              <a:rPr b="1" lang="ru-RU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. </a:t>
            </a:r>
            <a:endParaRPr b="0" lang="en-US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2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337049C-1E76-4D1D-968F-5F9906EE5710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3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64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65" name="Прямоугольник 9"/>
          <p:cNvSpPr/>
          <p:nvPr/>
        </p:nvSpPr>
        <p:spPr>
          <a:xfrm>
            <a:off x="2606760" y="227160"/>
            <a:ext cx="588168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6" name="Rectangle 1"/>
          <p:cNvSpPr/>
          <p:nvPr/>
        </p:nvSpPr>
        <p:spPr>
          <a:xfrm>
            <a:off x="139680" y="4120920"/>
            <a:ext cx="8042400" cy="73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7" name=""/>
          <p:cNvSpPr txBox="1"/>
          <p:nvPr/>
        </p:nvSpPr>
        <p:spPr>
          <a:xfrm>
            <a:off x="517320" y="1862280"/>
            <a:ext cx="9623160" cy="47448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90600" indent="-3906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Сказка «Маленький принц» – это ключ к пониманию самых сложных тем и самых трудных проблем в жизни человека. И эти проблемы становятся доступны именно детям. Автор позволяет нам увидеть преимущества детского мира над миром взрослых. Свою книгу Экзюпери адресовал именно тем, кто способен увидеть удава в шляпе, кто способен отвлечься от цифр. Тем, кто способен мечтать. И в книге поднимаются три очень важные проблемы: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-проблема смысла жизни;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-проблема любви;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-проблема смерти.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4455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Администратор</dc:creator>
  <dc:description/>
  <dc:language>en-US</dc:language>
  <cp:lastModifiedBy>Данагул</cp:lastModifiedBy>
  <cp:lastPrinted>2020-01-23T08:03:28Z</cp:lastPrinted>
  <dcterms:modified xsi:type="dcterms:W3CDTF">2024-12-13T20:20:31Z</dcterms:modified>
  <cp:revision>285</cp:revision>
  <dc:subject/>
  <dc:title>Презентация PowerPoint</dc:title>
</cp:coreProperties>
</file>