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Средний стиль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6" d="100"/>
          <a:sy n="46" d="100"/>
        </p:scale>
        <p:origin x="38" y="6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xmlns=""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9CE66DA5-7751-4D3D-B753-58DF3B418763}"/>
              </a:ext>
            </a:extLst>
          </p:cNvPr>
          <p:cNvSpPr>
            <a:spLocks noGrp="1"/>
          </p:cNvSpPr>
          <p:nvPr>
            <p:ph type="dt" sz="half" idx="10"/>
          </p:nvPr>
        </p:nvSpPr>
        <p:spPr/>
        <p:txBody>
          <a:bodyPr/>
          <a:lstStyle/>
          <a:p>
            <a:fld id="{6A4B53A7-3209-46A6-9454-F38EAC8F11E7}" type="datetimeFigureOut">
              <a:rPr lang="en-US" smtClean="0"/>
              <a:t>10/30/2024</a:t>
            </a:fld>
            <a:endParaRPr lang="en-US"/>
          </a:p>
        </p:txBody>
      </p:sp>
      <p:sp>
        <p:nvSpPr>
          <p:cNvPr id="5" name="Footer Placeholder 4">
            <a:extLst>
              <a:ext uri="{FF2B5EF4-FFF2-40B4-BE49-F238E27FC236}">
                <a16:creationId xmlns:a16="http://schemas.microsoft.com/office/drawing/2014/main" xmlns=""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401EAA4-F44C-4C1F-B8E3-1A3005300F50}"/>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1" name="Straight Connector 10">
            <a:extLst>
              <a:ext uri="{FF2B5EF4-FFF2-40B4-BE49-F238E27FC236}">
                <a16:creationId xmlns:a16="http://schemas.microsoft.com/office/drawing/2014/main" xmlns=""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181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216F6F2-8269-4B80-8EE3-81FEE0F9DFA6}"/>
              </a:ext>
            </a:extLst>
          </p:cNvPr>
          <p:cNvSpPr>
            <a:spLocks noGrp="1"/>
          </p:cNvSpPr>
          <p:nvPr>
            <p:ph type="dt" sz="half" idx="10"/>
          </p:nvPr>
        </p:nvSpPr>
        <p:spPr/>
        <p:txBody>
          <a:bodyPr/>
          <a:lstStyle/>
          <a:p>
            <a:fld id="{6A4B53A7-3209-46A6-9454-F38EAC8F11E7}" type="datetimeFigureOut">
              <a:rPr lang="en-US" smtClean="0"/>
              <a:t>10/30/2024</a:t>
            </a:fld>
            <a:endParaRPr lang="en-US"/>
          </a:p>
        </p:txBody>
      </p:sp>
      <p:sp>
        <p:nvSpPr>
          <p:cNvPr id="5" name="Footer Placeholder 4">
            <a:extLst>
              <a:ext uri="{FF2B5EF4-FFF2-40B4-BE49-F238E27FC236}">
                <a16:creationId xmlns:a16="http://schemas.microsoft.com/office/drawing/2014/main" xmlns=""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41752B0-ACEC-49EF-8131-FCF35BC5CD35}"/>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xmlns=""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0348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4A074FE-F1B4-421F-A66E-FA351C8F99E9}"/>
              </a:ext>
            </a:extLst>
          </p:cNvPr>
          <p:cNvSpPr>
            <a:spLocks noGrp="1"/>
          </p:cNvSpPr>
          <p:nvPr>
            <p:ph type="dt" sz="half" idx="10"/>
          </p:nvPr>
        </p:nvSpPr>
        <p:spPr/>
        <p:txBody>
          <a:bodyPr/>
          <a:lstStyle/>
          <a:p>
            <a:fld id="{6A4B53A7-3209-46A6-9454-F38EAC8F11E7}" type="datetimeFigureOut">
              <a:rPr lang="en-US" smtClean="0"/>
              <a:t>10/30/2024</a:t>
            </a:fld>
            <a:endParaRPr lang="en-US"/>
          </a:p>
        </p:txBody>
      </p:sp>
      <p:sp>
        <p:nvSpPr>
          <p:cNvPr id="5" name="Footer Placeholder 4">
            <a:extLst>
              <a:ext uri="{FF2B5EF4-FFF2-40B4-BE49-F238E27FC236}">
                <a16:creationId xmlns:a16="http://schemas.microsoft.com/office/drawing/2014/main" xmlns=""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6FB3FEF-8252-49FD-82F2-3E5FABC65F9A}"/>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xmlns=""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8253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097BB2D-4E2C-4490-A2A3-4B68BCC5D2F9}"/>
              </a:ext>
            </a:extLst>
          </p:cNvPr>
          <p:cNvSpPr>
            <a:spLocks noGrp="1"/>
          </p:cNvSpPr>
          <p:nvPr>
            <p:ph type="dt" sz="half" idx="10"/>
          </p:nvPr>
        </p:nvSpPr>
        <p:spPr/>
        <p:txBody>
          <a:bodyPr/>
          <a:lstStyle/>
          <a:p>
            <a:fld id="{6A4B53A7-3209-46A6-9454-F38EAC8F11E7}" type="datetimeFigureOut">
              <a:rPr lang="en-US" smtClean="0"/>
              <a:t>10/30/2024</a:t>
            </a:fld>
            <a:endParaRPr lang="en-US"/>
          </a:p>
        </p:txBody>
      </p:sp>
      <p:sp>
        <p:nvSpPr>
          <p:cNvPr id="5" name="Footer Placeholder 4">
            <a:extLst>
              <a:ext uri="{FF2B5EF4-FFF2-40B4-BE49-F238E27FC236}">
                <a16:creationId xmlns:a16="http://schemas.microsoft.com/office/drawing/2014/main" xmlns=""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266FD4D-815A-431C-ADEF-DE6F236F617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xmlns=""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4030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xmlns=""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59A58988-AD39-4AE9-8E6A-0907F0BE2673}"/>
              </a:ext>
            </a:extLst>
          </p:cNvPr>
          <p:cNvSpPr>
            <a:spLocks noGrp="1"/>
          </p:cNvSpPr>
          <p:nvPr>
            <p:ph type="dt" sz="half" idx="10"/>
          </p:nvPr>
        </p:nvSpPr>
        <p:spPr/>
        <p:txBody>
          <a:bodyPr/>
          <a:lstStyle/>
          <a:p>
            <a:fld id="{6A4B53A7-3209-46A6-9454-F38EAC8F11E7}" type="datetimeFigureOut">
              <a:rPr lang="en-US" smtClean="0"/>
              <a:t>10/30/2024</a:t>
            </a:fld>
            <a:endParaRPr lang="en-US"/>
          </a:p>
        </p:txBody>
      </p:sp>
      <p:sp>
        <p:nvSpPr>
          <p:cNvPr id="5" name="Footer Placeholder 4">
            <a:extLst>
              <a:ext uri="{FF2B5EF4-FFF2-40B4-BE49-F238E27FC236}">
                <a16:creationId xmlns:a16="http://schemas.microsoft.com/office/drawing/2014/main" xmlns=""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F21C8A6-777F-496D-8620-AE52BFC33FC4}"/>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9" name="Straight Connector 8">
            <a:extLst>
              <a:ext uri="{FF2B5EF4-FFF2-40B4-BE49-F238E27FC236}">
                <a16:creationId xmlns:a16="http://schemas.microsoft.com/office/drawing/2014/main" xmlns=""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4348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03D8FDCB-69DA-4A8F-8B91-5CFF77897C27}"/>
              </a:ext>
            </a:extLst>
          </p:cNvPr>
          <p:cNvSpPr>
            <a:spLocks noGrp="1"/>
          </p:cNvSpPr>
          <p:nvPr>
            <p:ph type="dt" sz="half" idx="10"/>
          </p:nvPr>
        </p:nvSpPr>
        <p:spPr/>
        <p:txBody>
          <a:bodyPr/>
          <a:lstStyle/>
          <a:p>
            <a:fld id="{6A4B53A7-3209-46A6-9454-F38EAC8F11E7}" type="datetimeFigureOut">
              <a:rPr lang="en-US" smtClean="0"/>
              <a:t>10/30/2024</a:t>
            </a:fld>
            <a:endParaRPr lang="en-US"/>
          </a:p>
        </p:txBody>
      </p:sp>
      <p:sp>
        <p:nvSpPr>
          <p:cNvPr id="6" name="Footer Placeholder 5">
            <a:extLst>
              <a:ext uri="{FF2B5EF4-FFF2-40B4-BE49-F238E27FC236}">
                <a16:creationId xmlns:a16="http://schemas.microsoft.com/office/drawing/2014/main" xmlns=""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C2596A6-734E-4AE0-BFB8-3089137BF8E8}"/>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xmlns=""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2868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E86B3EF2-2C04-480F-A570-14E520DD00DE}"/>
              </a:ext>
            </a:extLst>
          </p:cNvPr>
          <p:cNvSpPr>
            <a:spLocks noGrp="1"/>
          </p:cNvSpPr>
          <p:nvPr>
            <p:ph type="dt" sz="half" idx="10"/>
          </p:nvPr>
        </p:nvSpPr>
        <p:spPr/>
        <p:txBody>
          <a:bodyPr/>
          <a:lstStyle/>
          <a:p>
            <a:fld id="{6A4B53A7-3209-46A6-9454-F38EAC8F11E7}" type="datetimeFigureOut">
              <a:rPr lang="en-US" smtClean="0"/>
              <a:t>10/30/2024</a:t>
            </a:fld>
            <a:endParaRPr lang="en-US"/>
          </a:p>
        </p:txBody>
      </p:sp>
      <p:sp>
        <p:nvSpPr>
          <p:cNvPr id="8" name="Footer Placeholder 7">
            <a:extLst>
              <a:ext uri="{FF2B5EF4-FFF2-40B4-BE49-F238E27FC236}">
                <a16:creationId xmlns:a16="http://schemas.microsoft.com/office/drawing/2014/main" xmlns=""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F1A75FE3-6719-4790-AA00-251BC2A6E5A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0" name="Straight Connector 9">
            <a:extLst>
              <a:ext uri="{FF2B5EF4-FFF2-40B4-BE49-F238E27FC236}">
                <a16:creationId xmlns:a16="http://schemas.microsoft.com/office/drawing/2014/main" xmlns=""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9742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8DF1DFFF-E5C5-43DF-B71C-7270DB97372C}"/>
              </a:ext>
            </a:extLst>
          </p:cNvPr>
          <p:cNvSpPr>
            <a:spLocks noGrp="1"/>
          </p:cNvSpPr>
          <p:nvPr>
            <p:ph type="dt" sz="half" idx="10"/>
          </p:nvPr>
        </p:nvSpPr>
        <p:spPr/>
        <p:txBody>
          <a:bodyPr/>
          <a:lstStyle/>
          <a:p>
            <a:fld id="{6A4B53A7-3209-46A6-9454-F38EAC8F11E7}" type="datetimeFigureOut">
              <a:rPr lang="en-US" smtClean="0"/>
              <a:t>10/30/2024</a:t>
            </a:fld>
            <a:endParaRPr lang="en-US"/>
          </a:p>
        </p:txBody>
      </p:sp>
      <p:sp>
        <p:nvSpPr>
          <p:cNvPr id="4" name="Footer Placeholder 3">
            <a:extLst>
              <a:ext uri="{FF2B5EF4-FFF2-40B4-BE49-F238E27FC236}">
                <a16:creationId xmlns:a16="http://schemas.microsoft.com/office/drawing/2014/main" xmlns=""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30FF4306-91CD-4B7B-8A53-34BE8F997581}"/>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6" name="Straight Connector 5">
            <a:extLst>
              <a:ext uri="{FF2B5EF4-FFF2-40B4-BE49-F238E27FC236}">
                <a16:creationId xmlns:a16="http://schemas.microsoft.com/office/drawing/2014/main" xmlns=""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3409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DFF36D6-399B-43E3-84DD-9FC5119ECCE9}"/>
              </a:ext>
            </a:extLst>
          </p:cNvPr>
          <p:cNvSpPr>
            <a:spLocks noGrp="1"/>
          </p:cNvSpPr>
          <p:nvPr>
            <p:ph type="dt" sz="half" idx="10"/>
          </p:nvPr>
        </p:nvSpPr>
        <p:spPr/>
        <p:txBody>
          <a:bodyPr/>
          <a:lstStyle/>
          <a:p>
            <a:fld id="{6A4B53A7-3209-46A6-9454-F38EAC8F11E7}" type="datetimeFigureOut">
              <a:rPr lang="en-US" smtClean="0"/>
              <a:t>10/30/2024</a:t>
            </a:fld>
            <a:endParaRPr lang="en-US"/>
          </a:p>
        </p:txBody>
      </p:sp>
      <p:sp>
        <p:nvSpPr>
          <p:cNvPr id="3" name="Footer Placeholder 2">
            <a:extLst>
              <a:ext uri="{FF2B5EF4-FFF2-40B4-BE49-F238E27FC236}">
                <a16:creationId xmlns:a16="http://schemas.microsoft.com/office/drawing/2014/main" xmlns=""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AC1F40F0-9909-442F-BBA4-409D061ED027}"/>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5" name="Straight Connector 4">
            <a:extLst>
              <a:ext uri="{FF2B5EF4-FFF2-40B4-BE49-F238E27FC236}">
                <a16:creationId xmlns:a16="http://schemas.microsoft.com/office/drawing/2014/main" xmlns=""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6835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38E6AACE-FAFB-4934-8E3C-AB5B216353D8}"/>
              </a:ext>
            </a:extLst>
          </p:cNvPr>
          <p:cNvSpPr>
            <a:spLocks noGrp="1"/>
          </p:cNvSpPr>
          <p:nvPr>
            <p:ph type="dt" sz="half" idx="10"/>
          </p:nvPr>
        </p:nvSpPr>
        <p:spPr/>
        <p:txBody>
          <a:bodyPr/>
          <a:lstStyle/>
          <a:p>
            <a:fld id="{6A4B53A7-3209-46A6-9454-F38EAC8F11E7}" type="datetimeFigureOut">
              <a:rPr lang="en-US" smtClean="0"/>
              <a:t>10/30/2024</a:t>
            </a:fld>
            <a:endParaRPr lang="en-US"/>
          </a:p>
        </p:txBody>
      </p:sp>
      <p:sp>
        <p:nvSpPr>
          <p:cNvPr id="6" name="Footer Placeholder 5">
            <a:extLst>
              <a:ext uri="{FF2B5EF4-FFF2-40B4-BE49-F238E27FC236}">
                <a16:creationId xmlns:a16="http://schemas.microsoft.com/office/drawing/2014/main" xmlns=""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059BAC9-F101-4394-BBA4-3D21A3497126}"/>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xmlns=""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4138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xmlns=""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00C4E9A-CA29-4CCD-ACFA-B29F80FBA163}"/>
              </a:ext>
            </a:extLst>
          </p:cNvPr>
          <p:cNvSpPr>
            <a:spLocks noGrp="1"/>
          </p:cNvSpPr>
          <p:nvPr>
            <p:ph type="dt" sz="half" idx="10"/>
          </p:nvPr>
        </p:nvSpPr>
        <p:spPr/>
        <p:txBody>
          <a:bodyPr/>
          <a:lstStyle/>
          <a:p>
            <a:fld id="{6A4B53A7-3209-46A6-9454-F38EAC8F11E7}" type="datetimeFigureOut">
              <a:rPr lang="en-US" smtClean="0"/>
              <a:t>10/30/2024</a:t>
            </a:fld>
            <a:endParaRPr lang="en-US"/>
          </a:p>
        </p:txBody>
      </p:sp>
      <p:sp>
        <p:nvSpPr>
          <p:cNvPr id="6" name="Footer Placeholder 5">
            <a:extLst>
              <a:ext uri="{FF2B5EF4-FFF2-40B4-BE49-F238E27FC236}">
                <a16:creationId xmlns:a16="http://schemas.microsoft.com/office/drawing/2014/main" xmlns=""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42F18F1-E27E-470E-AE13-4755DEE63A32}"/>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xmlns=""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0317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10/30/2024</a:t>
            </a:fld>
            <a:endParaRPr lang="en-US" dirty="0"/>
          </a:p>
        </p:txBody>
      </p:sp>
      <p:sp>
        <p:nvSpPr>
          <p:cNvPr id="5" name="Footer Placeholder 4">
            <a:extLst>
              <a:ext uri="{FF2B5EF4-FFF2-40B4-BE49-F238E27FC236}">
                <a16:creationId xmlns:a16="http://schemas.microsoft.com/office/drawing/2014/main" xmlns=""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3574642243"/>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4" r:id="rId7"/>
    <p:sldLayoutId id="2147483720" r:id="rId8"/>
    <p:sldLayoutId id="2147483721" r:id="rId9"/>
    <p:sldLayoutId id="2147483722" r:id="rId10"/>
    <p:sldLayoutId id="2147483723" r:id="rId11"/>
  </p:sldLayoutIdLst>
  <p:txStyles>
    <p:titleStyle>
      <a:lvl1pPr algn="l" defTabSz="914400" rtl="0" eaLnBrk="1" latinLnBrk="0" hangingPunct="1">
        <a:lnSpc>
          <a:spcPct val="9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209ABC1-76A1-45CF-86D7-7609697F39AA}"/>
              </a:ext>
            </a:extLst>
          </p:cNvPr>
          <p:cNvSpPr>
            <a:spLocks noGrp="1"/>
          </p:cNvSpPr>
          <p:nvPr>
            <p:ph type="ctrTitle"/>
          </p:nvPr>
        </p:nvSpPr>
        <p:spPr>
          <a:xfrm>
            <a:off x="946484" y="1122363"/>
            <a:ext cx="9721516" cy="4091322"/>
          </a:xfrm>
        </p:spPr>
        <p:txBody>
          <a:bodyPr>
            <a:normAutofit/>
          </a:bodyPr>
          <a:lstStyle/>
          <a:p>
            <a:r>
              <a:rPr lang="kk-KZ" sz="4800" b="0" dirty="0">
                <a:latin typeface="Atyp Regular Variable" panose="00000500000000000000" pitchFamily="2" charset="0"/>
                <a:ea typeface="Atyp Regular Variable" panose="00000500000000000000" pitchFamily="2" charset="0"/>
              </a:rPr>
              <a:t>Бөлім Атауы: </a:t>
            </a:r>
            <a:br>
              <a:rPr lang="kk-KZ" sz="4800" b="0" dirty="0">
                <a:latin typeface="Atyp Regular Variable" panose="00000500000000000000" pitchFamily="2" charset="0"/>
                <a:ea typeface="Atyp Regular Variable" panose="00000500000000000000" pitchFamily="2" charset="0"/>
              </a:rPr>
            </a:br>
            <a:r>
              <a:rPr lang="kk-KZ" sz="4800" b="0" dirty="0">
                <a:latin typeface="Atyp Regular Variable" panose="00000500000000000000" pitchFamily="2" charset="0"/>
                <a:ea typeface="Atyp Regular Variable" panose="00000500000000000000" pitchFamily="2" charset="0"/>
              </a:rPr>
              <a:t>Тарих тағылымы</a:t>
            </a:r>
            <a:br>
              <a:rPr lang="kk-KZ" sz="4800" b="0" dirty="0">
                <a:latin typeface="Atyp Regular Variable" panose="00000500000000000000" pitchFamily="2" charset="0"/>
                <a:ea typeface="Atyp Regular Variable" panose="00000500000000000000" pitchFamily="2" charset="0"/>
              </a:rPr>
            </a:br>
            <a:r>
              <a:rPr lang="kk-KZ" sz="4800" b="0" dirty="0">
                <a:latin typeface="Atyp Regular Variable" panose="00000500000000000000" pitchFamily="2" charset="0"/>
                <a:ea typeface="Atyp Regular Variable" panose="00000500000000000000" pitchFamily="2" charset="0"/>
              </a:rPr>
              <a:t>сабақ тақырыбы: </a:t>
            </a:r>
            <a:br>
              <a:rPr lang="kk-KZ" sz="4800" b="0" dirty="0">
                <a:latin typeface="Atyp Regular Variable" panose="00000500000000000000" pitchFamily="2" charset="0"/>
                <a:ea typeface="Atyp Regular Variable" panose="00000500000000000000" pitchFamily="2" charset="0"/>
              </a:rPr>
            </a:br>
            <a:r>
              <a:rPr lang="ru-RU" sz="4800" b="0" dirty="0" err="1">
                <a:latin typeface="Atyp Regular Variable" panose="00000500000000000000" pitchFamily="2" charset="0"/>
                <a:ea typeface="Atyp Regular Variable" panose="00000500000000000000" pitchFamily="2" charset="0"/>
              </a:rPr>
              <a:t>Ш.Мұртаза</a:t>
            </a:r>
            <a:r>
              <a:rPr lang="ru-RU" sz="4800" b="0" dirty="0">
                <a:latin typeface="Atyp Regular Variable" panose="00000500000000000000" pitchFamily="2" charset="0"/>
                <a:ea typeface="Atyp Regular Variable" panose="00000500000000000000" pitchFamily="2" charset="0"/>
              </a:rPr>
              <a:t> «</a:t>
            </a:r>
            <a:r>
              <a:rPr lang="ru-RU" sz="4800" b="0" dirty="0" err="1">
                <a:latin typeface="Atyp Regular Variable" panose="00000500000000000000" pitchFamily="2" charset="0"/>
                <a:ea typeface="Atyp Regular Variable" panose="00000500000000000000" pitchFamily="2" charset="0"/>
              </a:rPr>
              <a:t>Бесеудің</a:t>
            </a:r>
            <a:r>
              <a:rPr lang="ru-RU" sz="4800" b="0" dirty="0">
                <a:latin typeface="Atyp Regular Variable" panose="00000500000000000000" pitchFamily="2" charset="0"/>
                <a:ea typeface="Atyp Regular Variable" panose="00000500000000000000" pitchFamily="2" charset="0"/>
              </a:rPr>
              <a:t> хаты» </a:t>
            </a:r>
            <a:r>
              <a:rPr lang="ru-RU" sz="4800" b="0" dirty="0" err="1">
                <a:latin typeface="Atyp Regular Variable" panose="00000500000000000000" pitchFamily="2" charset="0"/>
                <a:ea typeface="Atyp Regular Variable" panose="00000500000000000000" pitchFamily="2" charset="0"/>
              </a:rPr>
              <a:t>драмасы</a:t>
            </a:r>
            <a:endParaRPr lang="ru-KZ" sz="4800" b="0" dirty="0">
              <a:latin typeface="Atyp Regular Variable" panose="00000500000000000000" pitchFamily="2" charset="0"/>
              <a:ea typeface="Atyp Regular Variable" panose="00000500000000000000" pitchFamily="2" charset="0"/>
            </a:endParaRPr>
          </a:p>
        </p:txBody>
      </p:sp>
    </p:spTree>
    <p:extLst>
      <p:ext uri="{BB962C8B-B14F-4D97-AF65-F5344CB8AC3E}">
        <p14:creationId xmlns:p14="http://schemas.microsoft.com/office/powerpoint/2010/main" val="1824320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FBFC88F-48FB-47A5-ACC9-81C461454F9A}"/>
              </a:ext>
            </a:extLst>
          </p:cNvPr>
          <p:cNvSpPr>
            <a:spLocks noGrp="1"/>
          </p:cNvSpPr>
          <p:nvPr>
            <p:ph type="title"/>
          </p:nvPr>
        </p:nvSpPr>
        <p:spPr/>
        <p:txBody>
          <a:bodyPr>
            <a:normAutofit/>
          </a:bodyPr>
          <a:lstStyle/>
          <a:p>
            <a:pPr algn="ctr"/>
            <a:r>
              <a:rPr lang="ru-RU" sz="6000" dirty="0">
                <a:latin typeface="Atyp Regular Variable" panose="00000500000000000000" pitchFamily="2" charset="0"/>
                <a:ea typeface="Atyp Regular Variable" panose="00000500000000000000" pitchFamily="2" charset="0"/>
              </a:rPr>
              <a:t>Рефлексия. </a:t>
            </a:r>
            <a:endParaRPr lang="ru-KZ" sz="6000" dirty="0">
              <a:latin typeface="Atyp Regular Variable" panose="00000500000000000000" pitchFamily="2" charset="0"/>
              <a:ea typeface="Atyp Regular Variable" panose="00000500000000000000" pitchFamily="2" charset="0"/>
            </a:endParaRPr>
          </a:p>
        </p:txBody>
      </p:sp>
      <p:sp>
        <p:nvSpPr>
          <p:cNvPr id="3" name="Объект 2">
            <a:extLst>
              <a:ext uri="{FF2B5EF4-FFF2-40B4-BE49-F238E27FC236}">
                <a16:creationId xmlns:a16="http://schemas.microsoft.com/office/drawing/2014/main" xmlns="" id="{01D61807-97DF-46E4-B1F1-A8F0845955C0}"/>
              </a:ext>
            </a:extLst>
          </p:cNvPr>
          <p:cNvSpPr>
            <a:spLocks noGrp="1"/>
          </p:cNvSpPr>
          <p:nvPr>
            <p:ph idx="1"/>
          </p:nvPr>
        </p:nvSpPr>
        <p:spPr/>
        <p:txBody>
          <a:bodyPr>
            <a:normAutofit lnSpcReduction="10000"/>
          </a:bodyPr>
          <a:lstStyle/>
          <a:p>
            <a:r>
              <a:rPr lang="ru-RU" sz="3900" dirty="0" err="1">
                <a:latin typeface="Atyp Regular Variable" panose="00000500000000000000" pitchFamily="2" charset="0"/>
                <a:ea typeface="Atyp Regular Variable" panose="00000500000000000000" pitchFamily="2" charset="0"/>
              </a:rPr>
              <a:t>Бүгінгі</a:t>
            </a:r>
            <a:r>
              <a:rPr lang="ru-RU" sz="3900" dirty="0">
                <a:latin typeface="Atyp Regular Variable" panose="00000500000000000000" pitchFamily="2" charset="0"/>
                <a:ea typeface="Atyp Regular Variable" panose="00000500000000000000" pitchFamily="2" charset="0"/>
              </a:rPr>
              <a:t> </a:t>
            </a:r>
            <a:r>
              <a:rPr lang="ru-RU" sz="3900" dirty="0" err="1">
                <a:latin typeface="Atyp Regular Variable" panose="00000500000000000000" pitchFamily="2" charset="0"/>
                <a:ea typeface="Atyp Regular Variable" panose="00000500000000000000" pitchFamily="2" charset="0"/>
              </a:rPr>
              <a:t>сабақта</a:t>
            </a:r>
            <a:r>
              <a:rPr lang="ru-RU" sz="3900" dirty="0">
                <a:latin typeface="Atyp Regular Variable" panose="00000500000000000000" pitchFamily="2" charset="0"/>
                <a:ea typeface="Atyp Regular Variable" panose="00000500000000000000" pitchFamily="2" charset="0"/>
              </a:rPr>
              <a:t> </a:t>
            </a:r>
            <a:r>
              <a:rPr lang="ru-RU" sz="3900" dirty="0" err="1">
                <a:latin typeface="Atyp Regular Variable" panose="00000500000000000000" pitchFamily="2" charset="0"/>
                <a:ea typeface="Atyp Regular Variable" panose="00000500000000000000" pitchFamily="2" charset="0"/>
              </a:rPr>
              <a:t>қандай</a:t>
            </a:r>
            <a:r>
              <a:rPr lang="ru-RU" sz="3900" dirty="0">
                <a:latin typeface="Atyp Regular Variable" panose="00000500000000000000" pitchFamily="2" charset="0"/>
                <a:ea typeface="Atyp Regular Variable" panose="00000500000000000000" pitchFamily="2" charset="0"/>
              </a:rPr>
              <a:t> </a:t>
            </a:r>
            <a:r>
              <a:rPr lang="ru-RU" sz="3900" dirty="0" err="1">
                <a:latin typeface="Atyp Regular Variable" panose="00000500000000000000" pitchFamily="2" charset="0"/>
                <a:ea typeface="Atyp Regular Variable" panose="00000500000000000000" pitchFamily="2" charset="0"/>
              </a:rPr>
              <a:t>өмірлік</a:t>
            </a:r>
            <a:r>
              <a:rPr lang="ru-RU" sz="3900" dirty="0">
                <a:latin typeface="Atyp Regular Variable" panose="00000500000000000000" pitchFamily="2" charset="0"/>
                <a:ea typeface="Atyp Regular Variable" panose="00000500000000000000" pitchFamily="2" charset="0"/>
              </a:rPr>
              <a:t> </a:t>
            </a:r>
            <a:r>
              <a:rPr lang="ru-RU" sz="3900" dirty="0" err="1">
                <a:latin typeface="Atyp Regular Variable" panose="00000500000000000000" pitchFamily="2" charset="0"/>
                <a:ea typeface="Atyp Regular Variable" panose="00000500000000000000" pitchFamily="2" charset="0"/>
              </a:rPr>
              <a:t>білім</a:t>
            </a:r>
            <a:r>
              <a:rPr lang="ru-RU" sz="3900" dirty="0">
                <a:latin typeface="Atyp Regular Variable" panose="00000500000000000000" pitchFamily="2" charset="0"/>
                <a:ea typeface="Atyp Regular Variable" panose="00000500000000000000" pitchFamily="2" charset="0"/>
              </a:rPr>
              <a:t> </a:t>
            </a:r>
            <a:r>
              <a:rPr lang="ru-RU" sz="3900" dirty="0" err="1">
                <a:latin typeface="Atyp Regular Variable" panose="00000500000000000000" pitchFamily="2" charset="0"/>
                <a:ea typeface="Atyp Regular Variable" panose="00000500000000000000" pitchFamily="2" charset="0"/>
              </a:rPr>
              <a:t>алдым</a:t>
            </a:r>
            <a:r>
              <a:rPr lang="ru-RU" sz="3900" dirty="0">
                <a:latin typeface="Atyp Regular Variable" panose="00000500000000000000" pitchFamily="2" charset="0"/>
                <a:ea typeface="Atyp Regular Variable" panose="00000500000000000000" pitchFamily="2" charset="0"/>
              </a:rPr>
              <a:t>?</a:t>
            </a:r>
          </a:p>
          <a:p>
            <a:r>
              <a:rPr lang="en-US" sz="3900" dirty="0">
                <a:latin typeface="Atyp Regular Variable" panose="00000500000000000000" pitchFamily="2" charset="0"/>
                <a:ea typeface="Atyp Regular Variable" panose="00000500000000000000" pitchFamily="2" charset="0"/>
              </a:rPr>
              <a:t>C</a:t>
            </a:r>
            <a:r>
              <a:rPr lang="ru-RU" sz="3900" dirty="0" err="1">
                <a:latin typeface="Atyp Regular Variable" panose="00000500000000000000" pitchFamily="2" charset="0"/>
                <a:ea typeface="Atyp Regular Variable" panose="00000500000000000000" pitchFamily="2" charset="0"/>
              </a:rPr>
              <a:t>абақта</a:t>
            </a:r>
            <a:r>
              <a:rPr lang="ru-RU" sz="3900" dirty="0">
                <a:latin typeface="Atyp Regular Variable" panose="00000500000000000000" pitchFamily="2" charset="0"/>
                <a:ea typeface="Atyp Regular Variable" panose="00000500000000000000" pitchFamily="2" charset="0"/>
              </a:rPr>
              <a:t> </a:t>
            </a:r>
            <a:r>
              <a:rPr lang="ru-RU" sz="3900" dirty="0" err="1">
                <a:latin typeface="Atyp Regular Variable" panose="00000500000000000000" pitchFamily="2" charset="0"/>
                <a:ea typeface="Atyp Regular Variable" panose="00000500000000000000" pitchFamily="2" charset="0"/>
              </a:rPr>
              <a:t>маған</a:t>
            </a:r>
            <a:r>
              <a:rPr lang="ru-RU" sz="3900" dirty="0">
                <a:latin typeface="Atyp Regular Variable" panose="00000500000000000000" pitchFamily="2" charset="0"/>
                <a:ea typeface="Atyp Regular Variable" panose="00000500000000000000" pitchFamily="2" charset="0"/>
              </a:rPr>
              <a:t> </a:t>
            </a:r>
            <a:r>
              <a:rPr lang="ru-RU" sz="3900" dirty="0" err="1">
                <a:latin typeface="Atyp Regular Variable" panose="00000500000000000000" pitchFamily="2" charset="0"/>
                <a:ea typeface="Atyp Regular Variable" panose="00000500000000000000" pitchFamily="2" charset="0"/>
              </a:rPr>
              <a:t>тапсырманы</a:t>
            </a:r>
            <a:r>
              <a:rPr lang="ru-RU" sz="3900" dirty="0">
                <a:latin typeface="Atyp Regular Variable" panose="00000500000000000000" pitchFamily="2" charset="0"/>
                <a:ea typeface="Atyp Regular Variable" panose="00000500000000000000" pitchFamily="2" charset="0"/>
              </a:rPr>
              <a:t> </a:t>
            </a:r>
            <a:r>
              <a:rPr lang="ru-RU" sz="3900" dirty="0" err="1">
                <a:latin typeface="Atyp Regular Variable" panose="00000500000000000000" pitchFamily="2" charset="0"/>
                <a:ea typeface="Atyp Regular Variable" panose="00000500000000000000" pitchFamily="2" charset="0"/>
              </a:rPr>
              <a:t>орындауға</a:t>
            </a:r>
            <a:r>
              <a:rPr lang="ru-RU" sz="3900" dirty="0">
                <a:latin typeface="Atyp Regular Variable" panose="00000500000000000000" pitchFamily="2" charset="0"/>
                <a:ea typeface="Atyp Regular Variable" panose="00000500000000000000" pitchFamily="2" charset="0"/>
              </a:rPr>
              <a:t> не </a:t>
            </a:r>
            <a:r>
              <a:rPr lang="ru-RU" sz="3900" dirty="0" err="1">
                <a:latin typeface="Atyp Regular Variable" panose="00000500000000000000" pitchFamily="2" charset="0"/>
                <a:ea typeface="Atyp Regular Variable" panose="00000500000000000000" pitchFamily="2" charset="0"/>
              </a:rPr>
              <a:t>көмектесті</a:t>
            </a:r>
            <a:r>
              <a:rPr lang="ru-RU" sz="3900" dirty="0">
                <a:latin typeface="Atyp Regular Variable" panose="00000500000000000000" pitchFamily="2" charset="0"/>
                <a:ea typeface="Atyp Regular Variable" panose="00000500000000000000" pitchFamily="2" charset="0"/>
              </a:rPr>
              <a:t>? </a:t>
            </a:r>
          </a:p>
          <a:p>
            <a:r>
              <a:rPr lang="en-US" sz="3900" dirty="0">
                <a:latin typeface="Atyp Regular Variable" panose="00000500000000000000" pitchFamily="2" charset="0"/>
                <a:ea typeface="Atyp Regular Variable" panose="00000500000000000000" pitchFamily="2" charset="0"/>
              </a:rPr>
              <a:t>C</a:t>
            </a:r>
            <a:r>
              <a:rPr lang="ru-RU" sz="3900" dirty="0" err="1">
                <a:latin typeface="Atyp Regular Variable" panose="00000500000000000000" pitchFamily="2" charset="0"/>
                <a:ea typeface="Atyp Regular Variable" panose="00000500000000000000" pitchFamily="2" charset="0"/>
              </a:rPr>
              <a:t>абақта</a:t>
            </a:r>
            <a:r>
              <a:rPr lang="ru-RU" sz="3900" dirty="0">
                <a:latin typeface="Atyp Regular Variable" panose="00000500000000000000" pitchFamily="2" charset="0"/>
                <a:ea typeface="Atyp Regular Variable" panose="00000500000000000000" pitchFamily="2" charset="0"/>
              </a:rPr>
              <a:t> </a:t>
            </a:r>
            <a:r>
              <a:rPr lang="ru-RU" sz="3900" dirty="0" err="1">
                <a:latin typeface="Atyp Regular Variable" panose="00000500000000000000" pitchFamily="2" charset="0"/>
                <a:ea typeface="Atyp Regular Variable" panose="00000500000000000000" pitchFamily="2" charset="0"/>
              </a:rPr>
              <a:t>маған</a:t>
            </a:r>
            <a:r>
              <a:rPr lang="ru-RU" sz="3900" dirty="0">
                <a:latin typeface="Atyp Regular Variable" panose="00000500000000000000" pitchFamily="2" charset="0"/>
                <a:ea typeface="Atyp Regular Variable" panose="00000500000000000000" pitchFamily="2" charset="0"/>
              </a:rPr>
              <a:t> </a:t>
            </a:r>
            <a:r>
              <a:rPr lang="ru-RU" sz="3900" dirty="0" err="1">
                <a:latin typeface="Atyp Regular Variable" panose="00000500000000000000" pitchFamily="2" charset="0"/>
                <a:ea typeface="Atyp Regular Variable" panose="00000500000000000000" pitchFamily="2" charset="0"/>
              </a:rPr>
              <a:t>тапсырманы</a:t>
            </a:r>
            <a:r>
              <a:rPr lang="ru-RU" sz="3900" dirty="0">
                <a:latin typeface="Atyp Regular Variable" panose="00000500000000000000" pitchFamily="2" charset="0"/>
                <a:ea typeface="Atyp Regular Variable" panose="00000500000000000000" pitchFamily="2" charset="0"/>
              </a:rPr>
              <a:t> </a:t>
            </a:r>
            <a:r>
              <a:rPr lang="ru-RU" sz="3900" dirty="0" err="1">
                <a:latin typeface="Atyp Regular Variable" panose="00000500000000000000" pitchFamily="2" charset="0"/>
                <a:ea typeface="Atyp Regular Variable" panose="00000500000000000000" pitchFamily="2" charset="0"/>
              </a:rPr>
              <a:t>орындауға</a:t>
            </a:r>
            <a:r>
              <a:rPr lang="ru-RU" sz="3900" dirty="0">
                <a:latin typeface="Atyp Regular Variable" panose="00000500000000000000" pitchFamily="2" charset="0"/>
                <a:ea typeface="Atyp Regular Variable" panose="00000500000000000000" pitchFamily="2" charset="0"/>
              </a:rPr>
              <a:t> не </a:t>
            </a:r>
            <a:r>
              <a:rPr lang="ru-RU" sz="3900" dirty="0" err="1">
                <a:latin typeface="Atyp Regular Variable" panose="00000500000000000000" pitchFamily="2" charset="0"/>
                <a:ea typeface="Atyp Regular Variable" panose="00000500000000000000" pitchFamily="2" charset="0"/>
              </a:rPr>
              <a:t>кедергі</a:t>
            </a:r>
            <a:r>
              <a:rPr lang="ru-RU" sz="3900" dirty="0">
                <a:latin typeface="Atyp Regular Variable" panose="00000500000000000000" pitchFamily="2" charset="0"/>
                <a:ea typeface="Atyp Regular Variable" panose="00000500000000000000" pitchFamily="2" charset="0"/>
              </a:rPr>
              <a:t> </a:t>
            </a:r>
            <a:r>
              <a:rPr lang="ru-RU" sz="3900" dirty="0" err="1">
                <a:latin typeface="Atyp Regular Variable" panose="00000500000000000000" pitchFamily="2" charset="0"/>
                <a:ea typeface="Atyp Regular Variable" panose="00000500000000000000" pitchFamily="2" charset="0"/>
              </a:rPr>
              <a:t>болды</a:t>
            </a:r>
            <a:r>
              <a:rPr lang="ru-RU" sz="3900" dirty="0">
                <a:latin typeface="Atyp Regular Variable" panose="00000500000000000000" pitchFamily="2" charset="0"/>
                <a:ea typeface="Atyp Regular Variable" panose="00000500000000000000" pitchFamily="2" charset="0"/>
              </a:rPr>
              <a:t>?</a:t>
            </a:r>
          </a:p>
          <a:p>
            <a:r>
              <a:rPr lang="ru-RU" sz="3900" dirty="0" err="1">
                <a:latin typeface="Atyp Regular Variable" panose="00000500000000000000" pitchFamily="2" charset="0"/>
                <a:ea typeface="Atyp Regular Variable" panose="00000500000000000000" pitchFamily="2" charset="0"/>
              </a:rPr>
              <a:t>Маған</a:t>
            </a:r>
            <a:r>
              <a:rPr lang="ru-RU" sz="3900" dirty="0">
                <a:latin typeface="Atyp Regular Variable" panose="00000500000000000000" pitchFamily="2" charset="0"/>
                <a:ea typeface="Atyp Regular Variable" panose="00000500000000000000" pitchFamily="2" charset="0"/>
              </a:rPr>
              <a:t> </a:t>
            </a:r>
            <a:r>
              <a:rPr lang="ru-RU" sz="3900" dirty="0" err="1">
                <a:latin typeface="Atyp Regular Variable" panose="00000500000000000000" pitchFamily="2" charset="0"/>
                <a:ea typeface="Atyp Regular Variable" panose="00000500000000000000" pitchFamily="2" charset="0"/>
              </a:rPr>
              <a:t>қиындықтарды</a:t>
            </a:r>
            <a:r>
              <a:rPr lang="ru-RU" sz="3900" dirty="0">
                <a:latin typeface="Atyp Regular Variable" panose="00000500000000000000" pitchFamily="2" charset="0"/>
                <a:ea typeface="Atyp Regular Variable" panose="00000500000000000000" pitchFamily="2" charset="0"/>
              </a:rPr>
              <a:t> </a:t>
            </a:r>
            <a:r>
              <a:rPr lang="ru-RU" sz="3900" dirty="0" err="1">
                <a:latin typeface="Atyp Regular Variable" panose="00000500000000000000" pitchFamily="2" charset="0"/>
                <a:ea typeface="Atyp Regular Variable" panose="00000500000000000000" pitchFamily="2" charset="0"/>
              </a:rPr>
              <a:t>жеңу</a:t>
            </a:r>
            <a:r>
              <a:rPr lang="ru-RU" sz="3900" dirty="0">
                <a:latin typeface="Atyp Regular Variable" panose="00000500000000000000" pitchFamily="2" charset="0"/>
                <a:ea typeface="Atyp Regular Variable" panose="00000500000000000000" pitchFamily="2" charset="0"/>
              </a:rPr>
              <a:t> </a:t>
            </a:r>
            <a:r>
              <a:rPr lang="ru-RU" sz="3900" dirty="0" err="1">
                <a:latin typeface="Atyp Regular Variable" panose="00000500000000000000" pitchFamily="2" charset="0"/>
                <a:ea typeface="Atyp Regular Variable" panose="00000500000000000000" pitchFamily="2" charset="0"/>
              </a:rPr>
              <a:t>үшін</a:t>
            </a:r>
            <a:r>
              <a:rPr lang="ru-RU" sz="3900" dirty="0">
                <a:latin typeface="Atyp Regular Variable" panose="00000500000000000000" pitchFamily="2" charset="0"/>
                <a:ea typeface="Atyp Regular Variable" panose="00000500000000000000" pitchFamily="2" charset="0"/>
              </a:rPr>
              <a:t> не </a:t>
            </a:r>
            <a:r>
              <a:rPr lang="ru-RU" sz="3900" dirty="0" err="1">
                <a:latin typeface="Atyp Regular Variable" panose="00000500000000000000" pitchFamily="2" charset="0"/>
                <a:ea typeface="Atyp Regular Variable" panose="00000500000000000000" pitchFamily="2" charset="0"/>
              </a:rPr>
              <a:t>істеу</a:t>
            </a:r>
            <a:r>
              <a:rPr lang="ru-RU" sz="3900" dirty="0">
                <a:latin typeface="Atyp Regular Variable" panose="00000500000000000000" pitchFamily="2" charset="0"/>
                <a:ea typeface="Atyp Regular Variable" panose="00000500000000000000" pitchFamily="2" charset="0"/>
              </a:rPr>
              <a:t> </a:t>
            </a:r>
            <a:r>
              <a:rPr lang="ru-RU" sz="3900" dirty="0" err="1">
                <a:latin typeface="Atyp Regular Variable" panose="00000500000000000000" pitchFamily="2" charset="0"/>
                <a:ea typeface="Atyp Regular Variable" panose="00000500000000000000" pitchFamily="2" charset="0"/>
              </a:rPr>
              <a:t>қажет</a:t>
            </a:r>
            <a:r>
              <a:rPr lang="ru-RU" sz="3900" dirty="0">
                <a:latin typeface="Atyp Regular Variable" panose="00000500000000000000" pitchFamily="2" charset="0"/>
                <a:ea typeface="Atyp Regular Variable" panose="00000500000000000000" pitchFamily="2" charset="0"/>
              </a:rPr>
              <a:t>?</a:t>
            </a:r>
          </a:p>
          <a:p>
            <a:pPr marL="0" indent="0">
              <a:buNone/>
            </a:pPr>
            <a:endParaRPr lang="ru-KZ" dirty="0">
              <a:latin typeface="Atyp Regular Variable" panose="00000500000000000000" pitchFamily="2" charset="0"/>
              <a:ea typeface="Atyp Regular Variable" panose="00000500000000000000" pitchFamily="2" charset="0"/>
            </a:endParaRPr>
          </a:p>
        </p:txBody>
      </p:sp>
    </p:spTree>
    <p:extLst>
      <p:ext uri="{BB962C8B-B14F-4D97-AF65-F5344CB8AC3E}">
        <p14:creationId xmlns:p14="http://schemas.microsoft.com/office/powerpoint/2010/main" val="984409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20DD706-39B7-4C0F-9987-808D86C8B768}"/>
              </a:ext>
            </a:extLst>
          </p:cNvPr>
          <p:cNvSpPr>
            <a:spLocks noGrp="1"/>
          </p:cNvSpPr>
          <p:nvPr>
            <p:ph type="title"/>
          </p:nvPr>
        </p:nvSpPr>
        <p:spPr/>
        <p:txBody>
          <a:bodyPr>
            <a:normAutofit/>
          </a:bodyPr>
          <a:lstStyle/>
          <a:p>
            <a:pPr algn="ctr"/>
            <a:r>
              <a:rPr lang="ru-RU" sz="6000" dirty="0" err="1">
                <a:latin typeface="Atyp Regular Variable" panose="00000500000000000000" pitchFamily="2" charset="0"/>
                <a:ea typeface="Atyp Regular Variable" panose="00000500000000000000" pitchFamily="2" charset="0"/>
              </a:rPr>
              <a:t>Оқу</a:t>
            </a:r>
            <a:r>
              <a:rPr lang="ru-RU" sz="6000" dirty="0">
                <a:latin typeface="Atyp Regular Variable" panose="00000500000000000000" pitchFamily="2" charset="0"/>
                <a:ea typeface="Atyp Regular Variable" panose="00000500000000000000" pitchFamily="2" charset="0"/>
              </a:rPr>
              <a:t> </a:t>
            </a:r>
            <a:r>
              <a:rPr lang="ru-RU" sz="6000" dirty="0" err="1">
                <a:latin typeface="Atyp Regular Variable" panose="00000500000000000000" pitchFamily="2" charset="0"/>
                <a:ea typeface="Atyp Regular Variable" panose="00000500000000000000" pitchFamily="2" charset="0"/>
              </a:rPr>
              <a:t>тапсырмасы</a:t>
            </a:r>
            <a:endParaRPr lang="ru-KZ" sz="6000" dirty="0">
              <a:latin typeface="Atyp Regular Variable" panose="00000500000000000000" pitchFamily="2" charset="0"/>
              <a:ea typeface="Atyp Regular Variable" panose="00000500000000000000" pitchFamily="2" charset="0"/>
            </a:endParaRPr>
          </a:p>
        </p:txBody>
      </p:sp>
      <p:sp>
        <p:nvSpPr>
          <p:cNvPr id="3" name="Объект 2">
            <a:extLst>
              <a:ext uri="{FF2B5EF4-FFF2-40B4-BE49-F238E27FC236}">
                <a16:creationId xmlns:a16="http://schemas.microsoft.com/office/drawing/2014/main" xmlns="" id="{134EB7AA-C822-4599-B99E-95A28B673C7B}"/>
              </a:ext>
            </a:extLst>
          </p:cNvPr>
          <p:cNvSpPr>
            <a:spLocks noGrp="1"/>
          </p:cNvSpPr>
          <p:nvPr>
            <p:ph idx="1"/>
          </p:nvPr>
        </p:nvSpPr>
        <p:spPr/>
        <p:txBody>
          <a:bodyPr>
            <a:normAutofit/>
          </a:bodyPr>
          <a:lstStyle/>
          <a:p>
            <a:pPr marL="0" indent="0">
              <a:buNone/>
            </a:pPr>
            <a:r>
              <a:rPr lang="ru-RU" sz="4400" dirty="0" err="1">
                <a:latin typeface="Atyp Regular Variable" panose="00000500000000000000" pitchFamily="2" charset="0"/>
                <a:ea typeface="Atyp Regular Variable" panose="00000500000000000000" pitchFamily="2" charset="0"/>
              </a:rPr>
              <a:t>Драманың</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идеясын</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негізге</a:t>
            </a:r>
            <a:r>
              <a:rPr lang="ru-RU" sz="4400" dirty="0">
                <a:latin typeface="Atyp Regular Variable" panose="00000500000000000000" pitchFamily="2" charset="0"/>
                <a:ea typeface="Atyp Regular Variable" panose="00000500000000000000" pitchFamily="2" charset="0"/>
              </a:rPr>
              <a:t> ала </a:t>
            </a:r>
            <a:r>
              <a:rPr lang="ru-RU" sz="4400" dirty="0" err="1">
                <a:latin typeface="Atyp Regular Variable" panose="00000500000000000000" pitchFamily="2" charset="0"/>
                <a:ea typeface="Atyp Regular Variable" panose="00000500000000000000" pitchFamily="2" charset="0"/>
              </a:rPr>
              <a:t>отырып</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адамгершілік</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құндылық</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тұрғысынан</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талдап</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Арда</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туған</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Алаш</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арыстары</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тақырыбында</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әдеби</a:t>
            </a:r>
            <a:r>
              <a:rPr lang="ru-RU" sz="4400" dirty="0">
                <a:latin typeface="Atyp Regular Variable" panose="00000500000000000000" pitchFamily="2" charset="0"/>
                <a:ea typeface="Atyp Regular Variable" panose="00000500000000000000" pitchFamily="2" charset="0"/>
              </a:rPr>
              <a:t> эссе </a:t>
            </a:r>
            <a:r>
              <a:rPr lang="ru-RU" sz="4400" dirty="0" err="1">
                <a:latin typeface="Atyp Regular Variable" panose="00000500000000000000" pitchFamily="2" charset="0"/>
                <a:ea typeface="Atyp Regular Variable" panose="00000500000000000000" pitchFamily="2" charset="0"/>
              </a:rPr>
              <a:t>жазыңыздар</a:t>
            </a:r>
            <a:endParaRPr lang="ru-KZ" sz="4400" dirty="0">
              <a:latin typeface="Atyp Regular Variable" panose="00000500000000000000" pitchFamily="2" charset="0"/>
              <a:ea typeface="Atyp Regular Variable" panose="00000500000000000000" pitchFamily="2" charset="0"/>
            </a:endParaRPr>
          </a:p>
        </p:txBody>
      </p:sp>
    </p:spTree>
    <p:extLst>
      <p:ext uri="{BB962C8B-B14F-4D97-AF65-F5344CB8AC3E}">
        <p14:creationId xmlns:p14="http://schemas.microsoft.com/office/powerpoint/2010/main" val="2893990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3412A62-37D3-4A6D-B947-C2F42D79D059}"/>
              </a:ext>
            </a:extLst>
          </p:cNvPr>
          <p:cNvSpPr>
            <a:spLocks noGrp="1"/>
          </p:cNvSpPr>
          <p:nvPr>
            <p:ph type="title"/>
          </p:nvPr>
        </p:nvSpPr>
        <p:spPr>
          <a:xfrm>
            <a:off x="962526" y="1235242"/>
            <a:ext cx="10391274" cy="5342020"/>
          </a:xfrm>
        </p:spPr>
        <p:txBody>
          <a:bodyPr>
            <a:noAutofit/>
          </a:bodyPr>
          <a:lstStyle/>
          <a:p>
            <a:r>
              <a:rPr lang="kk-KZ" sz="3600" dirty="0">
                <a:latin typeface="Atyp Regular Variable" panose="00000500000000000000" pitchFamily="2" charset="0"/>
                <a:ea typeface="Atyp Regular Variable" panose="00000500000000000000" pitchFamily="2" charset="0"/>
              </a:rPr>
              <a:t>Сабақ мақсаты:</a:t>
            </a:r>
            <a:br>
              <a:rPr lang="kk-KZ" sz="3600" dirty="0">
                <a:latin typeface="Atyp Regular Variable" panose="00000500000000000000" pitchFamily="2" charset="0"/>
                <a:ea typeface="Atyp Regular Variable" panose="00000500000000000000" pitchFamily="2" charset="0"/>
              </a:rPr>
            </a:br>
            <a:r>
              <a:rPr lang="kk-KZ" sz="3600" dirty="0">
                <a:latin typeface="Atyp Regular Variable" panose="00000500000000000000" pitchFamily="2" charset="0"/>
                <a:ea typeface="Atyp Regular Variable" panose="00000500000000000000" pitchFamily="2" charset="0"/>
              </a:rPr>
              <a:t>әдеби шығарманың жанрлық табиғатын тану; </a:t>
            </a:r>
            <a:br>
              <a:rPr lang="kk-KZ" sz="3600" dirty="0">
                <a:latin typeface="Atyp Regular Variable" panose="00000500000000000000" pitchFamily="2" charset="0"/>
                <a:ea typeface="Atyp Regular Variable" panose="00000500000000000000" pitchFamily="2" charset="0"/>
              </a:rPr>
            </a:br>
            <a:r>
              <a:rPr lang="kk-KZ" sz="3600" dirty="0">
                <a:latin typeface="Atyp Regular Variable" panose="00000500000000000000" pitchFamily="2" charset="0"/>
                <a:ea typeface="Atyp Regular Variable" panose="00000500000000000000" pitchFamily="2" charset="0"/>
              </a:rPr>
              <a:t>шығарманың тарихи және көркемдік құндылығын анықтап, бағалау;</a:t>
            </a:r>
            <a:br>
              <a:rPr lang="kk-KZ" sz="3600" dirty="0">
                <a:latin typeface="Atyp Regular Variable" panose="00000500000000000000" pitchFamily="2" charset="0"/>
                <a:ea typeface="Atyp Regular Variable" panose="00000500000000000000" pitchFamily="2" charset="0"/>
              </a:rPr>
            </a:br>
            <a:r>
              <a:rPr lang="kk-KZ" sz="3600" dirty="0">
                <a:latin typeface="Atyp Regular Variable" panose="00000500000000000000" pitchFamily="2" charset="0"/>
                <a:ea typeface="Atyp Regular Variable" panose="00000500000000000000" pitchFamily="2" charset="0"/>
              </a:rPr>
              <a:t>Бағалау критерийлері:</a:t>
            </a:r>
            <a:br>
              <a:rPr lang="kk-KZ" sz="3600" dirty="0">
                <a:latin typeface="Atyp Regular Variable" panose="00000500000000000000" pitchFamily="2" charset="0"/>
                <a:ea typeface="Atyp Regular Variable" panose="00000500000000000000" pitchFamily="2" charset="0"/>
              </a:rPr>
            </a:br>
            <a:r>
              <a:rPr lang="kk-KZ" sz="3600" dirty="0">
                <a:latin typeface="Atyp Regular Variable" panose="00000500000000000000" pitchFamily="2" charset="0"/>
                <a:ea typeface="Atyp Regular Variable" panose="00000500000000000000" pitchFamily="2" charset="0"/>
              </a:rPr>
              <a:t>шығарманың жанрлық табиғатын таниды;</a:t>
            </a:r>
            <a:br>
              <a:rPr lang="kk-KZ" sz="3600" dirty="0">
                <a:latin typeface="Atyp Regular Variable" panose="00000500000000000000" pitchFamily="2" charset="0"/>
                <a:ea typeface="Atyp Regular Variable" panose="00000500000000000000" pitchFamily="2" charset="0"/>
              </a:rPr>
            </a:br>
            <a:r>
              <a:rPr lang="kk-KZ" sz="3600" dirty="0">
                <a:latin typeface="Atyp Regular Variable" panose="00000500000000000000" pitchFamily="2" charset="0"/>
                <a:ea typeface="Atyp Regular Variable" panose="00000500000000000000" pitchFamily="2" charset="0"/>
              </a:rPr>
              <a:t>шығарманың тарихи және көркемдік құндылығын анықтайды;</a:t>
            </a:r>
            <a:br>
              <a:rPr lang="kk-KZ" sz="3600" dirty="0">
                <a:latin typeface="Atyp Regular Variable" panose="00000500000000000000" pitchFamily="2" charset="0"/>
                <a:ea typeface="Atyp Regular Variable" panose="00000500000000000000" pitchFamily="2" charset="0"/>
              </a:rPr>
            </a:br>
            <a:r>
              <a:rPr lang="kk-KZ" sz="3600" dirty="0">
                <a:latin typeface="Atyp Regular Variable" panose="00000500000000000000" pitchFamily="2" charset="0"/>
                <a:ea typeface="Atyp Regular Variable" panose="00000500000000000000" pitchFamily="2" charset="0"/>
              </a:rPr>
              <a:t>өзіндік көзқарасымен баға береді</a:t>
            </a:r>
            <a:br>
              <a:rPr lang="kk-KZ" sz="3600" dirty="0">
                <a:latin typeface="Atyp Regular Variable" panose="00000500000000000000" pitchFamily="2" charset="0"/>
                <a:ea typeface="Atyp Regular Variable" panose="00000500000000000000" pitchFamily="2" charset="0"/>
              </a:rPr>
            </a:br>
            <a:r>
              <a:rPr lang="kk-KZ" sz="3600" dirty="0">
                <a:latin typeface="Atyp Regular Variable" panose="00000500000000000000" pitchFamily="2" charset="0"/>
                <a:ea typeface="Atyp Regular Variable" panose="00000500000000000000" pitchFamily="2" charset="0"/>
              </a:rPr>
              <a:t/>
            </a:r>
            <a:br>
              <a:rPr lang="kk-KZ" sz="3600" dirty="0">
                <a:latin typeface="Atyp Regular Variable" panose="00000500000000000000" pitchFamily="2" charset="0"/>
                <a:ea typeface="Atyp Regular Variable" panose="00000500000000000000" pitchFamily="2" charset="0"/>
              </a:rPr>
            </a:br>
            <a:endParaRPr lang="ru-KZ" sz="3600" dirty="0">
              <a:latin typeface="Atyp Regular Variable" panose="00000500000000000000" pitchFamily="2" charset="0"/>
              <a:ea typeface="Atyp Regular Variable" panose="00000500000000000000" pitchFamily="2" charset="0"/>
            </a:endParaRPr>
          </a:p>
        </p:txBody>
      </p:sp>
    </p:spTree>
    <p:extLst>
      <p:ext uri="{BB962C8B-B14F-4D97-AF65-F5344CB8AC3E}">
        <p14:creationId xmlns:p14="http://schemas.microsoft.com/office/powerpoint/2010/main" val="2843754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DDD20E6-6043-4C79-8039-8EBB8C579260}"/>
              </a:ext>
            </a:extLst>
          </p:cNvPr>
          <p:cNvSpPr>
            <a:spLocks noGrp="1"/>
          </p:cNvSpPr>
          <p:nvPr>
            <p:ph type="title"/>
          </p:nvPr>
        </p:nvSpPr>
        <p:spPr>
          <a:xfrm>
            <a:off x="838200" y="365125"/>
            <a:ext cx="10515600" cy="2009107"/>
          </a:xfrm>
        </p:spPr>
        <p:txBody>
          <a:bodyPr>
            <a:noAutofit/>
          </a:bodyPr>
          <a:lstStyle/>
          <a:p>
            <a:r>
              <a:rPr lang="ru-RU" sz="3200" b="1" dirty="0">
                <a:latin typeface="Atyp Regular Variable" panose="00000500000000000000" pitchFamily="2" charset="0"/>
                <a:ea typeface="Atyp Regular Variable" panose="00000500000000000000" pitchFamily="2" charset="0"/>
              </a:rPr>
              <a:t>«</a:t>
            </a:r>
            <a:r>
              <a:rPr lang="ru-RU" sz="3200" b="1" dirty="0" err="1">
                <a:latin typeface="Atyp Regular Variable" panose="00000500000000000000" pitchFamily="2" charset="0"/>
                <a:ea typeface="Atyp Regular Variable" panose="00000500000000000000" pitchFamily="2" charset="0"/>
              </a:rPr>
              <a:t>Миға</a:t>
            </a:r>
            <a:r>
              <a:rPr lang="ru-RU" sz="3200" b="1" dirty="0">
                <a:latin typeface="Atyp Regular Variable" panose="00000500000000000000" pitchFamily="2" charset="0"/>
                <a:ea typeface="Atyp Regular Variable" panose="00000500000000000000" pitchFamily="2" charset="0"/>
              </a:rPr>
              <a:t> </a:t>
            </a:r>
            <a:r>
              <a:rPr lang="ru-RU" sz="3200" b="1" dirty="0" err="1">
                <a:latin typeface="Atyp Regular Variable" panose="00000500000000000000" pitchFamily="2" charset="0"/>
                <a:ea typeface="Atyp Regular Variable" panose="00000500000000000000" pitchFamily="2" charset="0"/>
              </a:rPr>
              <a:t>шабуыл</a:t>
            </a:r>
            <a:r>
              <a:rPr lang="ru-RU" sz="3200" b="1" dirty="0">
                <a:latin typeface="Atyp Regular Variable" panose="00000500000000000000" pitchFamily="2" charset="0"/>
                <a:ea typeface="Atyp Regular Variable" panose="00000500000000000000" pitchFamily="2" charset="0"/>
              </a:rPr>
              <a:t>» </a:t>
            </a:r>
            <a:r>
              <a:rPr lang="ru-RU" sz="3200" b="1" dirty="0" err="1">
                <a:latin typeface="Atyp Regular Variable" panose="00000500000000000000" pitchFamily="2" charset="0"/>
                <a:ea typeface="Atyp Regular Variable" panose="00000500000000000000" pitchFamily="2" charset="0"/>
              </a:rPr>
              <a:t>әдісі</a:t>
            </a:r>
            <a:endParaRPr lang="ru-KZ" sz="3200" b="1" dirty="0">
              <a:latin typeface="Atyp Regular Variable" panose="00000500000000000000" pitchFamily="2" charset="0"/>
              <a:ea typeface="Atyp Regular Variable" panose="00000500000000000000" pitchFamily="2" charset="0"/>
            </a:endParaRPr>
          </a:p>
        </p:txBody>
      </p:sp>
      <p:sp>
        <p:nvSpPr>
          <p:cNvPr id="3" name="Объект 2">
            <a:extLst>
              <a:ext uri="{FF2B5EF4-FFF2-40B4-BE49-F238E27FC236}">
                <a16:creationId xmlns:a16="http://schemas.microsoft.com/office/drawing/2014/main" xmlns="" id="{AD742B92-4ADB-46F8-98FA-0D62E1AA40FC}"/>
              </a:ext>
            </a:extLst>
          </p:cNvPr>
          <p:cNvSpPr>
            <a:spLocks noGrp="1"/>
          </p:cNvSpPr>
          <p:nvPr>
            <p:ph idx="1"/>
          </p:nvPr>
        </p:nvSpPr>
        <p:spPr>
          <a:xfrm>
            <a:off x="838200" y="2550695"/>
            <a:ext cx="10515600" cy="4170946"/>
          </a:xfrm>
        </p:spPr>
        <p:txBody>
          <a:bodyPr>
            <a:normAutofit fontScale="92500" lnSpcReduction="10000"/>
          </a:bodyPr>
          <a:lstStyle/>
          <a:p>
            <a:r>
              <a:rPr lang="ru-RU" dirty="0">
                <a:latin typeface="Atyp Regular Variable" panose="00000500000000000000" pitchFamily="2" charset="0"/>
                <a:ea typeface="Atyp Regular Variable" panose="00000500000000000000" pitchFamily="2" charset="0"/>
              </a:rPr>
              <a:t>Драма </a:t>
            </a:r>
            <a:r>
              <a:rPr lang="ru-RU" dirty="0" err="1">
                <a:latin typeface="Atyp Regular Variable" panose="00000500000000000000" pitchFamily="2" charset="0"/>
                <a:ea typeface="Atyp Regular Variable" panose="00000500000000000000" pitchFamily="2" charset="0"/>
              </a:rPr>
              <a:t>дегеніміз</a:t>
            </a:r>
            <a:r>
              <a:rPr lang="ru-RU" dirty="0">
                <a:latin typeface="Atyp Regular Variable" panose="00000500000000000000" pitchFamily="2" charset="0"/>
                <a:ea typeface="Atyp Regular Variable" panose="00000500000000000000" pitchFamily="2" charset="0"/>
              </a:rPr>
              <a:t> не? Диалог, монолог </a:t>
            </a:r>
            <a:r>
              <a:rPr lang="ru-RU" dirty="0" err="1">
                <a:latin typeface="Atyp Regular Variable" panose="00000500000000000000" pitchFamily="2" charset="0"/>
                <a:ea typeface="Atyp Regular Variable" panose="00000500000000000000" pitchFamily="2" charset="0"/>
              </a:rPr>
              <a:t>туралы</a:t>
            </a:r>
            <a:r>
              <a:rPr lang="ru-RU" dirty="0">
                <a:latin typeface="Atyp Regular Variable" panose="00000500000000000000" pitchFamily="2" charset="0"/>
                <a:ea typeface="Atyp Regular Variable" panose="00000500000000000000" pitchFamily="2" charset="0"/>
              </a:rPr>
              <a:t> не </a:t>
            </a:r>
            <a:r>
              <a:rPr lang="ru-RU" dirty="0" err="1">
                <a:latin typeface="Atyp Regular Variable" panose="00000500000000000000" pitchFamily="2" charset="0"/>
                <a:ea typeface="Atyp Regular Variable" panose="00000500000000000000" pitchFamily="2" charset="0"/>
              </a:rPr>
              <a:t>білеміз</a:t>
            </a:r>
            <a:r>
              <a:rPr lang="ru-RU" dirty="0">
                <a:latin typeface="Atyp Regular Variable" panose="00000500000000000000" pitchFamily="2" charset="0"/>
                <a:ea typeface="Atyp Regular Variable" panose="00000500000000000000" pitchFamily="2" charset="0"/>
              </a:rPr>
              <a:t>?</a:t>
            </a:r>
          </a:p>
          <a:p>
            <a:r>
              <a:rPr lang="ru-RU" dirty="0" err="1">
                <a:latin typeface="Atyp Regular Variable" panose="00000500000000000000" pitchFamily="2" charset="0"/>
                <a:ea typeface="Atyp Regular Variable" panose="00000500000000000000" pitchFamily="2" charset="0"/>
              </a:rPr>
              <a:t>Шығармадағы</a:t>
            </a:r>
            <a:r>
              <a:rPr lang="ru-RU" dirty="0">
                <a:latin typeface="Atyp Regular Variable" panose="00000500000000000000" pitchFamily="2" charset="0"/>
                <a:ea typeface="Atyp Regular Variable" panose="00000500000000000000" pitchFamily="2" charset="0"/>
              </a:rPr>
              <a:t> ел  </a:t>
            </a:r>
            <a:r>
              <a:rPr lang="ru-RU" dirty="0" err="1">
                <a:latin typeface="Atyp Regular Variable" panose="00000500000000000000" pitchFamily="2" charset="0"/>
                <a:ea typeface="Atyp Regular Variable" panose="00000500000000000000" pitchFamily="2" charset="0"/>
              </a:rPr>
              <a:t>басына</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түскен</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нәубеттегі</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жандайшаптардың</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бейнесі</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қалай</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суреттеледі</a:t>
            </a:r>
            <a:r>
              <a:rPr lang="ru-RU" dirty="0">
                <a:latin typeface="Atyp Regular Variable" panose="00000500000000000000" pitchFamily="2" charset="0"/>
                <a:ea typeface="Atyp Regular Variable" panose="00000500000000000000" pitchFamily="2" charset="0"/>
              </a:rPr>
              <a:t>?</a:t>
            </a:r>
          </a:p>
          <a:p>
            <a:r>
              <a:rPr lang="ru-RU" dirty="0" err="1">
                <a:latin typeface="Atyp Regular Variable" panose="00000500000000000000" pitchFamily="2" charset="0"/>
                <a:ea typeface="Atyp Regular Variable" panose="00000500000000000000" pitchFamily="2" charset="0"/>
              </a:rPr>
              <a:t>Сталиннің</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теріс</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саясатын</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асыра</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сілтеген</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Голощекиннің</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көрсоқырлығы</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қалай</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көрініс</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табады</a:t>
            </a:r>
            <a:r>
              <a:rPr lang="ru-RU" dirty="0">
                <a:latin typeface="Atyp Regular Variable" panose="00000500000000000000" pitchFamily="2" charset="0"/>
                <a:ea typeface="Atyp Regular Variable" panose="00000500000000000000" pitchFamily="2" charset="0"/>
              </a:rPr>
              <a:t>?</a:t>
            </a:r>
          </a:p>
          <a:p>
            <a:r>
              <a:rPr lang="ru-RU" dirty="0" err="1">
                <a:latin typeface="Atyp Regular Variable" panose="00000500000000000000" pitchFamily="2" charset="0"/>
                <a:ea typeface="Atyp Regular Variable" panose="00000500000000000000" pitchFamily="2" charset="0"/>
              </a:rPr>
              <a:t>Қалай</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ойлайсыздар</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бұл</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қасіретке</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қазақ</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халқы</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қалай</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ұшырады</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Кім</a:t>
            </a:r>
            <a:r>
              <a:rPr lang="ru-RU" dirty="0">
                <a:latin typeface="Atyp Regular Variable" panose="00000500000000000000" pitchFamily="2" charset="0"/>
                <a:ea typeface="Atyp Regular Variable" panose="00000500000000000000" pitchFamily="2" charset="0"/>
              </a:rPr>
              <a:t> </a:t>
            </a:r>
            <a:r>
              <a:rPr lang="ru-RU" dirty="0" err="1">
                <a:latin typeface="Atyp Regular Variable" panose="00000500000000000000" pitchFamily="2" charset="0"/>
                <a:ea typeface="Atyp Regular Variable" panose="00000500000000000000" pitchFamily="2" charset="0"/>
              </a:rPr>
              <a:t>кінәлі</a:t>
            </a:r>
            <a:r>
              <a:rPr lang="ru-RU" dirty="0">
                <a:latin typeface="Atyp Regular Variable" panose="00000500000000000000" pitchFamily="2" charset="0"/>
                <a:ea typeface="Atyp Regular Variable" panose="00000500000000000000" pitchFamily="2" charset="0"/>
              </a:rPr>
              <a:t>?</a:t>
            </a:r>
          </a:p>
          <a:p>
            <a:endParaRPr lang="ru-KZ" dirty="0">
              <a:latin typeface="Atyp Regular Variable" panose="00000500000000000000" pitchFamily="2" charset="0"/>
              <a:ea typeface="Atyp Regular Variable" panose="00000500000000000000" pitchFamily="2" charset="0"/>
            </a:endParaRPr>
          </a:p>
        </p:txBody>
      </p:sp>
    </p:spTree>
    <p:extLst>
      <p:ext uri="{BB962C8B-B14F-4D97-AF65-F5344CB8AC3E}">
        <p14:creationId xmlns:p14="http://schemas.microsoft.com/office/powerpoint/2010/main" val="2301564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xmlns="" id="{16AC3602-3348-4F31-9E43-076B03514E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2" name="Заголовок 1">
            <a:extLst>
              <a:ext uri="{FF2B5EF4-FFF2-40B4-BE49-F238E27FC236}">
                <a16:creationId xmlns:a16="http://schemas.microsoft.com/office/drawing/2014/main" xmlns="" id="{A4A0E73F-8E96-456C-9C85-C48528E6431A}"/>
              </a:ext>
            </a:extLst>
          </p:cNvPr>
          <p:cNvSpPr>
            <a:spLocks noGrp="1"/>
          </p:cNvSpPr>
          <p:nvPr>
            <p:ph type="title"/>
          </p:nvPr>
        </p:nvSpPr>
        <p:spPr>
          <a:xfrm>
            <a:off x="3506755" y="365125"/>
            <a:ext cx="7161245" cy="1325563"/>
          </a:xfrm>
        </p:spPr>
        <p:txBody>
          <a:bodyPr>
            <a:normAutofit fontScale="90000"/>
          </a:bodyPr>
          <a:lstStyle/>
          <a:p>
            <a:r>
              <a:rPr lang="ru-RU" sz="3100">
                <a:latin typeface="Atyp Regular Variable" panose="00000500000000000000" pitchFamily="2" charset="0"/>
                <a:ea typeface="Atyp Regular Variable" panose="00000500000000000000" pitchFamily="2" charset="0"/>
              </a:rPr>
              <a:t>1-тапсырма. Драманың жанрлық табиғатын көрсету. Кестені толтырыңыз.</a:t>
            </a:r>
            <a:endParaRPr lang="ru-KZ" sz="3100">
              <a:latin typeface="Atyp Regular Variable" panose="00000500000000000000" pitchFamily="2" charset="0"/>
              <a:ea typeface="Atyp Regular Variable" panose="00000500000000000000" pitchFamily="2" charset="0"/>
            </a:endParaRPr>
          </a:p>
        </p:txBody>
      </p:sp>
      <p:sp>
        <p:nvSpPr>
          <p:cNvPr id="24" name="Graphic 11">
            <a:extLst>
              <a:ext uri="{FF2B5EF4-FFF2-40B4-BE49-F238E27FC236}">
                <a16:creationId xmlns:a16="http://schemas.microsoft.com/office/drawing/2014/main" xmlns="" id="{394094B0-A6C9-44BE-9042-66EF0612F6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903882" y="59182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26" name="Graphic 10">
            <a:extLst>
              <a:ext uri="{FF2B5EF4-FFF2-40B4-BE49-F238E27FC236}">
                <a16:creationId xmlns:a16="http://schemas.microsoft.com/office/drawing/2014/main" xmlns="" id="{64C2CA96-0B16-4AA7-B340-33044D2385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1262662" y="82112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cxnSp>
        <p:nvCxnSpPr>
          <p:cNvPr id="28" name="Straight Connector 27">
            <a:extLst>
              <a:ext uri="{FF2B5EF4-FFF2-40B4-BE49-F238E27FC236}">
                <a16:creationId xmlns:a16="http://schemas.microsoft.com/office/drawing/2014/main" xmlns="" id="{94169334-264D-4176-8BDE-037249A61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2440" y="1027906"/>
            <a:ext cx="3408787" cy="0"/>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
        <p:nvSpPr>
          <p:cNvPr id="30" name="Graphic 12">
            <a:extLst>
              <a:ext uri="{FF2B5EF4-FFF2-40B4-BE49-F238E27FC236}">
                <a16:creationId xmlns:a16="http://schemas.microsoft.com/office/drawing/2014/main" xmlns="" id="{1D50D7A8-F1D5-4306-8A9B-DD7A73EB8BC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888342" y="1336268"/>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aphicFrame>
        <p:nvGraphicFramePr>
          <p:cNvPr id="4" name="Объект 3">
            <a:extLst>
              <a:ext uri="{FF2B5EF4-FFF2-40B4-BE49-F238E27FC236}">
                <a16:creationId xmlns:a16="http://schemas.microsoft.com/office/drawing/2014/main" xmlns="" id="{2DBE3281-F028-43E7-96A7-09D9D630E700}"/>
              </a:ext>
            </a:extLst>
          </p:cNvPr>
          <p:cNvGraphicFramePr>
            <a:graphicFrameLocks noGrp="1"/>
          </p:cNvGraphicFramePr>
          <p:nvPr>
            <p:ph idx="1"/>
            <p:extLst>
              <p:ext uri="{D42A27DB-BD31-4B8C-83A1-F6EECF244321}">
                <p14:modId xmlns:p14="http://schemas.microsoft.com/office/powerpoint/2010/main" val="777154443"/>
              </p:ext>
            </p:extLst>
          </p:nvPr>
        </p:nvGraphicFramePr>
        <p:xfrm>
          <a:off x="1046250" y="1633307"/>
          <a:ext cx="10099501" cy="4961838"/>
        </p:xfrm>
        <a:graphic>
          <a:graphicData uri="http://schemas.openxmlformats.org/drawingml/2006/table">
            <a:tbl>
              <a:tblPr firstRow="1" firstCol="1" bandRow="1"/>
              <a:tblGrid>
                <a:gridCol w="5543059">
                  <a:extLst>
                    <a:ext uri="{9D8B030D-6E8A-4147-A177-3AD203B41FA5}">
                      <a16:colId xmlns:a16="http://schemas.microsoft.com/office/drawing/2014/main" xmlns="" val="3863883522"/>
                    </a:ext>
                  </a:extLst>
                </a:gridCol>
                <a:gridCol w="2319825">
                  <a:extLst>
                    <a:ext uri="{9D8B030D-6E8A-4147-A177-3AD203B41FA5}">
                      <a16:colId xmlns:a16="http://schemas.microsoft.com/office/drawing/2014/main" xmlns="" val="3677523337"/>
                    </a:ext>
                  </a:extLst>
                </a:gridCol>
                <a:gridCol w="2236617">
                  <a:extLst>
                    <a:ext uri="{9D8B030D-6E8A-4147-A177-3AD203B41FA5}">
                      <a16:colId xmlns:a16="http://schemas.microsoft.com/office/drawing/2014/main" xmlns="" val="98851528"/>
                    </a:ext>
                  </a:extLst>
                </a:gridCol>
              </a:tblGrid>
              <a:tr h="467490">
                <a:tc>
                  <a:txBody>
                    <a:bodyPr/>
                    <a:lstStyle/>
                    <a:p>
                      <a:pPr algn="l" fontAlgn="t">
                        <a:lnSpc>
                          <a:spcPct val="107000"/>
                        </a:lnSpc>
                        <a:spcBef>
                          <a:spcPts val="0"/>
                        </a:spcBef>
                        <a:spcAft>
                          <a:spcPts val="800"/>
                        </a:spcAft>
                      </a:pPr>
                      <a:r>
                        <a:rPr lang="kk-KZ" sz="27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Сұрақ</a:t>
                      </a:r>
                      <a:endParaRPr lang="kk-KZ" sz="4000" b="0" i="0" u="none" strike="noStrike">
                        <a:effectLst/>
                        <a:latin typeface="Atyp Regular Variable" panose="00000500000000000000" pitchFamily="2" charset="0"/>
                        <a:ea typeface="Atyp Regular Variable" panose="00000500000000000000" pitchFamily="2" charset="0"/>
                      </a:endParaRPr>
                    </a:p>
                  </a:txBody>
                  <a:tcPr marL="153785" marR="153785" marT="213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27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Жауап</a:t>
                      </a:r>
                      <a:endParaRPr lang="kk-KZ" sz="4000" b="0" i="0" u="none" strike="noStrike">
                        <a:effectLst/>
                        <a:latin typeface="Atyp Regular Variable" panose="00000500000000000000" pitchFamily="2" charset="0"/>
                        <a:ea typeface="Atyp Regular Variable" panose="00000500000000000000" pitchFamily="2" charset="0"/>
                      </a:endParaRPr>
                    </a:p>
                  </a:txBody>
                  <a:tcPr marL="153785" marR="153785" marT="213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27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Дәлел</a:t>
                      </a:r>
                      <a:endParaRPr lang="kk-KZ" sz="4000" b="0" i="0" u="none" strike="noStrike">
                        <a:effectLst/>
                        <a:latin typeface="Atyp Regular Variable" panose="00000500000000000000" pitchFamily="2" charset="0"/>
                        <a:ea typeface="Atyp Regular Variable" panose="00000500000000000000" pitchFamily="2" charset="0"/>
                      </a:endParaRPr>
                    </a:p>
                  </a:txBody>
                  <a:tcPr marL="153785" marR="153785" marT="213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89708730"/>
                  </a:ext>
                </a:extLst>
              </a:tr>
              <a:tr h="467490">
                <a:tc>
                  <a:txBody>
                    <a:bodyPr/>
                    <a:lstStyle/>
                    <a:p>
                      <a:pPr algn="l" fontAlgn="t">
                        <a:lnSpc>
                          <a:spcPct val="107000"/>
                        </a:lnSpc>
                        <a:spcBef>
                          <a:spcPts val="0"/>
                        </a:spcBef>
                        <a:spcAft>
                          <a:spcPts val="800"/>
                        </a:spcAft>
                      </a:pPr>
                      <a:r>
                        <a:rPr lang="kk-KZ" sz="27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Шығарманың идеясы қандай?</a:t>
                      </a:r>
                      <a:endParaRPr lang="kk-KZ" sz="4000" b="0" i="0" u="none" strike="noStrike">
                        <a:effectLst/>
                        <a:latin typeface="Atyp Regular Variable" panose="00000500000000000000" pitchFamily="2" charset="0"/>
                        <a:ea typeface="Atyp Regular Variable" panose="00000500000000000000" pitchFamily="2" charset="0"/>
                      </a:endParaRPr>
                    </a:p>
                  </a:txBody>
                  <a:tcPr marL="153785" marR="153785" marT="213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27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4000" b="0" i="0" u="none" strike="noStrike">
                        <a:effectLst/>
                        <a:latin typeface="Atyp Regular Variable" panose="00000500000000000000" pitchFamily="2" charset="0"/>
                        <a:ea typeface="Atyp Regular Variable" panose="00000500000000000000" pitchFamily="2" charset="0"/>
                      </a:endParaRPr>
                    </a:p>
                  </a:txBody>
                  <a:tcPr marL="153785" marR="153785" marT="213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27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4000" b="0" i="0" u="none" strike="noStrike">
                        <a:effectLst/>
                        <a:latin typeface="Atyp Regular Variable" panose="00000500000000000000" pitchFamily="2" charset="0"/>
                        <a:ea typeface="Atyp Regular Variable" panose="00000500000000000000" pitchFamily="2" charset="0"/>
                      </a:endParaRPr>
                    </a:p>
                  </a:txBody>
                  <a:tcPr marL="153785" marR="153785" marT="213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09732385"/>
                  </a:ext>
                </a:extLst>
              </a:tr>
              <a:tr h="879069">
                <a:tc>
                  <a:txBody>
                    <a:bodyPr/>
                    <a:lstStyle/>
                    <a:p>
                      <a:pPr algn="l" fontAlgn="t">
                        <a:lnSpc>
                          <a:spcPct val="107000"/>
                        </a:lnSpc>
                        <a:spcBef>
                          <a:spcPts val="0"/>
                        </a:spcBef>
                        <a:spcAft>
                          <a:spcPts val="800"/>
                        </a:spcAft>
                      </a:pPr>
                      <a:r>
                        <a:rPr lang="kk-KZ" sz="27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Шығарма қандай әдеби жанрда жазылған?</a:t>
                      </a:r>
                      <a:endParaRPr lang="kk-KZ" sz="4000" b="0" i="0" u="none" strike="noStrike">
                        <a:effectLst/>
                        <a:latin typeface="Atyp Regular Variable" panose="00000500000000000000" pitchFamily="2" charset="0"/>
                        <a:ea typeface="Atyp Regular Variable" panose="00000500000000000000" pitchFamily="2" charset="0"/>
                      </a:endParaRPr>
                    </a:p>
                  </a:txBody>
                  <a:tcPr marL="153785" marR="153785" marT="213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27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4000" b="0" i="0" u="none" strike="noStrike">
                        <a:effectLst/>
                        <a:latin typeface="Atyp Regular Variable" panose="00000500000000000000" pitchFamily="2" charset="0"/>
                        <a:ea typeface="Atyp Regular Variable" panose="00000500000000000000" pitchFamily="2" charset="0"/>
                      </a:endParaRPr>
                    </a:p>
                  </a:txBody>
                  <a:tcPr marL="153785" marR="153785" marT="213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27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4000" b="0" i="0" u="none" strike="noStrike">
                        <a:effectLst/>
                        <a:latin typeface="Atyp Regular Variable" panose="00000500000000000000" pitchFamily="2" charset="0"/>
                        <a:ea typeface="Atyp Regular Variable" panose="00000500000000000000" pitchFamily="2" charset="0"/>
                      </a:endParaRPr>
                    </a:p>
                  </a:txBody>
                  <a:tcPr marL="153785" marR="153785" marT="213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89887292"/>
                  </a:ext>
                </a:extLst>
              </a:tr>
              <a:tr h="1308195">
                <a:tc>
                  <a:txBody>
                    <a:bodyPr/>
                    <a:lstStyle/>
                    <a:p>
                      <a:pPr algn="l" fontAlgn="t">
                        <a:lnSpc>
                          <a:spcPct val="107000"/>
                        </a:lnSpc>
                        <a:spcBef>
                          <a:spcPts val="0"/>
                        </a:spcBef>
                        <a:spcAft>
                          <a:spcPts val="800"/>
                        </a:spcAft>
                      </a:pPr>
                      <a:r>
                        <a:rPr lang="kk-KZ" sz="27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Драмалық туынды құрылысындағы ерекшелік неде?</a:t>
                      </a:r>
                      <a:endParaRPr lang="kk-KZ" sz="4000" b="0" i="0" u="none" strike="noStrike">
                        <a:effectLst/>
                        <a:latin typeface="Atyp Regular Variable" panose="00000500000000000000" pitchFamily="2" charset="0"/>
                        <a:ea typeface="Atyp Regular Variable" panose="00000500000000000000" pitchFamily="2" charset="0"/>
                      </a:endParaRPr>
                    </a:p>
                  </a:txBody>
                  <a:tcPr marL="153785" marR="153785" marT="213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27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4000" b="0" i="0" u="none" strike="noStrike">
                        <a:effectLst/>
                        <a:latin typeface="Atyp Regular Variable" panose="00000500000000000000" pitchFamily="2" charset="0"/>
                        <a:ea typeface="Atyp Regular Variable" panose="00000500000000000000" pitchFamily="2" charset="0"/>
                      </a:endParaRPr>
                    </a:p>
                  </a:txBody>
                  <a:tcPr marL="153785" marR="153785" marT="213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27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4000" b="0" i="0" u="none" strike="noStrike">
                        <a:effectLst/>
                        <a:latin typeface="Atyp Regular Variable" panose="00000500000000000000" pitchFamily="2" charset="0"/>
                        <a:ea typeface="Atyp Regular Variable" panose="00000500000000000000" pitchFamily="2" charset="0"/>
                      </a:endParaRPr>
                    </a:p>
                  </a:txBody>
                  <a:tcPr marL="153785" marR="153785" marT="213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89982275"/>
                  </a:ext>
                </a:extLst>
              </a:tr>
              <a:tr h="1737321">
                <a:tc>
                  <a:txBody>
                    <a:bodyPr/>
                    <a:lstStyle/>
                    <a:p>
                      <a:pPr algn="l" fontAlgn="t">
                        <a:lnSpc>
                          <a:spcPct val="107000"/>
                        </a:lnSpc>
                        <a:spcBef>
                          <a:spcPts val="0"/>
                        </a:spcBef>
                        <a:spcAft>
                          <a:spcPts val="800"/>
                        </a:spcAft>
                      </a:pPr>
                      <a:r>
                        <a:rPr lang="kk-KZ" sz="27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Драматург адам мінезін, бейнелеп отырған өмір шындығын қалай көрсете білді?</a:t>
                      </a:r>
                      <a:endParaRPr lang="kk-KZ" sz="4000" b="0" i="0" u="none" strike="noStrike">
                        <a:effectLst/>
                        <a:latin typeface="Atyp Regular Variable" panose="00000500000000000000" pitchFamily="2" charset="0"/>
                        <a:ea typeface="Atyp Regular Variable" panose="00000500000000000000" pitchFamily="2" charset="0"/>
                      </a:endParaRPr>
                    </a:p>
                  </a:txBody>
                  <a:tcPr marL="153785" marR="153785" marT="213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27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4000" b="0" i="0" u="none" strike="noStrike">
                        <a:effectLst/>
                        <a:latin typeface="Atyp Regular Variable" panose="00000500000000000000" pitchFamily="2" charset="0"/>
                        <a:ea typeface="Atyp Regular Variable" panose="00000500000000000000" pitchFamily="2" charset="0"/>
                      </a:endParaRPr>
                    </a:p>
                  </a:txBody>
                  <a:tcPr marL="153785" marR="153785" marT="213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27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4000" b="0" i="0" u="none" strike="noStrike" dirty="0">
                        <a:effectLst/>
                        <a:latin typeface="Atyp Regular Variable" panose="00000500000000000000" pitchFamily="2" charset="0"/>
                        <a:ea typeface="Atyp Regular Variable" panose="00000500000000000000" pitchFamily="2" charset="0"/>
                      </a:endParaRPr>
                    </a:p>
                  </a:txBody>
                  <a:tcPr marL="153785" marR="153785" marT="213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07222535"/>
                  </a:ext>
                </a:extLst>
              </a:tr>
            </a:tbl>
          </a:graphicData>
        </a:graphic>
      </p:graphicFrame>
    </p:spTree>
    <p:extLst>
      <p:ext uri="{BB962C8B-B14F-4D97-AF65-F5344CB8AC3E}">
        <p14:creationId xmlns:p14="http://schemas.microsoft.com/office/powerpoint/2010/main" val="1536690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4BF7230-C114-4895-B07D-DC8D8748FBD7}"/>
              </a:ext>
            </a:extLst>
          </p:cNvPr>
          <p:cNvSpPr>
            <a:spLocks noGrp="1"/>
          </p:cNvSpPr>
          <p:nvPr>
            <p:ph type="title"/>
          </p:nvPr>
        </p:nvSpPr>
        <p:spPr>
          <a:xfrm>
            <a:off x="838200" y="365125"/>
            <a:ext cx="10515600" cy="1608054"/>
          </a:xfrm>
        </p:spPr>
        <p:txBody>
          <a:bodyPr>
            <a:normAutofit/>
          </a:bodyPr>
          <a:lstStyle/>
          <a:p>
            <a:pPr algn="ctr"/>
            <a:r>
              <a:rPr lang="kk-KZ" sz="6000" dirty="0">
                <a:latin typeface="Atyp Regular Variable" panose="00000500000000000000" pitchFamily="2" charset="0"/>
                <a:ea typeface="Atyp Regular Variable" panose="00000500000000000000" pitchFamily="2" charset="0"/>
              </a:rPr>
              <a:t>Дескриптор</a:t>
            </a:r>
            <a:endParaRPr lang="ru-KZ" sz="6000" dirty="0">
              <a:latin typeface="Atyp Regular Variable" panose="00000500000000000000" pitchFamily="2" charset="0"/>
              <a:ea typeface="Atyp Regular Variable" panose="00000500000000000000" pitchFamily="2" charset="0"/>
            </a:endParaRPr>
          </a:p>
        </p:txBody>
      </p:sp>
      <p:sp>
        <p:nvSpPr>
          <p:cNvPr id="3" name="Объект 2">
            <a:extLst>
              <a:ext uri="{FF2B5EF4-FFF2-40B4-BE49-F238E27FC236}">
                <a16:creationId xmlns:a16="http://schemas.microsoft.com/office/drawing/2014/main" xmlns="" id="{0254CDF5-0ECF-4580-B025-472562DB5253}"/>
              </a:ext>
            </a:extLst>
          </p:cNvPr>
          <p:cNvSpPr>
            <a:spLocks noGrp="1"/>
          </p:cNvSpPr>
          <p:nvPr>
            <p:ph idx="1"/>
          </p:nvPr>
        </p:nvSpPr>
        <p:spPr>
          <a:xfrm>
            <a:off x="838200" y="2213811"/>
            <a:ext cx="10515600" cy="3963152"/>
          </a:xfrm>
        </p:spPr>
        <p:txBody>
          <a:bodyPr>
            <a:normAutofit/>
          </a:bodyPr>
          <a:lstStyle/>
          <a:p>
            <a:r>
              <a:rPr lang="ru-RU" sz="4800" dirty="0" err="1">
                <a:latin typeface="Atyp Regular Variable" panose="00000500000000000000" pitchFamily="2" charset="0"/>
                <a:ea typeface="Atyp Regular Variable" panose="00000500000000000000" pitchFamily="2" charset="0"/>
              </a:rPr>
              <a:t>Сұраққа</a:t>
            </a:r>
            <a:r>
              <a:rPr lang="ru-RU" sz="4800" dirty="0">
                <a:latin typeface="Atyp Regular Variable" panose="00000500000000000000" pitchFamily="2" charset="0"/>
                <a:ea typeface="Atyp Regular Variable" panose="00000500000000000000" pitchFamily="2" charset="0"/>
              </a:rPr>
              <a:t> </a:t>
            </a:r>
            <a:r>
              <a:rPr lang="ru-RU" sz="4800" dirty="0" err="1">
                <a:latin typeface="Atyp Regular Variable" panose="00000500000000000000" pitchFamily="2" charset="0"/>
                <a:ea typeface="Atyp Regular Variable" panose="00000500000000000000" pitchFamily="2" charset="0"/>
              </a:rPr>
              <a:t>дұрыс</a:t>
            </a:r>
            <a:r>
              <a:rPr lang="ru-RU" sz="4800" dirty="0">
                <a:latin typeface="Atyp Regular Variable" panose="00000500000000000000" pitchFamily="2" charset="0"/>
                <a:ea typeface="Atyp Regular Variable" panose="00000500000000000000" pitchFamily="2" charset="0"/>
              </a:rPr>
              <a:t> </a:t>
            </a:r>
            <a:r>
              <a:rPr lang="ru-RU" sz="4800" dirty="0" err="1">
                <a:latin typeface="Atyp Regular Variable" panose="00000500000000000000" pitchFamily="2" charset="0"/>
                <a:ea typeface="Atyp Regular Variable" panose="00000500000000000000" pitchFamily="2" charset="0"/>
              </a:rPr>
              <a:t>жауап</a:t>
            </a:r>
            <a:r>
              <a:rPr lang="ru-RU" sz="4800" dirty="0">
                <a:latin typeface="Atyp Regular Variable" panose="00000500000000000000" pitchFamily="2" charset="0"/>
                <a:ea typeface="Atyp Regular Variable" panose="00000500000000000000" pitchFamily="2" charset="0"/>
              </a:rPr>
              <a:t> </a:t>
            </a:r>
            <a:r>
              <a:rPr lang="ru-RU" sz="4800" dirty="0" err="1">
                <a:latin typeface="Atyp Regular Variable" panose="00000500000000000000" pitchFamily="2" charset="0"/>
                <a:ea typeface="Atyp Regular Variable" panose="00000500000000000000" pitchFamily="2" charset="0"/>
              </a:rPr>
              <a:t>береді</a:t>
            </a:r>
            <a:r>
              <a:rPr lang="ru-RU" sz="4800" dirty="0">
                <a:latin typeface="Atyp Regular Variable" panose="00000500000000000000" pitchFamily="2" charset="0"/>
                <a:ea typeface="Atyp Regular Variable" panose="00000500000000000000" pitchFamily="2" charset="0"/>
              </a:rPr>
              <a:t>;</a:t>
            </a:r>
          </a:p>
          <a:p>
            <a:r>
              <a:rPr lang="ru-RU" sz="4800" dirty="0" err="1">
                <a:latin typeface="Atyp Regular Variable" panose="00000500000000000000" pitchFamily="2" charset="0"/>
                <a:ea typeface="Atyp Regular Variable" panose="00000500000000000000" pitchFamily="2" charset="0"/>
              </a:rPr>
              <a:t>Өз</a:t>
            </a:r>
            <a:r>
              <a:rPr lang="ru-RU" sz="4800" dirty="0">
                <a:latin typeface="Atyp Regular Variable" panose="00000500000000000000" pitchFamily="2" charset="0"/>
                <a:ea typeface="Atyp Regular Variable" panose="00000500000000000000" pitchFamily="2" charset="0"/>
              </a:rPr>
              <a:t> </a:t>
            </a:r>
            <a:r>
              <a:rPr lang="ru-RU" sz="4800" dirty="0" err="1">
                <a:latin typeface="Atyp Regular Variable" panose="00000500000000000000" pitchFamily="2" charset="0"/>
                <a:ea typeface="Atyp Regular Variable" panose="00000500000000000000" pitchFamily="2" charset="0"/>
              </a:rPr>
              <a:t>жауабын</a:t>
            </a:r>
            <a:r>
              <a:rPr lang="ru-RU" sz="4800" dirty="0">
                <a:latin typeface="Atyp Regular Variable" panose="00000500000000000000" pitchFamily="2" charset="0"/>
                <a:ea typeface="Atyp Regular Variable" panose="00000500000000000000" pitchFamily="2" charset="0"/>
              </a:rPr>
              <a:t> </a:t>
            </a:r>
            <a:r>
              <a:rPr lang="ru-RU" sz="4800" dirty="0" err="1">
                <a:latin typeface="Atyp Regular Variable" panose="00000500000000000000" pitchFamily="2" charset="0"/>
                <a:ea typeface="Atyp Regular Variable" panose="00000500000000000000" pitchFamily="2" charset="0"/>
              </a:rPr>
              <a:t>мысалдармен</a:t>
            </a:r>
            <a:r>
              <a:rPr lang="ru-RU" sz="4800" dirty="0">
                <a:latin typeface="Atyp Regular Variable" panose="00000500000000000000" pitchFamily="2" charset="0"/>
                <a:ea typeface="Atyp Regular Variable" panose="00000500000000000000" pitchFamily="2" charset="0"/>
              </a:rPr>
              <a:t> </a:t>
            </a:r>
            <a:r>
              <a:rPr lang="ru-RU" sz="4800" dirty="0" err="1">
                <a:latin typeface="Atyp Regular Variable" panose="00000500000000000000" pitchFamily="2" charset="0"/>
                <a:ea typeface="Atyp Regular Variable" panose="00000500000000000000" pitchFamily="2" charset="0"/>
              </a:rPr>
              <a:t>дәлелдейді</a:t>
            </a:r>
            <a:r>
              <a:rPr lang="ru-RU" sz="6600" dirty="0">
                <a:latin typeface="Atyp Regular Variable" panose="00000500000000000000" pitchFamily="2" charset="0"/>
                <a:ea typeface="Atyp Regular Variable" panose="00000500000000000000" pitchFamily="2" charset="0"/>
              </a:rPr>
              <a:t>.</a:t>
            </a:r>
          </a:p>
          <a:p>
            <a:endParaRPr lang="ru-KZ" sz="6600" dirty="0">
              <a:latin typeface="Atyp Regular Variable" panose="00000500000000000000" pitchFamily="2" charset="0"/>
              <a:ea typeface="Atyp Regular Variable" panose="00000500000000000000" pitchFamily="2" charset="0"/>
            </a:endParaRPr>
          </a:p>
        </p:txBody>
      </p:sp>
    </p:spTree>
    <p:extLst>
      <p:ext uri="{BB962C8B-B14F-4D97-AF65-F5344CB8AC3E}">
        <p14:creationId xmlns:p14="http://schemas.microsoft.com/office/powerpoint/2010/main" val="670677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xmlns="" id="{16AC3602-3348-4F31-9E43-076B03514E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2" name="Заголовок 1">
            <a:extLst>
              <a:ext uri="{FF2B5EF4-FFF2-40B4-BE49-F238E27FC236}">
                <a16:creationId xmlns:a16="http://schemas.microsoft.com/office/drawing/2014/main" xmlns="" id="{C5668CBB-09B9-498C-9B4F-8E8BECB82E1A}"/>
              </a:ext>
            </a:extLst>
          </p:cNvPr>
          <p:cNvSpPr>
            <a:spLocks noGrp="1"/>
          </p:cNvSpPr>
          <p:nvPr>
            <p:ph type="title"/>
          </p:nvPr>
        </p:nvSpPr>
        <p:spPr>
          <a:xfrm>
            <a:off x="3506755" y="365125"/>
            <a:ext cx="7161245" cy="1325563"/>
          </a:xfrm>
        </p:spPr>
        <p:txBody>
          <a:bodyPr>
            <a:normAutofit/>
          </a:bodyPr>
          <a:lstStyle/>
          <a:p>
            <a:r>
              <a:rPr lang="ru-RU" sz="3600" dirty="0" err="1">
                <a:latin typeface="Atyp Regular Variable" panose="00000500000000000000" pitchFamily="2" charset="0"/>
                <a:ea typeface="Atyp Regular Variable" panose="00000500000000000000" pitchFamily="2" charset="0"/>
              </a:rPr>
              <a:t>Ықтимал</a:t>
            </a:r>
            <a:r>
              <a:rPr lang="ru-RU" sz="3600" dirty="0">
                <a:latin typeface="Atyp Regular Variable" panose="00000500000000000000" pitchFamily="2" charset="0"/>
                <a:ea typeface="Atyp Regular Variable" panose="00000500000000000000" pitchFamily="2" charset="0"/>
              </a:rPr>
              <a:t> </a:t>
            </a:r>
            <a:r>
              <a:rPr lang="ru-RU" sz="3600" dirty="0" err="1">
                <a:latin typeface="Atyp Regular Variable" panose="00000500000000000000" pitchFamily="2" charset="0"/>
                <a:ea typeface="Atyp Regular Variable" panose="00000500000000000000" pitchFamily="2" charset="0"/>
              </a:rPr>
              <a:t>жауап</a:t>
            </a:r>
            <a:endParaRPr lang="ru-KZ" sz="3600" dirty="0">
              <a:latin typeface="Atyp Regular Variable" panose="00000500000000000000" pitchFamily="2" charset="0"/>
              <a:ea typeface="Atyp Regular Variable" panose="00000500000000000000" pitchFamily="2" charset="0"/>
            </a:endParaRPr>
          </a:p>
        </p:txBody>
      </p:sp>
      <p:sp>
        <p:nvSpPr>
          <p:cNvPr id="24" name="Graphic 11">
            <a:extLst>
              <a:ext uri="{FF2B5EF4-FFF2-40B4-BE49-F238E27FC236}">
                <a16:creationId xmlns:a16="http://schemas.microsoft.com/office/drawing/2014/main" xmlns="" id="{394094B0-A6C9-44BE-9042-66EF0612F6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903882" y="59182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26" name="Graphic 10">
            <a:extLst>
              <a:ext uri="{FF2B5EF4-FFF2-40B4-BE49-F238E27FC236}">
                <a16:creationId xmlns:a16="http://schemas.microsoft.com/office/drawing/2014/main" xmlns="" id="{64C2CA96-0B16-4AA7-B340-33044D2385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1262662" y="82112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cxnSp>
        <p:nvCxnSpPr>
          <p:cNvPr id="28" name="Straight Connector 27">
            <a:extLst>
              <a:ext uri="{FF2B5EF4-FFF2-40B4-BE49-F238E27FC236}">
                <a16:creationId xmlns:a16="http://schemas.microsoft.com/office/drawing/2014/main" xmlns="" id="{94169334-264D-4176-8BDE-037249A61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2440" y="1027906"/>
            <a:ext cx="3408787" cy="0"/>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
        <p:nvSpPr>
          <p:cNvPr id="30" name="Graphic 12">
            <a:extLst>
              <a:ext uri="{FF2B5EF4-FFF2-40B4-BE49-F238E27FC236}">
                <a16:creationId xmlns:a16="http://schemas.microsoft.com/office/drawing/2014/main" xmlns="" id="{1D50D7A8-F1D5-4306-8A9B-DD7A73EB8BC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888342" y="1336268"/>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aphicFrame>
        <p:nvGraphicFramePr>
          <p:cNvPr id="4" name="Объект 3">
            <a:extLst>
              <a:ext uri="{FF2B5EF4-FFF2-40B4-BE49-F238E27FC236}">
                <a16:creationId xmlns:a16="http://schemas.microsoft.com/office/drawing/2014/main" xmlns="" id="{C407296B-80AF-4F2A-B467-B18F1F4575C7}"/>
              </a:ext>
            </a:extLst>
          </p:cNvPr>
          <p:cNvGraphicFramePr>
            <a:graphicFrameLocks noGrp="1"/>
          </p:cNvGraphicFramePr>
          <p:nvPr>
            <p:ph idx="1"/>
            <p:extLst>
              <p:ext uri="{D42A27DB-BD31-4B8C-83A1-F6EECF244321}">
                <p14:modId xmlns:p14="http://schemas.microsoft.com/office/powerpoint/2010/main" val="1985546253"/>
              </p:ext>
            </p:extLst>
          </p:nvPr>
        </p:nvGraphicFramePr>
        <p:xfrm>
          <a:off x="186612" y="1322697"/>
          <a:ext cx="11849878" cy="5367352"/>
        </p:xfrm>
        <a:graphic>
          <a:graphicData uri="http://schemas.openxmlformats.org/drawingml/2006/table">
            <a:tbl>
              <a:tblPr firstRow="1" firstCol="1" bandRow="1"/>
              <a:tblGrid>
                <a:gridCol w="3437217">
                  <a:extLst>
                    <a:ext uri="{9D8B030D-6E8A-4147-A177-3AD203B41FA5}">
                      <a16:colId xmlns:a16="http://schemas.microsoft.com/office/drawing/2014/main" xmlns="" val="1698498305"/>
                    </a:ext>
                  </a:extLst>
                </a:gridCol>
                <a:gridCol w="4069117">
                  <a:extLst>
                    <a:ext uri="{9D8B030D-6E8A-4147-A177-3AD203B41FA5}">
                      <a16:colId xmlns:a16="http://schemas.microsoft.com/office/drawing/2014/main" xmlns="" val="584223153"/>
                    </a:ext>
                  </a:extLst>
                </a:gridCol>
                <a:gridCol w="4343544">
                  <a:extLst>
                    <a:ext uri="{9D8B030D-6E8A-4147-A177-3AD203B41FA5}">
                      <a16:colId xmlns:a16="http://schemas.microsoft.com/office/drawing/2014/main" xmlns="" val="507910044"/>
                    </a:ext>
                  </a:extLst>
                </a:gridCol>
              </a:tblGrid>
              <a:tr h="299046">
                <a:tc>
                  <a:txBody>
                    <a:bodyPr/>
                    <a:lstStyle/>
                    <a:p>
                      <a:pPr algn="l" fontAlgn="t">
                        <a:lnSpc>
                          <a:spcPct val="107000"/>
                        </a:lnSpc>
                        <a:spcBef>
                          <a:spcPts val="0"/>
                        </a:spcBef>
                        <a:spcAft>
                          <a:spcPts val="800"/>
                        </a:spcAft>
                      </a:pPr>
                      <a:r>
                        <a:rPr lang="kk-KZ" sz="12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Сұрақ</a:t>
                      </a:r>
                      <a:endParaRPr lang="kk-KZ" sz="1800" b="0" i="0" u="none" strike="noStrike">
                        <a:effectLst/>
                        <a:latin typeface="Atyp Regular Variable" panose="00000500000000000000" pitchFamily="2" charset="0"/>
                        <a:ea typeface="Atyp Regular Variable" panose="00000500000000000000" pitchFamily="2" charset="0"/>
                      </a:endParaRPr>
                    </a:p>
                  </a:txBody>
                  <a:tcPr marL="68926" marR="68926" marT="95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12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Жауап</a:t>
                      </a:r>
                      <a:endParaRPr lang="kk-KZ" sz="1800" b="0" i="0" u="none" strike="noStrike">
                        <a:effectLst/>
                        <a:latin typeface="Atyp Regular Variable" panose="00000500000000000000" pitchFamily="2" charset="0"/>
                        <a:ea typeface="Atyp Regular Variable" panose="00000500000000000000" pitchFamily="2" charset="0"/>
                      </a:endParaRPr>
                    </a:p>
                  </a:txBody>
                  <a:tcPr marL="68926" marR="68926" marT="95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12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Дәлел</a:t>
                      </a:r>
                      <a:endParaRPr lang="kk-KZ" sz="1800" b="0" i="0" u="none" strike="noStrike">
                        <a:effectLst/>
                        <a:latin typeface="Atyp Regular Variable" panose="00000500000000000000" pitchFamily="2" charset="0"/>
                        <a:ea typeface="Atyp Regular Variable" panose="00000500000000000000" pitchFamily="2" charset="0"/>
                      </a:endParaRPr>
                    </a:p>
                  </a:txBody>
                  <a:tcPr marL="68926" marR="68926" marT="95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8386573"/>
                  </a:ext>
                </a:extLst>
              </a:tr>
              <a:tr h="783061">
                <a:tc>
                  <a:txBody>
                    <a:bodyPr/>
                    <a:lstStyle/>
                    <a:p>
                      <a:pPr algn="l" fontAlgn="t">
                        <a:lnSpc>
                          <a:spcPct val="107000"/>
                        </a:lnSpc>
                        <a:spcBef>
                          <a:spcPts val="0"/>
                        </a:spcBef>
                        <a:spcAft>
                          <a:spcPts val="800"/>
                        </a:spcAft>
                      </a:pPr>
                      <a:r>
                        <a:rPr lang="kk-KZ" sz="12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Шығарманың идеясы қандай?</a:t>
                      </a:r>
                      <a:endParaRPr lang="kk-KZ" sz="1800" b="0" i="0" u="none" strike="noStrike" dirty="0">
                        <a:effectLst/>
                        <a:latin typeface="Atyp Regular Variable" panose="00000500000000000000" pitchFamily="2" charset="0"/>
                        <a:ea typeface="Atyp Regular Variable" panose="00000500000000000000" pitchFamily="2" charset="0"/>
                      </a:endParaRPr>
                    </a:p>
                  </a:txBody>
                  <a:tcPr marL="68926" marR="68926" marT="95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12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Ел басына түскен азапты күндер, қолдан жасалған аштықтан қырылған екі миллион халықтың тағдыры.</a:t>
                      </a:r>
                      <a:endParaRPr lang="kk-KZ" sz="1800" b="0" i="0" u="none" strike="noStrike">
                        <a:effectLst/>
                        <a:latin typeface="Atyp Regular Variable" panose="00000500000000000000" pitchFamily="2" charset="0"/>
                        <a:ea typeface="Atyp Regular Variable" panose="00000500000000000000" pitchFamily="2" charset="0"/>
                      </a:endParaRPr>
                    </a:p>
                  </a:txBody>
                  <a:tcPr marL="68926" marR="68926" marT="95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12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Шығармада Қазақстанда ХХ ғасырдың басында болған тәркілеудің зардабы, 1932 жылғы қазақ халқының басына түскен ауыр қасірет суреттелген</a:t>
                      </a:r>
                      <a:endParaRPr lang="kk-KZ" sz="1800" b="0" i="0" u="none" strike="noStrike">
                        <a:effectLst/>
                        <a:latin typeface="Atyp Regular Variable" panose="00000500000000000000" pitchFamily="2" charset="0"/>
                        <a:ea typeface="Atyp Regular Variable" panose="00000500000000000000" pitchFamily="2" charset="0"/>
                      </a:endParaRPr>
                    </a:p>
                  </a:txBody>
                  <a:tcPr marL="68926" marR="68926" marT="95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110709685"/>
                  </a:ext>
                </a:extLst>
              </a:tr>
              <a:tr h="1509084">
                <a:tc>
                  <a:txBody>
                    <a:bodyPr/>
                    <a:lstStyle/>
                    <a:p>
                      <a:pPr algn="l" fontAlgn="t">
                        <a:lnSpc>
                          <a:spcPct val="107000"/>
                        </a:lnSpc>
                        <a:spcBef>
                          <a:spcPts val="0"/>
                        </a:spcBef>
                        <a:spcAft>
                          <a:spcPts val="800"/>
                        </a:spcAft>
                      </a:pPr>
                      <a:r>
                        <a:rPr lang="kk-KZ" sz="12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Шығарма қандай әдеби жанрда жазылған?</a:t>
                      </a:r>
                      <a:endParaRPr lang="kk-KZ" sz="1800" b="0" i="0" u="none" strike="noStrike" dirty="0">
                        <a:effectLst/>
                        <a:latin typeface="Atyp Regular Variable" panose="00000500000000000000" pitchFamily="2" charset="0"/>
                        <a:ea typeface="Atyp Regular Variable" panose="00000500000000000000" pitchFamily="2" charset="0"/>
                      </a:endParaRPr>
                    </a:p>
                  </a:txBody>
                  <a:tcPr marL="68926" marR="68926" marT="95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12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Драма</a:t>
                      </a:r>
                      <a:endParaRPr lang="kk-KZ" sz="1800" b="0" i="0" u="none" strike="noStrike" dirty="0">
                        <a:effectLst/>
                        <a:latin typeface="Atyp Regular Variable" panose="00000500000000000000" pitchFamily="2" charset="0"/>
                        <a:ea typeface="Atyp Regular Variable" panose="00000500000000000000" pitchFamily="2" charset="0"/>
                      </a:endParaRPr>
                    </a:p>
                  </a:txBody>
                  <a:tcPr marL="68926" marR="68926" marT="95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12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Драмалық туындылар, яғни пьесалар театр сахнасына қоюға арнап жазылады. Осыған байланысты пьесаның көлемі, құрылысы, тілі, адам мінезін танытуы тұрғысынан өзге жанрдағы туындылардан өзіндік ерекшеліктері бар. Сюжет  кейіпкерлердің диалогымен ашылады.</a:t>
                      </a:r>
                      <a:endParaRPr lang="kk-KZ" sz="1800" b="0" i="0" u="none" strike="noStrike">
                        <a:effectLst/>
                        <a:latin typeface="Atyp Regular Variable" panose="00000500000000000000" pitchFamily="2" charset="0"/>
                        <a:ea typeface="Atyp Regular Variable" panose="00000500000000000000" pitchFamily="2" charset="0"/>
                      </a:endParaRPr>
                    </a:p>
                  </a:txBody>
                  <a:tcPr marL="68926" marR="68926" marT="95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2086553"/>
                  </a:ext>
                </a:extLst>
              </a:tr>
              <a:tr h="1509084">
                <a:tc>
                  <a:txBody>
                    <a:bodyPr/>
                    <a:lstStyle/>
                    <a:p>
                      <a:pPr algn="l" fontAlgn="t">
                        <a:lnSpc>
                          <a:spcPct val="107000"/>
                        </a:lnSpc>
                        <a:spcBef>
                          <a:spcPts val="0"/>
                        </a:spcBef>
                        <a:spcAft>
                          <a:spcPts val="800"/>
                        </a:spcAft>
                      </a:pPr>
                      <a:r>
                        <a:rPr lang="kk-KZ" sz="12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Драмалық туынды құрылысындағы ерекшелік неде?</a:t>
                      </a:r>
                      <a:endParaRPr lang="kk-KZ" sz="1800" b="0" i="0" u="none" strike="noStrike" dirty="0">
                        <a:effectLst/>
                        <a:latin typeface="Atyp Regular Variable" panose="00000500000000000000" pitchFamily="2" charset="0"/>
                        <a:ea typeface="Atyp Regular Variable" panose="00000500000000000000" pitchFamily="2" charset="0"/>
                      </a:endParaRPr>
                    </a:p>
                  </a:txBody>
                  <a:tcPr marL="68926" marR="68926" marT="95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12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Драмалық туындының ерекшелігі кейіпкерлердің диалогі мен монологіне құрылуы. Диалог те, монолог те пьесадағы тартысқа қатысушы адамдардың алуан мінезін, көзқарас-мақсатын айқын танытатындай мағыналы да көркем болуы керек</a:t>
                      </a:r>
                      <a:endParaRPr lang="kk-KZ" sz="1800" b="0" i="0" u="none" strike="noStrike">
                        <a:effectLst/>
                        <a:latin typeface="Atyp Regular Variable" panose="00000500000000000000" pitchFamily="2" charset="0"/>
                        <a:ea typeface="Atyp Regular Variable" panose="00000500000000000000" pitchFamily="2" charset="0"/>
                      </a:endParaRPr>
                    </a:p>
                  </a:txBody>
                  <a:tcPr marL="68926" marR="68926" marT="95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12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Автор қазақ халқының бастан кешкен нәубетін, ұлттық трагедиясын жеткізуде кейіпкерлердің сөздерін шебер қолданған. Диалог кейіпкерлердің ішкі жан дүниесін ұтымды ашады.</a:t>
                      </a:r>
                      <a:endParaRPr lang="kk-KZ" sz="1800" b="0" i="0" u="none" strike="noStrike">
                        <a:effectLst/>
                        <a:latin typeface="Atyp Regular Variable" panose="00000500000000000000" pitchFamily="2" charset="0"/>
                        <a:ea typeface="Atyp Regular Variable" panose="00000500000000000000" pitchFamily="2" charset="0"/>
                      </a:endParaRPr>
                    </a:p>
                  </a:txBody>
                  <a:tcPr marL="68926" marR="68926" marT="95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02240254"/>
                  </a:ext>
                </a:extLst>
              </a:tr>
              <a:tr h="1267077">
                <a:tc>
                  <a:txBody>
                    <a:bodyPr/>
                    <a:lstStyle/>
                    <a:p>
                      <a:pPr algn="l" fontAlgn="t">
                        <a:lnSpc>
                          <a:spcPct val="107000"/>
                        </a:lnSpc>
                        <a:spcBef>
                          <a:spcPts val="0"/>
                        </a:spcBef>
                        <a:spcAft>
                          <a:spcPts val="800"/>
                        </a:spcAft>
                      </a:pPr>
                      <a:r>
                        <a:rPr lang="kk-KZ" sz="12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Драматург адам мінезін, бейнелеп отырған өмір шындығын қалай көрсете білді?</a:t>
                      </a:r>
                      <a:endParaRPr lang="kk-KZ" sz="1800" b="0" i="0" u="none" strike="noStrike">
                        <a:effectLst/>
                        <a:latin typeface="Atyp Regular Variable" panose="00000500000000000000" pitchFamily="2" charset="0"/>
                        <a:ea typeface="Atyp Regular Variable" panose="00000500000000000000" pitchFamily="2" charset="0"/>
                      </a:endParaRPr>
                    </a:p>
                  </a:txBody>
                  <a:tcPr marL="68926" marR="68926" marT="95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12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Драматург өмір шындығын   пьеса кейіпкерлерінің сөзі (диалог, монолог) мен іс-әрекеттері арқылы  көркем аша білді. Сол кездегі өкімет басшылары мен оның қасындағы жандайшаптардың бейнесіне жан бере суреттеді.</a:t>
                      </a:r>
                      <a:endParaRPr lang="kk-KZ" sz="1800" b="0" i="0" u="none" strike="noStrike">
                        <a:effectLst/>
                        <a:latin typeface="Atyp Regular Variable" panose="00000500000000000000" pitchFamily="2" charset="0"/>
                        <a:ea typeface="Atyp Regular Variable" panose="00000500000000000000" pitchFamily="2" charset="0"/>
                      </a:endParaRPr>
                    </a:p>
                  </a:txBody>
                  <a:tcPr marL="68926" marR="68926" marT="95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12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Ш.Мұртазаның драматург ретіндегі шеберлігінің өзі сонда, ол кейіпкерінің мінез-құлқын ғана ашып қоймай, оның жандүниесін көрсете білді Пьеса тілінен кейіпкерлердің өзіне лайық мінезін, психологиясын ,өзіндік ерекшеліктерін көреміз</a:t>
                      </a:r>
                      <a:endParaRPr lang="kk-KZ" sz="1800" b="0" i="0" u="none" strike="noStrike" dirty="0">
                        <a:effectLst/>
                        <a:latin typeface="Atyp Regular Variable" panose="00000500000000000000" pitchFamily="2" charset="0"/>
                        <a:ea typeface="Atyp Regular Variable" panose="00000500000000000000" pitchFamily="2" charset="0"/>
                      </a:endParaRPr>
                    </a:p>
                  </a:txBody>
                  <a:tcPr marL="68926" marR="68926" marT="95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160912376"/>
                  </a:ext>
                </a:extLst>
              </a:tr>
            </a:tbl>
          </a:graphicData>
        </a:graphic>
      </p:graphicFrame>
    </p:spTree>
    <p:extLst>
      <p:ext uri="{BB962C8B-B14F-4D97-AF65-F5344CB8AC3E}">
        <p14:creationId xmlns:p14="http://schemas.microsoft.com/office/powerpoint/2010/main" val="284473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xmlns="" id="{16AC3602-3348-4F31-9E43-076B03514E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2" name="Заголовок 1">
            <a:extLst>
              <a:ext uri="{FF2B5EF4-FFF2-40B4-BE49-F238E27FC236}">
                <a16:creationId xmlns:a16="http://schemas.microsoft.com/office/drawing/2014/main" xmlns="" id="{574E58BE-40D7-47E3-833C-82871897EFB6}"/>
              </a:ext>
            </a:extLst>
          </p:cNvPr>
          <p:cNvSpPr>
            <a:spLocks noGrp="1"/>
          </p:cNvSpPr>
          <p:nvPr>
            <p:ph type="title"/>
          </p:nvPr>
        </p:nvSpPr>
        <p:spPr>
          <a:xfrm>
            <a:off x="3506755" y="365125"/>
            <a:ext cx="7161245" cy="1325563"/>
          </a:xfrm>
        </p:spPr>
        <p:txBody>
          <a:bodyPr>
            <a:normAutofit fontScale="90000"/>
          </a:bodyPr>
          <a:lstStyle/>
          <a:p>
            <a:r>
              <a:rPr lang="ru-RU" sz="3300" dirty="0">
                <a:latin typeface="Atyp Regular Variable" panose="00000500000000000000" pitchFamily="2" charset="0"/>
                <a:ea typeface="Atyp Regular Variable" panose="00000500000000000000" pitchFamily="2" charset="0"/>
              </a:rPr>
              <a:t>2-тапсырма </a:t>
            </a:r>
            <a:r>
              <a:rPr lang="ru-RU" sz="3300" dirty="0" err="1">
                <a:latin typeface="Atyp Regular Variable" panose="00000500000000000000" pitchFamily="2" charset="0"/>
                <a:ea typeface="Atyp Regular Variable" panose="00000500000000000000" pitchFamily="2" charset="0"/>
              </a:rPr>
              <a:t>Тарихи</a:t>
            </a:r>
            <a:r>
              <a:rPr lang="ru-RU" sz="3300" dirty="0">
                <a:latin typeface="Atyp Regular Variable" panose="00000500000000000000" pitchFamily="2" charset="0"/>
                <a:ea typeface="Atyp Regular Variable" panose="00000500000000000000" pitchFamily="2" charset="0"/>
              </a:rPr>
              <a:t> </a:t>
            </a:r>
            <a:r>
              <a:rPr lang="ru-RU" sz="3300" dirty="0" err="1">
                <a:latin typeface="Atyp Regular Variable" panose="00000500000000000000" pitchFamily="2" charset="0"/>
                <a:ea typeface="Atyp Regular Variable" panose="00000500000000000000" pitchFamily="2" charset="0"/>
              </a:rPr>
              <a:t>және</a:t>
            </a:r>
            <a:r>
              <a:rPr lang="ru-RU" sz="3300" dirty="0">
                <a:latin typeface="Atyp Regular Variable" panose="00000500000000000000" pitchFamily="2" charset="0"/>
                <a:ea typeface="Atyp Regular Variable" panose="00000500000000000000" pitchFamily="2" charset="0"/>
              </a:rPr>
              <a:t> </a:t>
            </a:r>
            <a:r>
              <a:rPr lang="ru-RU" sz="3300" dirty="0" err="1">
                <a:latin typeface="Atyp Regular Variable" panose="00000500000000000000" pitchFamily="2" charset="0"/>
                <a:ea typeface="Atyp Regular Variable" panose="00000500000000000000" pitchFamily="2" charset="0"/>
              </a:rPr>
              <a:t>көркемдік</a:t>
            </a:r>
            <a:r>
              <a:rPr lang="ru-RU" sz="3300" dirty="0">
                <a:latin typeface="Atyp Regular Variable" panose="00000500000000000000" pitchFamily="2" charset="0"/>
                <a:ea typeface="Atyp Regular Variable" panose="00000500000000000000" pitchFamily="2" charset="0"/>
              </a:rPr>
              <a:t> </a:t>
            </a:r>
            <a:r>
              <a:rPr lang="ru-RU" sz="3300" dirty="0" err="1">
                <a:latin typeface="Atyp Regular Variable" panose="00000500000000000000" pitchFamily="2" charset="0"/>
                <a:ea typeface="Atyp Regular Variable" panose="00000500000000000000" pitchFamily="2" charset="0"/>
              </a:rPr>
              <a:t>құндылығын</a:t>
            </a:r>
            <a:r>
              <a:rPr lang="ru-RU" sz="3300" dirty="0">
                <a:latin typeface="Atyp Regular Variable" panose="00000500000000000000" pitchFamily="2" charset="0"/>
                <a:ea typeface="Atyp Regular Variable" panose="00000500000000000000" pitchFamily="2" charset="0"/>
              </a:rPr>
              <a:t> </a:t>
            </a:r>
            <a:r>
              <a:rPr lang="ru-RU" sz="3300" dirty="0" err="1">
                <a:latin typeface="Atyp Regular Variable" panose="00000500000000000000" pitchFamily="2" charset="0"/>
                <a:ea typeface="Atyp Regular Variable" panose="00000500000000000000" pitchFamily="2" charset="0"/>
              </a:rPr>
              <a:t>анықтап</a:t>
            </a:r>
            <a:r>
              <a:rPr lang="ru-RU" sz="3300" dirty="0">
                <a:latin typeface="Atyp Regular Variable" panose="00000500000000000000" pitchFamily="2" charset="0"/>
                <a:ea typeface="Atyp Regular Variable" panose="00000500000000000000" pitchFamily="2" charset="0"/>
              </a:rPr>
              <a:t>, </a:t>
            </a:r>
            <a:r>
              <a:rPr lang="ru-RU" sz="3300" dirty="0" err="1">
                <a:latin typeface="Atyp Regular Variable" panose="00000500000000000000" pitchFamily="2" charset="0"/>
                <a:ea typeface="Atyp Regular Variable" panose="00000500000000000000" pitchFamily="2" charset="0"/>
              </a:rPr>
              <a:t>баға</a:t>
            </a:r>
            <a:r>
              <a:rPr lang="ru-RU" sz="3300" dirty="0">
                <a:latin typeface="Atyp Regular Variable" panose="00000500000000000000" pitchFamily="2" charset="0"/>
                <a:ea typeface="Atyp Regular Variable" panose="00000500000000000000" pitchFamily="2" charset="0"/>
              </a:rPr>
              <a:t> </a:t>
            </a:r>
            <a:r>
              <a:rPr lang="ru-RU" sz="3300" dirty="0" err="1">
                <a:latin typeface="Atyp Regular Variable" panose="00000500000000000000" pitchFamily="2" charset="0"/>
                <a:ea typeface="Atyp Regular Variable" panose="00000500000000000000" pitchFamily="2" charset="0"/>
              </a:rPr>
              <a:t>беріңіздер</a:t>
            </a:r>
            <a:r>
              <a:rPr lang="ru-RU" sz="3300" dirty="0">
                <a:latin typeface="Atyp Regular Variable" panose="00000500000000000000" pitchFamily="2" charset="0"/>
                <a:ea typeface="Atyp Regular Variable" panose="00000500000000000000" pitchFamily="2" charset="0"/>
              </a:rPr>
              <a:t>.</a:t>
            </a:r>
            <a:endParaRPr lang="ru-KZ" sz="3300" dirty="0">
              <a:latin typeface="Atyp Regular Variable" panose="00000500000000000000" pitchFamily="2" charset="0"/>
              <a:ea typeface="Atyp Regular Variable" panose="00000500000000000000" pitchFamily="2" charset="0"/>
            </a:endParaRPr>
          </a:p>
        </p:txBody>
      </p:sp>
      <p:sp>
        <p:nvSpPr>
          <p:cNvPr id="24" name="Graphic 11">
            <a:extLst>
              <a:ext uri="{FF2B5EF4-FFF2-40B4-BE49-F238E27FC236}">
                <a16:creationId xmlns:a16="http://schemas.microsoft.com/office/drawing/2014/main" xmlns="" id="{394094B0-A6C9-44BE-9042-66EF0612F6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903882" y="59182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26" name="Graphic 10">
            <a:extLst>
              <a:ext uri="{FF2B5EF4-FFF2-40B4-BE49-F238E27FC236}">
                <a16:creationId xmlns:a16="http://schemas.microsoft.com/office/drawing/2014/main" xmlns="" id="{64C2CA96-0B16-4AA7-B340-33044D2385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1262662" y="82112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cxnSp>
        <p:nvCxnSpPr>
          <p:cNvPr id="28" name="Straight Connector 27">
            <a:extLst>
              <a:ext uri="{FF2B5EF4-FFF2-40B4-BE49-F238E27FC236}">
                <a16:creationId xmlns:a16="http://schemas.microsoft.com/office/drawing/2014/main" xmlns="" id="{94169334-264D-4176-8BDE-037249A61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2440" y="1027906"/>
            <a:ext cx="3408787" cy="0"/>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
        <p:nvSpPr>
          <p:cNvPr id="30" name="Graphic 12">
            <a:extLst>
              <a:ext uri="{FF2B5EF4-FFF2-40B4-BE49-F238E27FC236}">
                <a16:creationId xmlns:a16="http://schemas.microsoft.com/office/drawing/2014/main" xmlns="" id="{1D50D7A8-F1D5-4306-8A9B-DD7A73EB8BC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888342" y="1336268"/>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aphicFrame>
        <p:nvGraphicFramePr>
          <p:cNvPr id="4" name="Объект 3">
            <a:extLst>
              <a:ext uri="{FF2B5EF4-FFF2-40B4-BE49-F238E27FC236}">
                <a16:creationId xmlns:a16="http://schemas.microsoft.com/office/drawing/2014/main" xmlns="" id="{CAEE34AB-1654-4D43-B8B3-EB8D49D3B502}"/>
              </a:ext>
            </a:extLst>
          </p:cNvPr>
          <p:cNvGraphicFramePr>
            <a:graphicFrameLocks noGrp="1"/>
          </p:cNvGraphicFramePr>
          <p:nvPr>
            <p:ph idx="1"/>
            <p:extLst>
              <p:ext uri="{D42A27DB-BD31-4B8C-83A1-F6EECF244321}">
                <p14:modId xmlns:p14="http://schemas.microsoft.com/office/powerpoint/2010/main" val="2523570692"/>
              </p:ext>
            </p:extLst>
          </p:nvPr>
        </p:nvGraphicFramePr>
        <p:xfrm>
          <a:off x="755780" y="1690688"/>
          <a:ext cx="10598020" cy="4201807"/>
        </p:xfrm>
        <a:graphic>
          <a:graphicData uri="http://schemas.openxmlformats.org/drawingml/2006/table">
            <a:tbl>
              <a:tblPr firstRow="1" firstCol="1" bandRow="1"/>
              <a:tblGrid>
                <a:gridCol w="3538699">
                  <a:extLst>
                    <a:ext uri="{9D8B030D-6E8A-4147-A177-3AD203B41FA5}">
                      <a16:colId xmlns:a16="http://schemas.microsoft.com/office/drawing/2014/main" xmlns="" val="2187974603"/>
                    </a:ext>
                  </a:extLst>
                </a:gridCol>
                <a:gridCol w="3538699">
                  <a:extLst>
                    <a:ext uri="{9D8B030D-6E8A-4147-A177-3AD203B41FA5}">
                      <a16:colId xmlns:a16="http://schemas.microsoft.com/office/drawing/2014/main" xmlns="" val="2475851348"/>
                    </a:ext>
                  </a:extLst>
                </a:gridCol>
                <a:gridCol w="3520622">
                  <a:extLst>
                    <a:ext uri="{9D8B030D-6E8A-4147-A177-3AD203B41FA5}">
                      <a16:colId xmlns:a16="http://schemas.microsoft.com/office/drawing/2014/main" xmlns="" val="1670350825"/>
                    </a:ext>
                  </a:extLst>
                </a:gridCol>
              </a:tblGrid>
              <a:tr h="1742977">
                <a:tc>
                  <a:txBody>
                    <a:bodyPr/>
                    <a:lstStyle/>
                    <a:p>
                      <a:pPr algn="l" fontAlgn="t">
                        <a:lnSpc>
                          <a:spcPct val="107000"/>
                        </a:lnSpc>
                        <a:spcBef>
                          <a:spcPts val="0"/>
                        </a:spcBef>
                        <a:spcAft>
                          <a:spcPts val="800"/>
                        </a:spcAft>
                      </a:pPr>
                      <a:r>
                        <a:rPr lang="kk-KZ" sz="3300" b="1"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Драманың тарихи құндылығы</a:t>
                      </a:r>
                      <a:endParaRPr lang="kk-KZ" sz="5100" b="0" i="0" u="none" strike="noStrike" dirty="0">
                        <a:effectLst/>
                        <a:latin typeface="Atyp Regular Variable" panose="00000500000000000000" pitchFamily="2" charset="0"/>
                        <a:ea typeface="Atyp Regular Variable" panose="00000500000000000000" pitchFamily="2" charset="0"/>
                      </a:endParaRPr>
                    </a:p>
                  </a:txBody>
                  <a:tcPr marL="191212" marR="191212" marT="265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3300" b="1"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Драманың көркемдік құндылығы</a:t>
                      </a:r>
                      <a:endParaRPr lang="kk-KZ" sz="5100" b="0" i="0" u="none" strike="noStrike">
                        <a:effectLst/>
                        <a:latin typeface="Atyp Regular Variable" panose="00000500000000000000" pitchFamily="2" charset="0"/>
                        <a:ea typeface="Atyp Regular Variable" panose="00000500000000000000" pitchFamily="2" charset="0"/>
                      </a:endParaRPr>
                    </a:p>
                  </a:txBody>
                  <a:tcPr marL="191212" marR="191212" marT="265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3300" b="1"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Сіздің берер бағаңыз</a:t>
                      </a:r>
                      <a:endParaRPr lang="kk-KZ" sz="5100" b="0" i="0" u="none" strike="noStrike">
                        <a:effectLst/>
                        <a:latin typeface="Atyp Regular Variable" panose="00000500000000000000" pitchFamily="2" charset="0"/>
                        <a:ea typeface="Atyp Regular Variable" panose="00000500000000000000" pitchFamily="2" charset="0"/>
                      </a:endParaRPr>
                    </a:p>
                  </a:txBody>
                  <a:tcPr marL="191212" marR="191212" marT="265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89831717"/>
                  </a:ext>
                </a:extLst>
              </a:tr>
              <a:tr h="2458830">
                <a:tc>
                  <a:txBody>
                    <a:bodyPr/>
                    <a:lstStyle/>
                    <a:p>
                      <a:pPr algn="l" fontAlgn="t">
                        <a:lnSpc>
                          <a:spcPct val="107000"/>
                        </a:lnSpc>
                        <a:spcBef>
                          <a:spcPts val="0"/>
                        </a:spcBef>
                        <a:spcAft>
                          <a:spcPts val="800"/>
                        </a:spcAft>
                      </a:pPr>
                      <a:r>
                        <a:rPr lang="kk-KZ" sz="33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5100" b="0" i="0" u="none" strike="noStrike" dirty="0">
                        <a:effectLst/>
                        <a:latin typeface="Atyp Regular Variable" panose="00000500000000000000" pitchFamily="2" charset="0"/>
                        <a:ea typeface="Atyp Regular Variable" panose="00000500000000000000" pitchFamily="2" charset="0"/>
                      </a:endParaRPr>
                    </a:p>
                    <a:p>
                      <a:pPr algn="l" fontAlgn="t">
                        <a:lnSpc>
                          <a:spcPct val="107000"/>
                        </a:lnSpc>
                        <a:spcBef>
                          <a:spcPts val="0"/>
                        </a:spcBef>
                        <a:spcAft>
                          <a:spcPts val="800"/>
                        </a:spcAft>
                      </a:pPr>
                      <a:r>
                        <a:rPr lang="kk-KZ" sz="33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5100" b="0" i="0" u="none" strike="noStrike" dirty="0">
                        <a:effectLst/>
                        <a:latin typeface="Atyp Regular Variable" panose="00000500000000000000" pitchFamily="2" charset="0"/>
                        <a:ea typeface="Atyp Regular Variable" panose="00000500000000000000" pitchFamily="2" charset="0"/>
                      </a:endParaRPr>
                    </a:p>
                    <a:p>
                      <a:pPr algn="l" fontAlgn="t">
                        <a:lnSpc>
                          <a:spcPct val="107000"/>
                        </a:lnSpc>
                        <a:spcBef>
                          <a:spcPts val="0"/>
                        </a:spcBef>
                        <a:spcAft>
                          <a:spcPts val="800"/>
                        </a:spcAft>
                      </a:pPr>
                      <a:r>
                        <a:rPr lang="kk-KZ" sz="33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5100" b="0" i="0" u="none" strike="noStrike" dirty="0">
                        <a:effectLst/>
                        <a:latin typeface="Atyp Regular Variable" panose="00000500000000000000" pitchFamily="2" charset="0"/>
                        <a:ea typeface="Atyp Regular Variable" panose="00000500000000000000" pitchFamily="2" charset="0"/>
                      </a:endParaRPr>
                    </a:p>
                  </a:txBody>
                  <a:tcPr marL="191212" marR="191212" marT="265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3300" b="0" i="0" u="none" strike="noStrike">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5100" b="0" i="0" u="none" strike="noStrike">
                        <a:effectLst/>
                        <a:latin typeface="Atyp Regular Variable" panose="00000500000000000000" pitchFamily="2" charset="0"/>
                        <a:ea typeface="Atyp Regular Variable" panose="00000500000000000000" pitchFamily="2" charset="0"/>
                      </a:endParaRPr>
                    </a:p>
                  </a:txBody>
                  <a:tcPr marL="191212" marR="191212" marT="265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33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5100" b="0" i="0" u="none" strike="noStrike" dirty="0">
                        <a:effectLst/>
                        <a:latin typeface="Atyp Regular Variable" panose="00000500000000000000" pitchFamily="2" charset="0"/>
                        <a:ea typeface="Atyp Regular Variable" panose="00000500000000000000" pitchFamily="2" charset="0"/>
                      </a:endParaRPr>
                    </a:p>
                  </a:txBody>
                  <a:tcPr marL="191212" marR="191212" marT="265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76339916"/>
                  </a:ext>
                </a:extLst>
              </a:tr>
            </a:tbl>
          </a:graphicData>
        </a:graphic>
      </p:graphicFrame>
    </p:spTree>
    <p:extLst>
      <p:ext uri="{BB962C8B-B14F-4D97-AF65-F5344CB8AC3E}">
        <p14:creationId xmlns:p14="http://schemas.microsoft.com/office/powerpoint/2010/main" val="3172874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D18E1CD-F2A8-4BD5-9FAB-8A5ABB264E64}"/>
              </a:ext>
            </a:extLst>
          </p:cNvPr>
          <p:cNvSpPr>
            <a:spLocks noGrp="1"/>
          </p:cNvSpPr>
          <p:nvPr>
            <p:ph type="title"/>
          </p:nvPr>
        </p:nvSpPr>
        <p:spPr/>
        <p:txBody>
          <a:bodyPr>
            <a:normAutofit/>
          </a:bodyPr>
          <a:lstStyle/>
          <a:p>
            <a:pPr algn="ctr"/>
            <a:r>
              <a:rPr lang="kk-KZ" sz="6000" dirty="0">
                <a:latin typeface="Atyp Regular Variable" panose="00000500000000000000" pitchFamily="2" charset="0"/>
                <a:ea typeface="Atyp Regular Variable" panose="00000500000000000000" pitchFamily="2" charset="0"/>
              </a:rPr>
              <a:t>Дескриптор:</a:t>
            </a:r>
            <a:endParaRPr lang="ru-KZ" sz="6000" dirty="0">
              <a:latin typeface="Atyp Regular Variable" panose="00000500000000000000" pitchFamily="2" charset="0"/>
              <a:ea typeface="Atyp Regular Variable" panose="00000500000000000000" pitchFamily="2" charset="0"/>
            </a:endParaRPr>
          </a:p>
        </p:txBody>
      </p:sp>
      <p:sp>
        <p:nvSpPr>
          <p:cNvPr id="3" name="Объект 2">
            <a:extLst>
              <a:ext uri="{FF2B5EF4-FFF2-40B4-BE49-F238E27FC236}">
                <a16:creationId xmlns:a16="http://schemas.microsoft.com/office/drawing/2014/main" xmlns="" id="{1AFECDDF-E16E-4C2F-9DE9-4EC62CCF6F5F}"/>
              </a:ext>
            </a:extLst>
          </p:cNvPr>
          <p:cNvSpPr>
            <a:spLocks noGrp="1"/>
          </p:cNvSpPr>
          <p:nvPr>
            <p:ph idx="1"/>
          </p:nvPr>
        </p:nvSpPr>
        <p:spPr/>
        <p:txBody>
          <a:bodyPr>
            <a:normAutofit/>
          </a:bodyPr>
          <a:lstStyle/>
          <a:p>
            <a:r>
              <a:rPr lang="ru-RU" sz="4400" dirty="0" err="1">
                <a:latin typeface="Atyp Regular Variable" panose="00000500000000000000" pitchFamily="2" charset="0"/>
                <a:ea typeface="Atyp Regular Variable" panose="00000500000000000000" pitchFamily="2" charset="0"/>
              </a:rPr>
              <a:t>драманың</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тарихи</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құндылығын</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анықтайды</a:t>
            </a:r>
            <a:r>
              <a:rPr lang="ru-RU" sz="4400" dirty="0">
                <a:latin typeface="Atyp Regular Variable" panose="00000500000000000000" pitchFamily="2" charset="0"/>
                <a:ea typeface="Atyp Regular Variable" panose="00000500000000000000" pitchFamily="2" charset="0"/>
              </a:rPr>
              <a:t>;</a:t>
            </a:r>
          </a:p>
          <a:p>
            <a:r>
              <a:rPr lang="ru-RU" sz="4400" dirty="0" err="1">
                <a:latin typeface="Atyp Regular Variable" panose="00000500000000000000" pitchFamily="2" charset="0"/>
                <a:ea typeface="Atyp Regular Variable" panose="00000500000000000000" pitchFamily="2" charset="0"/>
              </a:rPr>
              <a:t>драманың</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көркемдік</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құндылығын</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анықтайды</a:t>
            </a:r>
            <a:r>
              <a:rPr lang="ru-RU" sz="4400" dirty="0">
                <a:latin typeface="Atyp Regular Variable" panose="00000500000000000000" pitchFamily="2" charset="0"/>
                <a:ea typeface="Atyp Regular Variable" panose="00000500000000000000" pitchFamily="2" charset="0"/>
              </a:rPr>
              <a:t> ;</a:t>
            </a:r>
          </a:p>
          <a:p>
            <a:r>
              <a:rPr lang="ru-RU" sz="4400" dirty="0" err="1">
                <a:latin typeface="Atyp Regular Variable" panose="00000500000000000000" pitchFamily="2" charset="0"/>
                <a:ea typeface="Atyp Regular Variable" panose="00000500000000000000" pitchFamily="2" charset="0"/>
              </a:rPr>
              <a:t>құндылығына</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баға</a:t>
            </a:r>
            <a:r>
              <a:rPr lang="ru-RU" sz="4400" dirty="0">
                <a:latin typeface="Atyp Regular Variable" panose="00000500000000000000" pitchFamily="2" charset="0"/>
                <a:ea typeface="Atyp Regular Variable" panose="00000500000000000000" pitchFamily="2" charset="0"/>
              </a:rPr>
              <a:t> </a:t>
            </a:r>
            <a:r>
              <a:rPr lang="ru-RU" sz="4400" dirty="0" err="1">
                <a:latin typeface="Atyp Regular Variable" panose="00000500000000000000" pitchFamily="2" charset="0"/>
                <a:ea typeface="Atyp Regular Variable" panose="00000500000000000000" pitchFamily="2" charset="0"/>
              </a:rPr>
              <a:t>береді</a:t>
            </a:r>
            <a:endParaRPr lang="ru-RU" sz="4400" dirty="0">
              <a:latin typeface="Atyp Regular Variable" panose="00000500000000000000" pitchFamily="2" charset="0"/>
              <a:ea typeface="Atyp Regular Variable" panose="00000500000000000000" pitchFamily="2" charset="0"/>
            </a:endParaRPr>
          </a:p>
          <a:p>
            <a:pPr marL="0" indent="0">
              <a:buNone/>
            </a:pPr>
            <a:endParaRPr lang="ru-KZ" sz="5400" dirty="0">
              <a:latin typeface="Atyp Regular Variable" panose="00000500000000000000" pitchFamily="2" charset="0"/>
              <a:ea typeface="Atyp Regular Variable" panose="00000500000000000000" pitchFamily="2" charset="0"/>
            </a:endParaRPr>
          </a:p>
        </p:txBody>
      </p:sp>
    </p:spTree>
    <p:extLst>
      <p:ext uri="{BB962C8B-B14F-4D97-AF65-F5344CB8AC3E}">
        <p14:creationId xmlns:p14="http://schemas.microsoft.com/office/powerpoint/2010/main" val="3210499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xmlns="" id="{16AC3602-3348-4F31-9E43-076B03514E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2" name="Заголовок 1">
            <a:extLst>
              <a:ext uri="{FF2B5EF4-FFF2-40B4-BE49-F238E27FC236}">
                <a16:creationId xmlns:a16="http://schemas.microsoft.com/office/drawing/2014/main" xmlns="" id="{3B5CD4EC-7D98-49B5-87EC-3DBBB5614914}"/>
              </a:ext>
            </a:extLst>
          </p:cNvPr>
          <p:cNvSpPr>
            <a:spLocks noGrp="1"/>
          </p:cNvSpPr>
          <p:nvPr>
            <p:ph type="title"/>
          </p:nvPr>
        </p:nvSpPr>
        <p:spPr>
          <a:xfrm>
            <a:off x="3506755" y="365125"/>
            <a:ext cx="7161245" cy="1325563"/>
          </a:xfrm>
        </p:spPr>
        <p:txBody>
          <a:bodyPr>
            <a:normAutofit/>
          </a:bodyPr>
          <a:lstStyle/>
          <a:p>
            <a:r>
              <a:rPr lang="ru-RU" sz="3600" dirty="0" err="1">
                <a:latin typeface="Atyp Regular Variable" panose="00000500000000000000" pitchFamily="2" charset="0"/>
                <a:ea typeface="Atyp Regular Variable" panose="00000500000000000000" pitchFamily="2" charset="0"/>
              </a:rPr>
              <a:t>Ықтимал</a:t>
            </a:r>
            <a:r>
              <a:rPr lang="ru-RU" sz="3600" dirty="0">
                <a:latin typeface="Atyp Regular Variable" panose="00000500000000000000" pitchFamily="2" charset="0"/>
                <a:ea typeface="Atyp Regular Variable" panose="00000500000000000000" pitchFamily="2" charset="0"/>
              </a:rPr>
              <a:t> </a:t>
            </a:r>
            <a:r>
              <a:rPr lang="ru-RU" sz="3600" dirty="0" err="1">
                <a:latin typeface="Atyp Regular Variable" panose="00000500000000000000" pitchFamily="2" charset="0"/>
                <a:ea typeface="Atyp Regular Variable" panose="00000500000000000000" pitchFamily="2" charset="0"/>
              </a:rPr>
              <a:t>жауап</a:t>
            </a:r>
            <a:endParaRPr lang="ru-KZ" sz="3600" dirty="0">
              <a:latin typeface="Atyp Regular Variable" panose="00000500000000000000" pitchFamily="2" charset="0"/>
              <a:ea typeface="Atyp Regular Variable" panose="00000500000000000000" pitchFamily="2" charset="0"/>
            </a:endParaRPr>
          </a:p>
        </p:txBody>
      </p:sp>
      <p:sp>
        <p:nvSpPr>
          <p:cNvPr id="24" name="Graphic 11">
            <a:extLst>
              <a:ext uri="{FF2B5EF4-FFF2-40B4-BE49-F238E27FC236}">
                <a16:creationId xmlns:a16="http://schemas.microsoft.com/office/drawing/2014/main" xmlns="" id="{394094B0-A6C9-44BE-9042-66EF0612F6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903882" y="59182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26" name="Graphic 10">
            <a:extLst>
              <a:ext uri="{FF2B5EF4-FFF2-40B4-BE49-F238E27FC236}">
                <a16:creationId xmlns:a16="http://schemas.microsoft.com/office/drawing/2014/main" xmlns="" id="{64C2CA96-0B16-4AA7-B340-33044D2385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1262662" y="82112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cxnSp>
        <p:nvCxnSpPr>
          <p:cNvPr id="28" name="Straight Connector 27">
            <a:extLst>
              <a:ext uri="{FF2B5EF4-FFF2-40B4-BE49-F238E27FC236}">
                <a16:creationId xmlns:a16="http://schemas.microsoft.com/office/drawing/2014/main" xmlns="" id="{94169334-264D-4176-8BDE-037249A61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2440" y="1027906"/>
            <a:ext cx="3408787" cy="0"/>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
        <p:nvSpPr>
          <p:cNvPr id="30" name="Graphic 12">
            <a:extLst>
              <a:ext uri="{FF2B5EF4-FFF2-40B4-BE49-F238E27FC236}">
                <a16:creationId xmlns:a16="http://schemas.microsoft.com/office/drawing/2014/main" xmlns="" id="{1D50D7A8-F1D5-4306-8A9B-DD7A73EB8BC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888342" y="1336268"/>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aphicFrame>
        <p:nvGraphicFramePr>
          <p:cNvPr id="4" name="Объект 3">
            <a:extLst>
              <a:ext uri="{FF2B5EF4-FFF2-40B4-BE49-F238E27FC236}">
                <a16:creationId xmlns:a16="http://schemas.microsoft.com/office/drawing/2014/main" xmlns="" id="{00F315CE-FB17-4ECE-B1C4-9F358D7FCDE7}"/>
              </a:ext>
            </a:extLst>
          </p:cNvPr>
          <p:cNvGraphicFramePr>
            <a:graphicFrameLocks noGrp="1"/>
          </p:cNvGraphicFramePr>
          <p:nvPr>
            <p:ph idx="1"/>
            <p:extLst>
              <p:ext uri="{D42A27DB-BD31-4B8C-83A1-F6EECF244321}">
                <p14:modId xmlns:p14="http://schemas.microsoft.com/office/powerpoint/2010/main" val="2791240268"/>
              </p:ext>
            </p:extLst>
          </p:nvPr>
        </p:nvGraphicFramePr>
        <p:xfrm>
          <a:off x="199053" y="1347058"/>
          <a:ext cx="11793894" cy="5780194"/>
        </p:xfrm>
        <a:graphic>
          <a:graphicData uri="http://schemas.openxmlformats.org/drawingml/2006/table">
            <a:tbl>
              <a:tblPr firstRow="1" firstCol="1" bandRow="1"/>
              <a:tblGrid>
                <a:gridCol w="3682680">
                  <a:extLst>
                    <a:ext uri="{9D8B030D-6E8A-4147-A177-3AD203B41FA5}">
                      <a16:colId xmlns:a16="http://schemas.microsoft.com/office/drawing/2014/main" xmlns="" val="1439001669"/>
                    </a:ext>
                  </a:extLst>
                </a:gridCol>
                <a:gridCol w="3520553">
                  <a:extLst>
                    <a:ext uri="{9D8B030D-6E8A-4147-A177-3AD203B41FA5}">
                      <a16:colId xmlns:a16="http://schemas.microsoft.com/office/drawing/2014/main" xmlns="" val="3549097006"/>
                    </a:ext>
                  </a:extLst>
                </a:gridCol>
                <a:gridCol w="4590661">
                  <a:extLst>
                    <a:ext uri="{9D8B030D-6E8A-4147-A177-3AD203B41FA5}">
                      <a16:colId xmlns:a16="http://schemas.microsoft.com/office/drawing/2014/main" xmlns="" val="3052399180"/>
                    </a:ext>
                  </a:extLst>
                </a:gridCol>
              </a:tblGrid>
              <a:tr h="241085">
                <a:tc>
                  <a:txBody>
                    <a:bodyPr/>
                    <a:lstStyle/>
                    <a:p>
                      <a:pPr algn="l" fontAlgn="t">
                        <a:lnSpc>
                          <a:spcPct val="107000"/>
                        </a:lnSpc>
                        <a:spcBef>
                          <a:spcPts val="0"/>
                        </a:spcBef>
                        <a:spcAft>
                          <a:spcPts val="800"/>
                        </a:spcAft>
                      </a:pPr>
                      <a:r>
                        <a:rPr lang="kk-KZ" sz="1400" b="1"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Драманың тарихи құндылығы</a:t>
                      </a:r>
                      <a:endParaRPr lang="kk-KZ" sz="2000" b="0" i="0" u="none" strike="noStrike" dirty="0">
                        <a:effectLst/>
                        <a:latin typeface="Atyp Regular Variable" panose="00000500000000000000" pitchFamily="2" charset="0"/>
                        <a:ea typeface="Atyp Regular Variable" panose="00000500000000000000" pitchFamily="2" charset="0"/>
                      </a:endParaRPr>
                    </a:p>
                  </a:txBody>
                  <a:tcPr marL="60376" marR="60376" marT="83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1200" b="1"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Драманың көркемдік құндылығы</a:t>
                      </a:r>
                      <a:endParaRPr lang="kk-KZ" sz="1800" b="0" i="0" u="none" strike="noStrike" dirty="0">
                        <a:effectLst/>
                        <a:latin typeface="Atyp Regular Variable" panose="00000500000000000000" pitchFamily="2" charset="0"/>
                        <a:ea typeface="Atyp Regular Variable" panose="00000500000000000000" pitchFamily="2" charset="0"/>
                      </a:endParaRPr>
                    </a:p>
                  </a:txBody>
                  <a:tcPr marL="60376" marR="60376" marT="83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1200" b="1"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Сіздің берер бағаңыз</a:t>
                      </a:r>
                      <a:endParaRPr lang="kk-KZ" sz="1800" b="0" i="0" u="none" strike="noStrike" dirty="0">
                        <a:effectLst/>
                        <a:latin typeface="Atyp Regular Variable" panose="00000500000000000000" pitchFamily="2" charset="0"/>
                        <a:ea typeface="Atyp Regular Variable" panose="00000500000000000000" pitchFamily="2" charset="0"/>
                      </a:endParaRPr>
                    </a:p>
                  </a:txBody>
                  <a:tcPr marL="60376" marR="60376" marT="83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26941331"/>
                  </a:ext>
                </a:extLst>
              </a:tr>
              <a:tr h="4685510">
                <a:tc>
                  <a:txBody>
                    <a:bodyPr/>
                    <a:lstStyle/>
                    <a:p>
                      <a:pPr algn="l" fontAlgn="t">
                        <a:lnSpc>
                          <a:spcPct val="107000"/>
                        </a:lnSpc>
                        <a:spcBef>
                          <a:spcPts val="0"/>
                        </a:spcBef>
                        <a:spcAft>
                          <a:spcPts val="800"/>
                        </a:spcAft>
                      </a:pPr>
                      <a:r>
                        <a:rPr lang="kk-KZ" sz="16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Шығарманың құндылығы-Қазақстандағы ұжымдастыру қасіретін, 1930-1933 жылдардағы ашаршылық жайлы ашық көрсетуі.</a:t>
                      </a:r>
                      <a:endParaRPr lang="kk-KZ" sz="2400" b="0" i="0" u="none" strike="noStrike" dirty="0">
                        <a:effectLst/>
                        <a:latin typeface="Atyp Regular Variable" panose="00000500000000000000" pitchFamily="2" charset="0"/>
                        <a:ea typeface="Atyp Regular Variable" panose="00000500000000000000" pitchFamily="2" charset="0"/>
                      </a:endParaRPr>
                    </a:p>
                    <a:p>
                      <a:pPr algn="l" fontAlgn="t">
                        <a:lnSpc>
                          <a:spcPct val="107000"/>
                        </a:lnSpc>
                        <a:spcBef>
                          <a:spcPts val="0"/>
                        </a:spcBef>
                        <a:spcAft>
                          <a:spcPts val="800"/>
                        </a:spcAft>
                      </a:pPr>
                      <a:r>
                        <a:rPr lang="kk-KZ" sz="16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Ұжымдастыру науқаны халқымызды негізгі кәсібі мал шаруашылығынан ажыратып, малынан айырған еді. Малынан айрылған ел жаппай аштыққа ұрынды. Қолдан ұйымдастырылып, халқымызды қынадай қырған сол зымиян саясатқа </a:t>
                      </a:r>
                      <a:r>
                        <a:rPr lang="kk-KZ" sz="1600" b="0" i="0" u="none" strike="noStrike" kern="1200"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қарсы шыққан  наразылық хаты сұрапыл кезеңнің шындығын көрсеткен құжат ретінде тарихта қалды.  </a:t>
                      </a:r>
                      <a:endParaRPr lang="kk-KZ" sz="2400" b="0" i="0" u="none" strike="noStrike" dirty="0">
                        <a:effectLst/>
                        <a:latin typeface="Atyp Regular Variable" panose="00000500000000000000" pitchFamily="2" charset="0"/>
                        <a:ea typeface="Atyp Regular Variable" panose="00000500000000000000" pitchFamily="2" charset="0"/>
                      </a:endParaRPr>
                    </a:p>
                    <a:p>
                      <a:pPr algn="l" fontAlgn="t">
                        <a:lnSpc>
                          <a:spcPct val="107000"/>
                        </a:lnSpc>
                        <a:spcBef>
                          <a:spcPts val="0"/>
                        </a:spcBef>
                        <a:spcAft>
                          <a:spcPts val="800"/>
                        </a:spcAft>
                      </a:pPr>
                      <a:r>
                        <a:rPr lang="kk-KZ" sz="16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Шығарманың мазмұны нақты тарихи фактілерге сай жазылған</a:t>
                      </a:r>
                      <a:r>
                        <a:rPr lang="kk-KZ" sz="18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a:t>
                      </a:r>
                      <a:endParaRPr lang="kk-KZ" sz="2800" b="0" i="0" u="none" strike="noStrike" dirty="0">
                        <a:effectLst/>
                        <a:latin typeface="Atyp Regular Variable" panose="00000500000000000000" pitchFamily="2" charset="0"/>
                        <a:ea typeface="Atyp Regular Variable" panose="00000500000000000000" pitchFamily="2" charset="0"/>
                      </a:endParaRPr>
                    </a:p>
                    <a:p>
                      <a:pPr algn="l" fontAlgn="t">
                        <a:lnSpc>
                          <a:spcPct val="107000"/>
                        </a:lnSpc>
                        <a:spcBef>
                          <a:spcPts val="0"/>
                        </a:spcBef>
                        <a:spcAft>
                          <a:spcPts val="800"/>
                        </a:spcAft>
                      </a:pPr>
                      <a:r>
                        <a:rPr lang="kk-KZ" sz="12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1800" b="0" i="0" u="none" strike="noStrike" dirty="0">
                        <a:effectLst/>
                        <a:latin typeface="Atyp Regular Variable" panose="00000500000000000000" pitchFamily="2" charset="0"/>
                        <a:ea typeface="Atyp Regular Variable" panose="00000500000000000000" pitchFamily="2" charset="0"/>
                      </a:endParaRPr>
                    </a:p>
                    <a:p>
                      <a:pPr algn="l" fontAlgn="t">
                        <a:lnSpc>
                          <a:spcPct val="107000"/>
                        </a:lnSpc>
                        <a:spcBef>
                          <a:spcPts val="0"/>
                        </a:spcBef>
                        <a:spcAft>
                          <a:spcPts val="800"/>
                        </a:spcAft>
                      </a:pPr>
                      <a:r>
                        <a:rPr lang="kk-KZ" sz="11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1600" b="0" i="0" u="none" strike="noStrike" dirty="0">
                        <a:effectLst/>
                        <a:latin typeface="Atyp Regular Variable" panose="00000500000000000000" pitchFamily="2" charset="0"/>
                        <a:ea typeface="Atyp Regular Variable" panose="00000500000000000000" pitchFamily="2" charset="0"/>
                      </a:endParaRPr>
                    </a:p>
                    <a:p>
                      <a:pPr algn="l" fontAlgn="t">
                        <a:lnSpc>
                          <a:spcPct val="107000"/>
                        </a:lnSpc>
                        <a:spcBef>
                          <a:spcPts val="0"/>
                        </a:spcBef>
                        <a:spcAft>
                          <a:spcPts val="800"/>
                        </a:spcAft>
                      </a:pPr>
                      <a:r>
                        <a:rPr lang="kk-KZ" sz="11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1600" b="0" i="0" u="none" strike="noStrike" dirty="0">
                        <a:effectLst/>
                        <a:latin typeface="Atyp Regular Variable" panose="00000500000000000000" pitchFamily="2" charset="0"/>
                        <a:ea typeface="Atyp Regular Variable" panose="00000500000000000000" pitchFamily="2" charset="0"/>
                      </a:endParaRPr>
                    </a:p>
                  </a:txBody>
                  <a:tcPr marL="60376" marR="60376" marT="83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kk-KZ" sz="16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Бұл шығарма -тарихи оқиғаны, ел білген шындықты көркем сөздің қуатымен  оқырманның жүрегіне жеткізуімен құнды.</a:t>
                      </a:r>
                      <a:endParaRPr lang="kk-KZ" sz="2400" b="0" i="0" u="none" strike="noStrike" dirty="0">
                        <a:effectLst/>
                        <a:latin typeface="Atyp Regular Variable" panose="00000500000000000000" pitchFamily="2" charset="0"/>
                        <a:ea typeface="Atyp Regular Variable" panose="00000500000000000000" pitchFamily="2" charset="0"/>
                      </a:endParaRPr>
                    </a:p>
                    <a:p>
                      <a:pPr algn="l" fontAlgn="t">
                        <a:lnSpc>
                          <a:spcPct val="107000"/>
                        </a:lnSpc>
                        <a:spcBef>
                          <a:spcPts val="0"/>
                        </a:spcBef>
                        <a:spcAft>
                          <a:spcPts val="800"/>
                        </a:spcAft>
                      </a:pPr>
                      <a:r>
                        <a:rPr lang="kk-KZ" sz="1600" b="0" i="0" u="none" strike="noStrike" kern="1200"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Қылышынан қан тамған Сталин саясатын айыптап, өкімет билігін теріс пайдаланушыларды ерекше шеберлікпен әшкерелейді</a:t>
                      </a:r>
                      <a:endParaRPr lang="kk-KZ" sz="2400" b="0" i="0" u="none" strike="noStrike" dirty="0">
                        <a:effectLst/>
                        <a:latin typeface="Atyp Regular Variable" panose="00000500000000000000" pitchFamily="2" charset="0"/>
                        <a:ea typeface="Atyp Regular Variable" panose="00000500000000000000" pitchFamily="2" charset="0"/>
                      </a:endParaRPr>
                    </a:p>
                    <a:p>
                      <a:pPr algn="l" fontAlgn="t">
                        <a:lnSpc>
                          <a:spcPct val="107000"/>
                        </a:lnSpc>
                        <a:spcBef>
                          <a:spcPts val="0"/>
                        </a:spcBef>
                        <a:spcAft>
                          <a:spcPts val="800"/>
                        </a:spcAft>
                      </a:pPr>
                      <a:r>
                        <a:rPr lang="kk-KZ" sz="16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Қазақтың басына нелер нәубет келмеді?! Соның ішіндегі сорақысы қолдан жасалған ашаршылық. Аштықтан қаншама халық жапа шекті.Шығармада халықтың тағдыры мен тұрмысын нанымды көрсетеді.</a:t>
                      </a:r>
                      <a:endParaRPr lang="kk-KZ" sz="2400" b="0" i="0" u="none" strike="noStrike" dirty="0">
                        <a:effectLst/>
                        <a:latin typeface="Atyp Regular Variable" panose="00000500000000000000" pitchFamily="2" charset="0"/>
                        <a:ea typeface="Atyp Regular Variable" panose="00000500000000000000" pitchFamily="2" charset="0"/>
                      </a:endParaRPr>
                    </a:p>
                    <a:p>
                      <a:pPr algn="l" fontAlgn="t">
                        <a:lnSpc>
                          <a:spcPct val="107000"/>
                        </a:lnSpc>
                        <a:spcBef>
                          <a:spcPts val="0"/>
                        </a:spcBef>
                        <a:spcAft>
                          <a:spcPts val="800"/>
                        </a:spcAft>
                      </a:pPr>
                      <a:r>
                        <a:rPr lang="kk-KZ" sz="16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Ел тағдырына қатысты әлеуметтік мәселелерді халықтық мүдде тұрғысынан тамаша толғай біледі.</a:t>
                      </a:r>
                      <a:endParaRPr lang="kk-KZ" sz="2400" b="0" i="0" u="none" strike="noStrike" dirty="0">
                        <a:effectLst/>
                        <a:latin typeface="Atyp Regular Variable" panose="00000500000000000000" pitchFamily="2" charset="0"/>
                        <a:ea typeface="Atyp Regular Variable" panose="00000500000000000000" pitchFamily="2" charset="0"/>
                      </a:endParaRPr>
                    </a:p>
                  </a:txBody>
                  <a:tcPr marL="60376" marR="60376" marT="83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600"/>
                        </a:spcBef>
                        <a:spcAft>
                          <a:spcPts val="600"/>
                        </a:spcAft>
                      </a:pPr>
                      <a:r>
                        <a:rPr lang="kk-KZ" sz="14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Тарихи шындықты көркем шығарма етіп беру оңай емес. Қасіретті қолдан жасап отырған Сталиннің теріс саясатын, асыра сілтеп отырған Голощекиннің көрсоқырлығын жазушы ашына жеткізеді.</a:t>
                      </a:r>
                      <a:endParaRPr lang="kk-KZ" sz="2000" b="0" i="0" u="none" strike="noStrike" dirty="0">
                        <a:effectLst/>
                        <a:latin typeface="Atyp Regular Variable" panose="00000500000000000000" pitchFamily="2" charset="0"/>
                        <a:ea typeface="Atyp Regular Variable" panose="00000500000000000000" pitchFamily="2" charset="0"/>
                      </a:endParaRPr>
                    </a:p>
                    <a:p>
                      <a:pPr algn="just" fontAlgn="t">
                        <a:lnSpc>
                          <a:spcPct val="107000"/>
                        </a:lnSpc>
                        <a:spcBef>
                          <a:spcPts val="0"/>
                        </a:spcBef>
                        <a:spcAft>
                          <a:spcPts val="800"/>
                        </a:spcAft>
                      </a:pPr>
                      <a:r>
                        <a:rPr lang="kk-KZ" sz="14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Бұл қасірет қоғам белсенділерінің қабырғасын қақыратқаны шындық. Сталинге хат  жазған бесеудің есімі тарихта қалары сөзсіз. Ұлт үшін жасаған азаматтық қадамы, адамгершілік қасиеті арқылы ұлт зиялысына айналды.  Алаш үшін адамгершіліктен айныған жоқ. Басын бүркеп, бұқпантайлап билеуші партиядан жасқанбады</a:t>
                      </a:r>
                      <a:endParaRPr lang="kk-KZ" sz="2000" b="0" i="0" u="none" strike="noStrike" dirty="0">
                        <a:effectLst/>
                        <a:latin typeface="Atyp Regular Variable" panose="00000500000000000000" pitchFamily="2" charset="0"/>
                        <a:ea typeface="Atyp Regular Variable" panose="00000500000000000000" pitchFamily="2" charset="0"/>
                      </a:endParaRPr>
                    </a:p>
                    <a:p>
                      <a:pPr algn="just" fontAlgn="t">
                        <a:lnSpc>
                          <a:spcPct val="107000"/>
                        </a:lnSpc>
                        <a:spcBef>
                          <a:spcPts val="0"/>
                        </a:spcBef>
                        <a:spcAft>
                          <a:spcPts val="800"/>
                        </a:spcAft>
                      </a:pPr>
                      <a:r>
                        <a:rPr lang="kk-KZ" sz="14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Мүсірепов: «біз,халық қырылып жатқандықтан атыламыз. Ал,сендер халық қайта тірілгендіктен атыласыңдар! Халық қайта тірілгенде сендер екі дүниеде де орын таппай қаласыңдар! »-деп, айтқандай халық тірілді,өз тәуелсіздігіміз бар, егемен елге айналдық.</a:t>
                      </a:r>
                      <a:endParaRPr lang="kk-KZ" sz="2000" b="0" i="0" u="none" strike="noStrike" dirty="0">
                        <a:effectLst/>
                        <a:latin typeface="Atyp Regular Variable" panose="00000500000000000000" pitchFamily="2" charset="0"/>
                        <a:ea typeface="Atyp Regular Variable" panose="00000500000000000000" pitchFamily="2" charset="0"/>
                      </a:endParaRPr>
                    </a:p>
                    <a:p>
                      <a:pPr algn="just" fontAlgn="t">
                        <a:lnSpc>
                          <a:spcPct val="115000"/>
                        </a:lnSpc>
                        <a:spcBef>
                          <a:spcPts val="0"/>
                        </a:spcBef>
                        <a:spcAft>
                          <a:spcPts val="1000"/>
                        </a:spcAft>
                      </a:pPr>
                      <a:r>
                        <a:rPr lang="kk-KZ" sz="14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Ендеше бұл шығарманың қазақ халқы барда, еңсесі қашан да биік болмақ</a:t>
                      </a:r>
                      <a:endParaRPr lang="kk-KZ" sz="2000" b="0" i="0" u="none" strike="noStrike" dirty="0">
                        <a:effectLst/>
                        <a:latin typeface="Atyp Regular Variable" panose="00000500000000000000" pitchFamily="2" charset="0"/>
                        <a:ea typeface="Atyp Regular Variable" panose="00000500000000000000" pitchFamily="2" charset="0"/>
                      </a:endParaRPr>
                    </a:p>
                    <a:p>
                      <a:pPr algn="just" fontAlgn="t">
                        <a:lnSpc>
                          <a:spcPct val="107000"/>
                        </a:lnSpc>
                        <a:spcBef>
                          <a:spcPts val="0"/>
                        </a:spcBef>
                        <a:spcAft>
                          <a:spcPts val="800"/>
                        </a:spcAft>
                      </a:pPr>
                      <a:r>
                        <a:rPr lang="kk-KZ" sz="1100" b="0" i="0" u="none" strike="noStrike" dirty="0">
                          <a:solidFill>
                            <a:srgbClr val="000000"/>
                          </a:solidFill>
                          <a:effectLst/>
                          <a:latin typeface="Atyp Regular Variable" panose="00000500000000000000" pitchFamily="2" charset="0"/>
                          <a:ea typeface="Atyp Regular Variable" panose="00000500000000000000" pitchFamily="2" charset="0"/>
                          <a:cs typeface="Times New Roman" panose="02020603050405020304" pitchFamily="18" charset="0"/>
                        </a:rPr>
                        <a:t> </a:t>
                      </a:r>
                      <a:endParaRPr lang="kk-KZ" sz="1600" b="0" i="0" u="none" strike="noStrike" dirty="0">
                        <a:effectLst/>
                        <a:latin typeface="Atyp Regular Variable" panose="00000500000000000000" pitchFamily="2" charset="0"/>
                        <a:ea typeface="Atyp Regular Variable" panose="00000500000000000000" pitchFamily="2" charset="0"/>
                      </a:endParaRPr>
                    </a:p>
                  </a:txBody>
                  <a:tcPr marL="60376" marR="60376" marT="83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86131415"/>
                  </a:ext>
                </a:extLst>
              </a:tr>
            </a:tbl>
          </a:graphicData>
        </a:graphic>
      </p:graphicFrame>
    </p:spTree>
    <p:extLst>
      <p:ext uri="{BB962C8B-B14F-4D97-AF65-F5344CB8AC3E}">
        <p14:creationId xmlns:p14="http://schemas.microsoft.com/office/powerpoint/2010/main" val="20762850"/>
      </p:ext>
    </p:extLst>
  </p:cSld>
  <p:clrMapOvr>
    <a:masterClrMapping/>
  </p:clrMapOvr>
</p:sld>
</file>

<file path=ppt/theme/theme1.xml><?xml version="1.0" encoding="utf-8"?>
<a:theme xmlns:a="http://schemas.openxmlformats.org/drawingml/2006/main" name="GradientVTI">
  <a:themeElements>
    <a:clrScheme name="Стандартная">
      <a:dk1>
        <a:srgbClr val="000000"/>
      </a:dk1>
      <a:lt1>
        <a:srgbClr val="FFFFFF"/>
      </a:lt1>
      <a:dk2>
        <a:srgbClr val="10013F"/>
      </a:dk2>
      <a:lt2>
        <a:srgbClr val="F2F0FF"/>
      </a:lt2>
      <a:accent1>
        <a:srgbClr val="814DFF"/>
      </a:accent1>
      <a:accent2>
        <a:srgbClr val="243FFF"/>
      </a:accent2>
      <a:accent3>
        <a:srgbClr val="FF83B6"/>
      </a:accent3>
      <a:accent4>
        <a:srgbClr val="FF9022"/>
      </a:accent4>
      <a:accent5>
        <a:srgbClr val="FF1F85"/>
      </a:accent5>
      <a:accent6>
        <a:srgbClr val="1A98FF"/>
      </a:accent6>
      <a:hlink>
        <a:srgbClr val="0563C1"/>
      </a:hlink>
      <a:folHlink>
        <a:srgbClr val="954F72"/>
      </a:folHlink>
    </a:clrScheme>
    <a:fontScheme name="Univers">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docProps/app.xml><?xml version="1.0" encoding="utf-8"?>
<Properties xmlns="http://schemas.openxmlformats.org/officeDocument/2006/extended-properties" xmlns:vt="http://schemas.openxmlformats.org/officeDocument/2006/docPropsVTypes">
  <TotalTime>82</TotalTime>
  <Words>675</Words>
  <Application>Microsoft Office PowerPoint</Application>
  <PresentationFormat>Широкоэкранный</PresentationFormat>
  <Paragraphs>81</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Atyp Regular Variable</vt:lpstr>
      <vt:lpstr>Gill Sans Nova</vt:lpstr>
      <vt:lpstr>Times New Roman</vt:lpstr>
      <vt:lpstr>GradientVTI</vt:lpstr>
      <vt:lpstr>Бөлім Атауы:  Тарих тағылымы сабақ тақырыбы:  Ш.Мұртаза «Бесеудің хаты» драмасы</vt:lpstr>
      <vt:lpstr>Сабақ мақсаты: әдеби шығарманың жанрлық табиғатын тану;  шығарманың тарихи және көркемдік құндылығын анықтап, бағалау; Бағалау критерийлері: шығарманың жанрлық табиғатын таниды; шығарманың тарихи және көркемдік құндылығын анықтайды; өзіндік көзқарасымен баға береді  </vt:lpstr>
      <vt:lpstr>«Миға шабуыл» әдісі</vt:lpstr>
      <vt:lpstr>1-тапсырма. Драманың жанрлық табиғатын көрсету. Кестені толтырыңыз.</vt:lpstr>
      <vt:lpstr>Дескриптор</vt:lpstr>
      <vt:lpstr>Ықтимал жауап</vt:lpstr>
      <vt:lpstr>2-тапсырма Тарихи және көркемдік құндылығын анықтап, баға беріңіздер.</vt:lpstr>
      <vt:lpstr>Дескриптор:</vt:lpstr>
      <vt:lpstr>Ықтимал жауап</vt:lpstr>
      <vt:lpstr>Рефлексия. </vt:lpstr>
      <vt:lpstr>Оқу тапсырмасы</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Бөлім Атауы:  тарих тағылымы сабақ тақырыбы:  Ш. Мұртаза «Бесеудің хаты» драмасы</dc:title>
  <dc:creator>Қадырбаев Нұрбақыт Мұратұлы</dc:creator>
  <cp:lastModifiedBy>Huawei</cp:lastModifiedBy>
  <cp:revision>10</cp:revision>
  <dcterms:created xsi:type="dcterms:W3CDTF">2021-04-11T12:38:55Z</dcterms:created>
  <dcterms:modified xsi:type="dcterms:W3CDTF">2024-10-29T20:20:47Z</dcterms:modified>
</cp:coreProperties>
</file>