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43" r:id="rId2"/>
    <p:sldId id="346" r:id="rId3"/>
    <p:sldId id="388" r:id="rId4"/>
    <p:sldId id="396" r:id="rId5"/>
    <p:sldId id="387" r:id="rId6"/>
    <p:sldId id="395" r:id="rId7"/>
    <p:sldId id="391" r:id="rId8"/>
    <p:sldId id="397" r:id="rId9"/>
    <p:sldId id="39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6666FF"/>
    <a:srgbClr val="1D3F2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>
        <p:scale>
          <a:sx n="97" d="100"/>
          <a:sy n="97" d="100"/>
        </p:scale>
        <p:origin x="-2034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D54F1-AAA7-430F-AEDD-AC71D09575D6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938D4-C405-4427-B376-B50D206FC5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22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-6350" y="4724400"/>
            <a:ext cx="9144000" cy="2133600"/>
            <a:chOff x="0" y="2976"/>
            <a:chExt cx="5760" cy="1344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ltGray">
            <a:xfrm>
              <a:off x="53" y="2976"/>
              <a:ext cx="5666" cy="13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ltGray">
            <a:xfrm>
              <a:off x="0" y="2976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93" name="Rectangle 21"/>
          <p:cNvSpPr>
            <a:spLocks noChangeArrowheads="1"/>
          </p:cNvSpPr>
          <p:nvPr/>
        </p:nvSpPr>
        <p:spPr bwMode="ltGray">
          <a:xfrm>
            <a:off x="-6350" y="0"/>
            <a:ext cx="9144000" cy="22050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260600"/>
            <a:ext cx="8982075" cy="2392363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04938"/>
            <a:ext cx="7239000" cy="762000"/>
          </a:xfrm>
        </p:spPr>
        <p:txBody>
          <a:bodyPr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5334000"/>
            <a:ext cx="7086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3096" name="AutoShape 2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DA316B-7EAC-43D4-BC0E-915CC36A6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62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62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A8E1AC-BC7D-4E2B-AE5C-9F240A1548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001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4948238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315200" y="6461125"/>
            <a:ext cx="1676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57200" y="6472238"/>
            <a:ext cx="609600" cy="233362"/>
          </a:xfrm>
        </p:spPr>
        <p:txBody>
          <a:bodyPr/>
          <a:lstStyle>
            <a:lvl1pPr>
              <a:defRPr/>
            </a:lvl1pPr>
          </a:lstStyle>
          <a:p>
            <a:fld id="{AC4BA6F7-AAFF-4761-A7A6-53388C623C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444673-B53F-4EE2-B45E-10CA48A39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F75306-552D-4970-AA90-9AA843C393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8626D6-5839-4566-9A27-4CC276C71E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CA4E7B-E7D1-4B0B-B073-0A0845FD12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483F35-614A-44B8-96A4-3AE5E85559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90B3D4-FA02-4C4D-BBE0-D8AE6B908A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DAF21A-2925-40DF-987C-97E09CD0E4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1E8C9E-ACB7-4C10-80A3-7F92150A51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20638" y="22225"/>
          <a:ext cx="9101137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Image" r:id="rId15" imgW="6653968" imgH="1180952" progId="">
                  <p:embed/>
                </p:oleObj>
              </mc:Choice>
              <mc:Fallback>
                <p:oleObj name="Image" r:id="rId15" imgW="6653968" imgH="1180952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" y="22225"/>
                        <a:ext cx="9101137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492B4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18418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461125"/>
            <a:ext cx="1676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72238"/>
            <a:ext cx="6096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60942B1C-0B86-470C-8ABB-7187DDDA59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28600"/>
            <a:ext cx="8153400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-11113" y="0"/>
            <a:ext cx="9159876" cy="6859588"/>
            <a:chOff x="0" y="0"/>
            <a:chExt cx="5764" cy="4321"/>
          </a:xfrm>
        </p:grpSpPr>
        <p:sp>
          <p:nvSpPr>
            <p:cNvPr id="1042" name="AutoShape 18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/>
              <a:ahLst/>
              <a:cxnLst>
                <a:cxn ang="0">
                  <a:pos x="2" y="282"/>
                </a:cxn>
                <a:cxn ang="0">
                  <a:pos x="82" y="144"/>
                </a:cxn>
                <a:cxn ang="0">
                  <a:pos x="165" y="3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/>
              <a:ahLst/>
              <a:cxnLst>
                <a:cxn ang="0">
                  <a:pos x="243" y="335"/>
                </a:cxn>
                <a:cxn ang="0">
                  <a:pos x="122" y="239"/>
                </a:cxn>
                <a:cxn ang="0">
                  <a:pos x="30" y="144"/>
                </a:cxn>
                <a:cxn ang="0">
                  <a:pos x="0" y="0"/>
                </a:cxn>
                <a:cxn ang="0">
                  <a:pos x="1" y="336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164" y="144"/>
                </a:cxn>
                <a:cxn ang="0">
                  <a:pos x="98" y="253"/>
                </a:cxn>
                <a:cxn ang="0">
                  <a:pos x="0" y="290"/>
                </a:cxn>
                <a:cxn ang="0">
                  <a:pos x="232" y="287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" y="82"/>
                </a:cxn>
                <a:cxn ang="0">
                  <a:pos x="252" y="165"/>
                </a:cxn>
                <a:cxn ang="0">
                  <a:pos x="288" y="288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000" dirty="0">
                <a:solidFill>
                  <a:srgbClr val="FFFFFF"/>
                </a:solidFill>
              </a:rPr>
              <a:t>Бөлім </a:t>
            </a:r>
            <a:r>
              <a:rPr lang="kk-KZ" sz="2000" dirty="0" smtClean="0">
                <a:solidFill>
                  <a:srgbClr val="FFFFFF"/>
                </a:solidFill>
              </a:rPr>
              <a:t>тақырыбы:</a:t>
            </a:r>
            <a:br>
              <a:rPr lang="kk-KZ" sz="2000" dirty="0" smtClean="0">
                <a:solidFill>
                  <a:srgbClr val="FFFFFF"/>
                </a:solidFill>
              </a:rPr>
            </a:br>
            <a:r>
              <a:rPr lang="kk-KZ" sz="2000" dirty="0" smtClean="0">
                <a:solidFill>
                  <a:srgbClr val="FFFFFF"/>
                </a:solidFill>
              </a:rPr>
              <a:t>Ұлттық таным және мерекелер</a:t>
            </a:r>
            <a:r>
              <a:rPr lang="kk-KZ" sz="2000" dirty="0">
                <a:solidFill>
                  <a:srgbClr val="FFFFFF"/>
                </a:solidFill>
              </a:rPr>
              <a:t/>
            </a:r>
            <a:br>
              <a:rPr lang="kk-KZ" sz="2000" dirty="0">
                <a:solidFill>
                  <a:srgbClr val="FFFFFF"/>
                </a:solidFill>
              </a:rPr>
            </a:br>
            <a:r>
              <a:rPr lang="kk-KZ" sz="2000" dirty="0" smtClean="0">
                <a:solidFill>
                  <a:srgbClr val="FFFFFF"/>
                </a:solidFill>
              </a:rPr>
              <a:t>Ж.Аймауытов «Әнші» әңгімесі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k-KZ" dirty="0" smtClean="0"/>
          </a:p>
          <a:p>
            <a:pPr marL="0" indent="0" algn="ctr">
              <a:buNone/>
            </a:pPr>
            <a:r>
              <a:rPr lang="kk-KZ" sz="2400" dirty="0" smtClean="0">
                <a:latin typeface="+mj-lt"/>
              </a:rPr>
              <a:t>     </a:t>
            </a:r>
            <a:r>
              <a:rPr lang="kk-KZ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Сабақтың тақырыбы: </a:t>
            </a:r>
          </a:p>
          <a:p>
            <a:pPr marL="0" indent="0" algn="ctr">
              <a:buNone/>
            </a:pPr>
            <a:endParaRPr lang="kk-KZ" sz="2400" dirty="0">
              <a:solidFill>
                <a:srgbClr val="800000"/>
              </a:solidFill>
              <a:latin typeface="+mj-lt"/>
            </a:endParaRPr>
          </a:p>
          <a:p>
            <a:pPr marL="0" lvl="0" indent="0" algn="ctr">
              <a:buClr>
                <a:srgbClr val="6A9EB0"/>
              </a:buClr>
              <a:buNone/>
            </a:pPr>
            <a:r>
              <a:rPr lang="kk-KZ" sz="2400" dirty="0">
                <a:solidFill>
                  <a:srgbClr val="800000"/>
                </a:solidFill>
                <a:latin typeface="Arial"/>
              </a:rPr>
              <a:t>Жүсіпбек Аймауытов «Әнші» </a:t>
            </a:r>
            <a:r>
              <a:rPr lang="kk-KZ" sz="2400" dirty="0" smtClean="0">
                <a:solidFill>
                  <a:srgbClr val="800000"/>
                </a:solidFill>
                <a:latin typeface="Arial"/>
              </a:rPr>
              <a:t>әңгімесі</a:t>
            </a:r>
          </a:p>
          <a:p>
            <a:pPr marL="0" lvl="0" indent="0" algn="ctr">
              <a:buClr>
                <a:srgbClr val="6A9EB0"/>
              </a:buClr>
              <a:buNone/>
            </a:pPr>
            <a:r>
              <a:rPr lang="kk-KZ" sz="2400" dirty="0">
                <a:solidFill>
                  <a:srgbClr val="800000"/>
                </a:solidFill>
                <a:latin typeface="Arial"/>
              </a:rPr>
              <a:t>7</a:t>
            </a:r>
            <a:r>
              <a:rPr lang="kk-KZ" sz="2400" dirty="0" smtClean="0">
                <a:solidFill>
                  <a:srgbClr val="800000"/>
                </a:solidFill>
                <a:latin typeface="Arial"/>
              </a:rPr>
              <a:t>-сабақ</a:t>
            </a:r>
            <a:endParaRPr lang="kk-KZ" sz="2400" dirty="0">
              <a:solidFill>
                <a:srgbClr val="800000"/>
              </a:solidFill>
              <a:latin typeface="Arial"/>
            </a:endParaRPr>
          </a:p>
          <a:p>
            <a:pPr marL="0" indent="0">
              <a:buNone/>
            </a:pPr>
            <a:endParaRPr lang="kk-KZ" sz="1600" dirty="0" smtClean="0">
              <a:solidFill>
                <a:srgbClr val="8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19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400" kern="1200" cap="small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>САБАҚТЫҢ  </a:t>
            </a:r>
            <a:r>
              <a:rPr lang="kk-KZ" sz="2400" kern="1200" cap="small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itchFamily="18" charset="0"/>
              </a:rPr>
              <a:t>МАҚСАТЫ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k-KZ" sz="2400" b="0" dirty="0" smtClean="0">
              <a:latin typeface="+mj-lt"/>
            </a:endParaRPr>
          </a:p>
          <a:p>
            <a:pPr marL="0" indent="0">
              <a:buNone/>
            </a:pPr>
            <a:r>
              <a:rPr lang="kk-KZ" sz="2000" b="0" dirty="0">
                <a:solidFill>
                  <a:srgbClr val="002060"/>
                </a:solidFill>
                <a:latin typeface="+mj-lt"/>
              </a:rPr>
              <a:t>10.​1.​4.​1 прозалық шығарманы тыңдау, шығармада көтерілген</a:t>
            </a:r>
          </a:p>
          <a:p>
            <a:pPr marL="0" indent="0">
              <a:buNone/>
            </a:pPr>
            <a:endParaRPr lang="kk-KZ" sz="2000" b="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kk-KZ" sz="2000" b="0" dirty="0">
                <a:solidFill>
                  <a:srgbClr val="002060"/>
                </a:solidFill>
                <a:latin typeface="+mj-lt"/>
              </a:rPr>
              <a:t>жалпы адамзаттық мәселені айқындау;</a:t>
            </a:r>
          </a:p>
          <a:p>
            <a:pPr marL="0" indent="0">
              <a:buNone/>
            </a:pPr>
            <a:endParaRPr lang="kk-KZ" sz="2000" b="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r>
              <a:rPr lang="kk-KZ" sz="2000" b="0" dirty="0">
                <a:solidFill>
                  <a:srgbClr val="002060"/>
                </a:solidFill>
                <a:latin typeface="+mj-lt"/>
              </a:rPr>
              <a:t>10.​1.​5.​1 мәтіннен автордың көзқарасын (негізгі ойын) негіздейтін аргументтерді талдай отырып, астарлы ойды анықтау;</a:t>
            </a:r>
            <a:endParaRPr lang="kk-KZ" sz="2000" b="0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830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400" dirty="0" smtClean="0"/>
              <a:t>Ой картасы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0" dirty="0" err="1" smtClean="0">
                <a:solidFill>
                  <a:srgbClr val="002060"/>
                </a:solidFill>
              </a:rPr>
              <a:t>Жігіттің</a:t>
            </a:r>
            <a:r>
              <a:rPr lang="ru-RU" sz="1800" b="0" dirty="0" smtClean="0">
                <a:solidFill>
                  <a:srgbClr val="002060"/>
                </a:solidFill>
              </a:rPr>
              <a:t> </a:t>
            </a:r>
            <a:r>
              <a:rPr lang="ru-RU" sz="1800" b="0" dirty="0" err="1">
                <a:solidFill>
                  <a:srgbClr val="002060"/>
                </a:solidFill>
              </a:rPr>
              <a:t>бойында</a:t>
            </a:r>
            <a:r>
              <a:rPr lang="ru-RU" sz="1800" b="0" dirty="0">
                <a:solidFill>
                  <a:srgbClr val="002060"/>
                </a:solidFill>
              </a:rPr>
              <a:t> </a:t>
            </a:r>
            <a:r>
              <a:rPr lang="ru-RU" sz="1800" b="0" dirty="0" err="1">
                <a:solidFill>
                  <a:srgbClr val="002060"/>
                </a:solidFill>
              </a:rPr>
              <a:t>қандай</a:t>
            </a:r>
            <a:r>
              <a:rPr lang="ru-RU" sz="1800" b="0" dirty="0">
                <a:solidFill>
                  <a:srgbClr val="002060"/>
                </a:solidFill>
              </a:rPr>
              <a:t> </a:t>
            </a:r>
            <a:r>
              <a:rPr lang="ru-RU" sz="1800" b="0" dirty="0" err="1">
                <a:solidFill>
                  <a:srgbClr val="002060"/>
                </a:solidFill>
              </a:rPr>
              <a:t>қасиеттер</a:t>
            </a:r>
            <a:r>
              <a:rPr lang="ru-RU" sz="1800" b="0" dirty="0">
                <a:solidFill>
                  <a:srgbClr val="002060"/>
                </a:solidFill>
              </a:rPr>
              <a:t> </a:t>
            </a:r>
            <a:r>
              <a:rPr lang="ru-RU" sz="1800" b="0" dirty="0" err="1">
                <a:solidFill>
                  <a:srgbClr val="002060"/>
                </a:solidFill>
              </a:rPr>
              <a:t>болуы</a:t>
            </a:r>
            <a:r>
              <a:rPr lang="ru-RU" sz="1800" b="0" dirty="0">
                <a:solidFill>
                  <a:srgbClr val="002060"/>
                </a:solidFill>
              </a:rPr>
              <a:t> </a:t>
            </a:r>
            <a:r>
              <a:rPr lang="ru-RU" sz="1800" b="0" dirty="0" err="1">
                <a:solidFill>
                  <a:srgbClr val="002060"/>
                </a:solidFill>
              </a:rPr>
              <a:t>керек</a:t>
            </a:r>
            <a:r>
              <a:rPr lang="ru-RU" sz="1800" b="0" dirty="0">
                <a:solidFill>
                  <a:srgbClr val="002060"/>
                </a:solidFill>
              </a:rPr>
              <a:t>? </a:t>
            </a:r>
            <a:r>
              <a:rPr lang="ru-RU" sz="1800" b="0" dirty="0" smtClean="0">
                <a:solidFill>
                  <a:srgbClr val="002060"/>
                </a:solidFill>
              </a:rPr>
              <a:t>Ой </a:t>
            </a:r>
            <a:r>
              <a:rPr lang="ru-RU" sz="1800" b="0" dirty="0" err="1">
                <a:solidFill>
                  <a:srgbClr val="002060"/>
                </a:solidFill>
              </a:rPr>
              <a:t>картасын</a:t>
            </a:r>
            <a:r>
              <a:rPr lang="ru-RU" sz="1800" b="0" dirty="0">
                <a:solidFill>
                  <a:srgbClr val="002060"/>
                </a:solidFill>
              </a:rPr>
              <a:t> </a:t>
            </a:r>
            <a:r>
              <a:rPr lang="ru-RU" sz="1800" b="0" dirty="0" err="1" smtClean="0">
                <a:solidFill>
                  <a:srgbClr val="002060"/>
                </a:solidFill>
              </a:rPr>
              <a:t>толтырыңыз</a:t>
            </a:r>
            <a:r>
              <a:rPr lang="ru-RU" sz="1800" b="0" dirty="0" smtClean="0">
                <a:solidFill>
                  <a:srgbClr val="002060"/>
                </a:solidFill>
              </a:rPr>
              <a:t>. </a:t>
            </a:r>
            <a:endParaRPr lang="ru-RU" sz="1800" b="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755352"/>
              </p:ext>
            </p:extLst>
          </p:nvPr>
        </p:nvGraphicFramePr>
        <p:xfrm>
          <a:off x="2627784" y="3068960"/>
          <a:ext cx="3744416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/>
                        <a:t>ЖАҚСЫ ЖІГІТ БЕЛГІСІ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806792"/>
              </p:ext>
            </p:extLst>
          </p:nvPr>
        </p:nvGraphicFramePr>
        <p:xfrm>
          <a:off x="1043608" y="2387505"/>
          <a:ext cx="28803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</a:tblGrid>
              <a:tr h="370840">
                <a:tc>
                  <a:txBody>
                    <a:bodyPr/>
                    <a:lstStyle/>
                    <a:p>
                      <a:r>
                        <a:rPr lang="kk-KZ" b="0" baseline="0" dirty="0" smtClean="0">
                          <a:solidFill>
                            <a:srgbClr val="FFC000"/>
                          </a:solidFill>
                        </a:rPr>
                        <a:t>     </a:t>
                      </a:r>
                      <a:r>
                        <a:rPr lang="kk-KZ" b="0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kk-KZ" b="0" baseline="0" dirty="0" smtClean="0">
                          <a:solidFill>
                            <a:srgbClr val="FF0000"/>
                          </a:solidFill>
                        </a:rPr>
                        <a:t>түр   сипаты</a:t>
                      </a:r>
                      <a:endParaRPr lang="ru-RU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20888"/>
            <a:ext cx="2889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66161"/>
            <a:ext cx="2889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87463"/>
            <a:ext cx="28892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400" dirty="0" smtClean="0"/>
              <a:t>Мәтінді оқы</a:t>
            </a:r>
            <a:br>
              <a:rPr lang="kk-KZ" sz="2400" dirty="0" smtClean="0"/>
            </a:br>
            <a:r>
              <a:rPr lang="kk-KZ" sz="2400" dirty="0" smtClean="0"/>
              <a:t>Оқулық 159-бет, 4-тапсырма</a:t>
            </a: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5"/>
            <a:ext cx="4248472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237037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7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400" dirty="0" smtClean="0"/>
              <a:t>Әмірқан </a:t>
            </a:r>
            <a:r>
              <a:rPr lang="kk-KZ" sz="2400" dirty="0"/>
              <a:t>бейнесін  мінездемелік  жоспар арқылы </a:t>
            </a:r>
            <a:r>
              <a:rPr lang="kk-KZ" sz="2400" dirty="0" smtClean="0"/>
              <a:t>ашыңыз.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302433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540060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2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400" dirty="0" smtClean="0"/>
              <a:t>Тексерейік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136434"/>
              </p:ext>
            </p:extLst>
          </p:nvPr>
        </p:nvGraphicFramePr>
        <p:xfrm>
          <a:off x="395536" y="1268760"/>
          <a:ext cx="8496944" cy="4767072"/>
        </p:xfrm>
        <a:graphic>
          <a:graphicData uri="http://schemas.openxmlformats.org/drawingml/2006/table">
            <a:tbl>
              <a:tblPr firstRow="1" firstCol="1" bandRow="1"/>
              <a:tblGrid>
                <a:gridCol w="2500893"/>
                <a:gridCol w="599605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Әмірқанның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мінездемелік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сипаты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Әңгімеден алынған үзінділер арқылы дәлелдеу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Қарапайымдылығы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Әмірқан қол ұстасып, сыпайы амандасып отырды.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Орындаушылық шеберлігі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u="sng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Ұшатын құстай</a:t>
                      </a:r>
                      <a:r>
                        <a:rPr lang="kk-K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қымтанып, қомданып алды. Лебізі құлаққа жағып кетті, жүректі тербетті, тамырды желпіндірді; бойыңды шымырлатты.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Өнерге    сүйіспеншілігі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Ән салса, ол өзін- өзі ұмытады, әннің әуеніне төңкеріледі, оның дауысы көмейінен шықпайды, жүрегінен шығады.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Ол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u="sng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тәтті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үнге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 </a:t>
                      </a:r>
                      <a:r>
                        <a:rPr lang="ru-RU" sz="1600" u="sng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топқа</a:t>
                      </a:r>
                      <a:r>
                        <a:rPr lang="ru-RU" sz="16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бола </a:t>
                      </a:r>
                      <a:r>
                        <a:rPr lang="ru-RU" sz="1600" u="sng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жаралған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адам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Ән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салса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рақаттанып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гүл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</a:t>
                      </a:r>
                      <a:r>
                        <a:rPr lang="ru-RU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гүл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жайнайды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Көзі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де,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аузы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да,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денесі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де,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қолы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да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бірге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салады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Әмірқан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кісі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емес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әнге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айналады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Оның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ән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салғандағы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түріне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қарап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отырсаң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тоясың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Адамға үйірсектігі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Әмірқан </a:t>
                      </a:r>
                      <a:r>
                        <a:rPr lang="ru-RU" sz="1600" u="sng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кісіге</a:t>
                      </a:r>
                      <a:r>
                        <a:rPr lang="ru-RU" sz="16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тез </a:t>
                      </a:r>
                      <a:r>
                        <a:rPr lang="ru-RU" sz="1600" u="sng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үйір</a:t>
                      </a:r>
                      <a:r>
                        <a:rPr lang="ru-RU" sz="16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u="sng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болатын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 </a:t>
                      </a:r>
                      <a:r>
                        <a:rPr lang="ru-RU" sz="1600" u="sng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жолдасқа</a:t>
                      </a:r>
                      <a:r>
                        <a:rPr lang="ru-RU" sz="16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u="sng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жанын</a:t>
                      </a:r>
                      <a:r>
                        <a:rPr lang="ru-RU" sz="16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u="sng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қиятын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жігіт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Қонақжайлылығы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Қымыз, ет алып, </a:t>
                      </a:r>
                      <a:r>
                        <a:rPr lang="ru-RU" sz="1600" u="sng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тыраштанып</a:t>
                      </a:r>
                      <a:r>
                        <a:rPr lang="ru-RU" sz="1600" u="sng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шабылып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қалыпты</a:t>
                      </a: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Әмірханға берген халық бағасы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«Онсыз топтың ажары кірмейді». «Жігіт екенсің!». «Аштан өлуге бейіл, өлең айтып ақша сұрағанын көргеніміз жоқ».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Әмірқанды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жұрт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мақтайтын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400" dirty="0" smtClean="0"/>
              <a:t>Сұраққа жауап беріңіз.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kk-KZ" sz="2000" b="0" dirty="0" smtClean="0">
                <a:solidFill>
                  <a:srgbClr val="002060"/>
                </a:solidFill>
              </a:rPr>
              <a:t>Сен қай кезде рақаттанасың: кино көргенде ме әлде ән тыңдағанда ма? Не себепті?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k-KZ" sz="2000" b="0" dirty="0" smtClean="0">
                <a:solidFill>
                  <a:srgbClr val="002060"/>
                </a:solidFill>
              </a:rPr>
              <a:t>Ән ұнағанда қандай қошемет сөздер айтасың?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kk-KZ" sz="2000" b="0" dirty="0" smtClean="0">
                <a:solidFill>
                  <a:srgbClr val="002060"/>
                </a:solidFill>
              </a:rPr>
              <a:t>Қандай әншілерді, олардың қандай әндерін тыңдайсы? Несімен ұнайды?</a:t>
            </a:r>
            <a:endParaRPr lang="ru-RU" sz="20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sz="2400" dirty="0" smtClean="0"/>
              <a:t>Кері байланыс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kk-KZ" b="0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«Әміре ән салғанда қандай күшпен, айғаймен бірнеше әндер айтқанда, түсі бұзылмас еді. Күшпен айтатын әндердің алдында демін бір-ақ жиып алатын. Оң жақ алқымында мойнының қалтасы бар еді. Соған бар демді толтырып алып, үнемдеп шығарып, көпке дейін дем алмайтын. Әміре әнді ылғи сүйіп, ұнатып, өзі әнге ғашық болғандай айтатын».</a:t>
            </a:r>
            <a:endParaRPr lang="ru-RU" sz="2000" b="0" dirty="0" smtClean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1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31144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6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06l">
  <a:themeElements>
    <a:clrScheme name="sample 3">
      <a:dk1>
        <a:srgbClr val="18418C"/>
      </a:dk1>
      <a:lt1>
        <a:srgbClr val="FFFFFF"/>
      </a:lt1>
      <a:dk2>
        <a:srgbClr val="FFFFE7"/>
      </a:dk2>
      <a:lt2>
        <a:srgbClr val="DDDDDD"/>
      </a:lt2>
      <a:accent1>
        <a:srgbClr val="3492B4"/>
      </a:accent1>
      <a:accent2>
        <a:srgbClr val="7CB444"/>
      </a:accent2>
      <a:accent3>
        <a:srgbClr val="FFFFFF"/>
      </a:accent3>
      <a:accent4>
        <a:srgbClr val="133677"/>
      </a:accent4>
      <a:accent5>
        <a:srgbClr val="AEC7D6"/>
      </a:accent5>
      <a:accent6>
        <a:srgbClr val="70A33D"/>
      </a:accent6>
      <a:hlink>
        <a:srgbClr val="6A9EB0"/>
      </a:hlink>
      <a:folHlink>
        <a:srgbClr val="336699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FF9966"/>
        </a:accent2>
        <a:accent3>
          <a:srgbClr val="FFFFFF"/>
        </a:accent3>
        <a:accent4>
          <a:srgbClr val="000056"/>
        </a:accent4>
        <a:accent5>
          <a:srgbClr val="BABDDC"/>
        </a:accent5>
        <a:accent6>
          <a:srgbClr val="E78A5C"/>
        </a:accent6>
        <a:hlink>
          <a:srgbClr val="A959A1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8418C"/>
        </a:dk1>
        <a:lt1>
          <a:srgbClr val="FFFFFF"/>
        </a:lt1>
        <a:dk2>
          <a:srgbClr val="FFFFE7"/>
        </a:dk2>
        <a:lt2>
          <a:srgbClr val="DDDDDD"/>
        </a:lt2>
        <a:accent1>
          <a:srgbClr val="3492B4"/>
        </a:accent1>
        <a:accent2>
          <a:srgbClr val="7CB444"/>
        </a:accent2>
        <a:accent3>
          <a:srgbClr val="FFFFFF"/>
        </a:accent3>
        <a:accent4>
          <a:srgbClr val="133677"/>
        </a:accent4>
        <a:accent5>
          <a:srgbClr val="AEC7D6"/>
        </a:accent5>
        <a:accent6>
          <a:srgbClr val="70A33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cdb2004c006l</Template>
  <TotalTime>2513</TotalTime>
  <Words>275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cdb2004c006l</vt:lpstr>
      <vt:lpstr>Image</vt:lpstr>
      <vt:lpstr>Бөлім тақырыбы: Ұлттық таным және мерекелер Ж.Аймауытов «Әнші» әңгімесі</vt:lpstr>
      <vt:lpstr>САБАҚТЫҢ  МАҚСАТЫ</vt:lpstr>
      <vt:lpstr>Ой картасы</vt:lpstr>
      <vt:lpstr>Мәтінді оқы Оқулық 159-бет, 4-тапсырма</vt:lpstr>
      <vt:lpstr>Әмірқан бейнесін  мінездемелік  жоспар арқылы ашыңыз.</vt:lpstr>
      <vt:lpstr>Тексерейік</vt:lpstr>
      <vt:lpstr>Сұраққа жауап беріңіз.</vt:lpstr>
      <vt:lpstr>Кері байланыс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“Қазақ тілі” оқу кешені</dc:title>
  <dc:creator>Индира</dc:creator>
  <cp:lastModifiedBy>77771368518</cp:lastModifiedBy>
  <cp:revision>157</cp:revision>
  <dcterms:created xsi:type="dcterms:W3CDTF">2017-11-06T06:28:26Z</dcterms:created>
  <dcterms:modified xsi:type="dcterms:W3CDTF">2020-10-20T03:35:53Z</dcterms:modified>
</cp:coreProperties>
</file>