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slides/_rels/slide8.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14BFAE06-C238-4637-B3CE-AEEB9EC77E7F}"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edit the title text format</a:t>
            </a:r>
            <a:endParaRPr b="0" lang="ru-RU" sz="4400" strike="noStrike" u="none">
              <a:solidFill>
                <a:srgbClr val="000000"/>
              </a:solidFill>
              <a:uFillTx/>
              <a:latin typeface="Calibri Light"/>
            </a:endParaRPr>
          </a:p>
        </p:txBody>
      </p:sp>
      <p:sp>
        <p:nvSpPr>
          <p:cNvPr id="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Click to edit the outline text format</a:t>
            </a:r>
            <a:endParaRPr b="0" lang="ru-RU"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Second Outline Level</a:t>
            </a:r>
            <a:endParaRPr b="0" lang="ru-RU"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Third Outline Level</a:t>
            </a:r>
            <a:endParaRPr b="0" lang="ru-RU"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Fourth Outline Level</a:t>
            </a:r>
            <a:endParaRPr b="0" lang="ru-RU"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Fifth Outline Level</a:t>
            </a:r>
            <a:endParaRPr b="0" lang="ru-RU"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Sixth Outline Level</a:t>
            </a:r>
            <a:endParaRPr b="0" lang="ru-RU"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Seventh Outline Level</a:t>
            </a:r>
            <a:endParaRPr b="0" lang="ru-RU" sz="2800" strike="noStrike" u="none">
              <a:solidFill>
                <a:srgbClr val="000000"/>
              </a:solidFill>
              <a:uFillTx/>
              <a:latin typeface="Calibri"/>
            </a:endParaRPr>
          </a:p>
        </p:txBody>
      </p:sp>
      <p:sp>
        <p:nvSpPr>
          <p:cNvPr id="2" name="PlaceHolder 3"/>
          <p:cNvSpPr>
            <a:spLocks noGrp="1"/>
          </p:cNvSpPr>
          <p:nvPr>
            <p:ph type="dt" idx="1"/>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ru-RU" sz="1200" strike="noStrike" u="none">
              <a:solidFill>
                <a:srgbClr val="000000"/>
              </a:solidFill>
              <a:uFillTx/>
              <a:latin typeface="Calibri"/>
            </a:endParaRPr>
          </a:p>
        </p:txBody>
      </p:sp>
      <p:sp>
        <p:nvSpPr>
          <p:cNvPr id="3" name="PlaceHolder 4"/>
          <p:cNvSpPr>
            <a:spLocks noGrp="1"/>
          </p:cNvSpPr>
          <p:nvPr>
            <p:ph type="ftr" idx="2"/>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 name="PlaceHolder 5"/>
          <p:cNvSpPr>
            <a:spLocks noGrp="1"/>
          </p:cNvSpPr>
          <p:nvPr>
            <p:ph type="sldNum" idx="3"/>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2ACBC8D-AA72-427A-88FF-3152875273BC}" type="slidenum">
              <a:rPr b="0" lang="ru-RU" sz="1200" strike="noStrike" u="none">
                <a:solidFill>
                  <a:srgbClr val="898989"/>
                </a:solidFill>
                <a:uFillTx/>
                <a:latin typeface="Calibri"/>
              </a:rPr>
              <a:t>&lt;number&gt;</a:t>
            </a:fld>
            <a:endParaRPr b="0" lang="ru-RU" sz="12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hyperlink" Target="https://kk.wikipedia.org/wiki/&#1052;&#1072;&#1088;&#1082;&#1089;" TargetMode="External"/><Relationship Id="rId2" Type="http://schemas.openxmlformats.org/officeDocument/2006/relationships/hyperlink" Target="https://kk.wikipedia.org/wiki/&#1069;&#1085;&#1075;&#1077;&#1083;&#1100;&#1089;" TargetMode="External"/><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7.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 name="Рисунок 48" descr=""/>
          <p:cNvPicPr/>
          <p:nvPr/>
        </p:nvPicPr>
        <p:blipFill>
          <a:blip r:embed="rId1"/>
          <a:stretch/>
        </p:blipFill>
        <p:spPr>
          <a:xfrm>
            <a:off x="652320" y="7978680"/>
            <a:ext cx="200160" cy="203400"/>
          </a:xfrm>
          <a:prstGeom prst="rect">
            <a:avLst/>
          </a:prstGeom>
          <a:ln w="0">
            <a:noFill/>
          </a:ln>
        </p:spPr>
      </p:pic>
      <p:sp>
        <p:nvSpPr>
          <p:cNvPr id="6"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7"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8"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9" name="Google Shape;77;p1"/>
          <p:cNvCxnSpPr/>
          <p:nvPr/>
        </p:nvCxnSpPr>
        <p:spPr>
          <a:xfrm>
            <a:off x="212400" y="6621120"/>
            <a:ext cx="11729160" cy="26280"/>
          </a:xfrm>
          <a:prstGeom prst="straightConnector1">
            <a:avLst/>
          </a:prstGeom>
          <a:ln w="57240">
            <a:solidFill>
              <a:srgbClr val="33cccc"/>
            </a:solidFill>
            <a:miter/>
          </a:ln>
        </p:spPr>
      </p:cxnSp>
      <p:cxnSp>
        <p:nvCxnSpPr>
          <p:cNvPr id="10" name="Google Shape;78;p1"/>
          <p:cNvCxnSpPr/>
          <p:nvPr/>
        </p:nvCxnSpPr>
        <p:spPr>
          <a:xfrm>
            <a:off x="757080" y="3716280"/>
            <a:ext cx="10694160" cy="37440"/>
          </a:xfrm>
          <a:prstGeom prst="straightConnector1">
            <a:avLst/>
          </a:prstGeom>
          <a:ln w="57240">
            <a:solidFill>
              <a:srgbClr val="4472c4"/>
            </a:solidFill>
            <a:miter/>
          </a:ln>
        </p:spPr>
      </p:cxnSp>
      <p:sp>
        <p:nvSpPr>
          <p:cNvPr id="11" name="TextBox 25"/>
          <p:cNvSpPr/>
          <p:nvPr/>
        </p:nvSpPr>
        <p:spPr>
          <a:xfrm>
            <a:off x="1228680" y="4011480"/>
            <a:ext cx="984888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Tahoma"/>
                <a:ea typeface="Tahoma"/>
              </a:rPr>
              <a:t>Сабақтың тақырыбы</a:t>
            </a:r>
            <a:r>
              <a:rPr b="1" lang="kk-KZ" sz="2400" strike="noStrike" u="none">
                <a:solidFill>
                  <a:srgbClr val="000000"/>
                </a:solidFill>
                <a:uFillTx/>
                <a:latin typeface="Tahoma"/>
                <a:ea typeface="Tahoma"/>
              </a:rPr>
              <a:t>:  </a:t>
            </a:r>
            <a:r>
              <a:rPr b="0" lang="kk-KZ" sz="2400" strike="noStrike" u="none">
                <a:solidFill>
                  <a:srgbClr val="000000"/>
                </a:solidFill>
                <a:uFillTx/>
                <a:latin typeface="Times New Roman"/>
                <a:ea typeface="Times New Roman"/>
              </a:rPr>
              <a:t>Жаhандану  пайдасы мен зияны.  Көп нүкте</a:t>
            </a:r>
            <a:r>
              <a:rPr b="1" lang="kk-KZ" sz="2400" strike="noStrike" u="none">
                <a:solidFill>
                  <a:srgbClr val="000000"/>
                </a:solidFill>
                <a:uFillTx/>
                <a:latin typeface="Times New Roman"/>
                <a:ea typeface="Times New Roman"/>
              </a:rPr>
              <a:t>.</a:t>
            </a:r>
            <a:endParaRPr b="0" lang="ru-RU" sz="2400" strike="noStrike" u="none">
              <a:solidFill>
                <a:srgbClr val="000000"/>
              </a:solidFill>
              <a:uFillTx/>
              <a:latin typeface="Calibri"/>
            </a:endParaRPr>
          </a:p>
        </p:txBody>
      </p:sp>
      <p:sp>
        <p:nvSpPr>
          <p:cNvPr id="12" name="TextBox 9"/>
          <p:cNvSpPr/>
          <p:nvPr/>
        </p:nvSpPr>
        <p:spPr>
          <a:xfrm>
            <a:off x="8182080" y="196920"/>
            <a:ext cx="3568320" cy="5814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ffffff"/>
                </a:solidFill>
                <a:uFillTx/>
                <a:latin typeface="Tahoma"/>
                <a:ea typeface="Tahoma"/>
              </a:rPr>
              <a:t>ҚАЗАҚ ТІЛІ МЕН ӘДЕБИЕТІ (Т1)</a:t>
            </a: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ffffff"/>
                </a:solidFill>
                <a:uFillTx/>
                <a:latin typeface="Tahoma"/>
                <a:ea typeface="Tahoma"/>
              </a:rPr>
              <a:t>10-СЫНЫП</a:t>
            </a:r>
            <a:endParaRPr b="0" lang="ru-RU" sz="1600" strike="noStrike" u="none">
              <a:solidFill>
                <a:srgbClr val="000000"/>
              </a:solidFill>
              <a:uFillTx/>
              <a:latin typeface="Calibri"/>
            </a:endParaRPr>
          </a:p>
        </p:txBody>
      </p:sp>
      <p:sp>
        <p:nvSpPr>
          <p:cNvPr id="13" name="TextBox 1"/>
          <p:cNvSpPr/>
          <p:nvPr/>
        </p:nvSpPr>
        <p:spPr>
          <a:xfrm>
            <a:off x="1242720" y="320760"/>
            <a:ext cx="252900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Calibri"/>
              </a:rPr>
              <a:t>Бөлім тақырыбы:</a:t>
            </a:r>
            <a:endParaRPr b="0" lang="ru-RU" sz="2400" strike="noStrike" u="none">
              <a:solidFill>
                <a:srgbClr val="000000"/>
              </a:solidFill>
              <a:uFillTx/>
              <a:latin typeface="Calibri"/>
            </a:endParaRPr>
          </a:p>
        </p:txBody>
      </p:sp>
      <p:sp>
        <p:nvSpPr>
          <p:cNvPr id="14" name="Прямоугольник 1"/>
          <p:cNvSpPr/>
          <p:nvPr/>
        </p:nvSpPr>
        <p:spPr>
          <a:xfrm>
            <a:off x="2087640" y="1614600"/>
            <a:ext cx="8480520" cy="485280"/>
          </a:xfrm>
          <a:prstGeom prst="rect">
            <a:avLst/>
          </a:prstGeom>
          <a:noFill/>
          <a:ln w="0">
            <a:noFill/>
          </a:ln>
        </p:spPr>
        <p:style>
          <a:lnRef idx="0"/>
          <a:fillRef idx="0"/>
          <a:effectRef idx="0"/>
          <a:fontRef idx="minor"/>
        </p:style>
        <p:txBody>
          <a:bodyPr lIns="90000" rIns="90000" tIns="46800" bIns="46800" anchor="t">
            <a:spAutoFit/>
          </a:bodyPr>
          <a:p>
            <a:pPr algn="ct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Calibri"/>
              </a:rPr>
              <a:t>ҮІІІ бөлім. Қазіргі әлемдегі саясат және жаһандық мәселелер</a:t>
            </a:r>
            <a:endParaRPr b="0" lang="ru-RU" sz="2400" strike="noStrike" u="none">
              <a:solidFill>
                <a:srgbClr val="000000"/>
              </a:solidFill>
              <a:uFillTx/>
              <a:latin typeface="Calibri"/>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PlaceHolder 1"/>
          <p:cNvSpPr>
            <a:spLocks noGrp="1"/>
          </p:cNvSpPr>
          <p:nvPr>
            <p:ph type="title"/>
          </p:nvPr>
        </p:nvSpPr>
        <p:spPr>
          <a:xfrm>
            <a:off x="-360" y="-360"/>
            <a:ext cx="12192120" cy="763560"/>
          </a:xfrm>
          <a:prstGeom prst="rect">
            <a:avLst/>
          </a:prstGeom>
          <a:solidFill>
            <a:srgbClr val="2e77e2"/>
          </a:solid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Tahoma"/>
                <a:ea typeface="Tahoma"/>
              </a:rPr>
              <a:t>          </a:t>
            </a:r>
            <a:r>
              <a:rPr b="1" lang="kk-KZ" sz="1800" strike="noStrike" u="none">
                <a:solidFill>
                  <a:srgbClr val="ffffff"/>
                </a:solidFill>
                <a:uFillTx/>
                <a:latin typeface="Times New Roman"/>
                <a:ea typeface="Times New Roman"/>
              </a:rPr>
              <a:t>Өзіңді тексер! Ықтимал жауап</a:t>
            </a:r>
            <a:br>
              <a:rPr sz="1800"/>
            </a:br>
            <a:endParaRPr b="0" lang="ru-RU" sz="1800" strike="noStrike" u="none">
              <a:solidFill>
                <a:srgbClr val="000000"/>
              </a:solidFill>
              <a:uFillTx/>
              <a:latin typeface="Calibri Light"/>
            </a:endParaRPr>
          </a:p>
        </p:txBody>
      </p:sp>
      <p:graphicFrame>
        <p:nvGraphicFramePr>
          <p:cNvPr id="87" name=""/>
          <p:cNvGraphicFramePr/>
          <p:nvPr/>
        </p:nvGraphicFramePr>
        <p:xfrm>
          <a:off x="612720" y="1655640"/>
          <a:ext cx="10863360" cy="4613400"/>
        </p:xfrm>
        <a:graphic>
          <a:graphicData uri="http://schemas.openxmlformats.org/drawingml/2006/table">
            <a:tbl>
              <a:tblPr/>
              <a:tblGrid>
                <a:gridCol w="4924440"/>
                <a:gridCol w="5938920"/>
              </a:tblGrid>
              <a:tr h="246240">
                <a:tc>
                  <a:txBody>
                    <a:bodyPr lIns="66600" rIns="6660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400" strike="noStrike" u="none">
                          <a:solidFill>
                            <a:srgbClr val="ffffff"/>
                          </a:solidFill>
                          <a:uFillTx/>
                          <a:latin typeface="Times New Roman"/>
                          <a:ea typeface="Times New Roman"/>
                        </a:rPr>
                        <a:t>Қойылатын орны</a:t>
                      </a:r>
                      <a:endParaRPr b="0" lang="ru-RU" sz="1400" strike="noStrike" u="none">
                        <a:solidFill>
                          <a:srgbClr val="000000"/>
                        </a:solidFill>
                        <a:uFillTx/>
                        <a:latin typeface="Calibri"/>
                      </a:endParaRPr>
                    </a:p>
                  </a:txBody>
                  <a:tcPr anchor="t" marL="66600" marR="666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lIns="66600" rIns="6660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400" strike="noStrike" u="none">
                          <a:solidFill>
                            <a:srgbClr val="ffffff"/>
                          </a:solidFill>
                          <a:uFillTx/>
                          <a:latin typeface="Times New Roman"/>
                          <a:ea typeface="Times New Roman"/>
                        </a:rPr>
                        <a:t>Мысалы</a:t>
                      </a:r>
                      <a:endParaRPr b="0" lang="ru-RU" sz="1400" strike="noStrike" u="none">
                        <a:solidFill>
                          <a:srgbClr val="000000"/>
                        </a:solidFill>
                        <a:uFillTx/>
                        <a:latin typeface="Calibri"/>
                      </a:endParaRPr>
                    </a:p>
                  </a:txBody>
                  <a:tcPr anchor="t" marL="66600" marR="666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r>
              <a:tr h="1069560">
                <a:tc>
                  <a:txBody>
                    <a:bodyPr lIns="66600" rIns="6660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400" strike="noStrike" u="none">
                          <a:solidFill>
                            <a:srgbClr val="ffffff"/>
                          </a:solidFill>
                          <a:uFillTx/>
                          <a:latin typeface="Times New Roman"/>
                          <a:ea typeface="Times New Roman"/>
                        </a:rPr>
                        <a:t>1.Көп нүкте алынған цитаттың бас жағынан, ара-арасынан және соңынан сөйлем не сөздер қалдырылған жерге қойылады. </a:t>
                      </a:r>
                      <a:endParaRPr b="0" lang="ru-RU" sz="1400" strike="noStrike" u="none">
                        <a:solidFill>
                          <a:srgbClr val="000000"/>
                        </a:solidFill>
                        <a:uFillTx/>
                        <a:latin typeface="Calibri"/>
                      </a:endParaRPr>
                    </a:p>
                  </a:txBody>
                  <a:tcPr anchor="t" marL="66600" marR="6660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5b9bd5"/>
                    </a:solidFill>
                  </a:tcPr>
                </a:tc>
                <a:tc>
                  <a:txBody>
                    <a:bodyPr lIns="66600" rIns="6660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000000"/>
                          </a:solidFill>
                          <a:uFillTx/>
                          <a:latin typeface="Times New Roman"/>
                          <a:ea typeface="Times New Roman"/>
                        </a:rPr>
                        <a:t>"Әуелі еңбек, ал онан соң және сонымен бірге... сөз ең басты екі стимул болды, - деп жазды Ф. Энгельс, - осы екі стимулдың әсерінен маймылдың миы... адам миына айналды" (</a:t>
                      </a:r>
                      <a:r>
                        <a:rPr b="0" lang="kk-KZ" sz="1400" strike="noStrike" u="sng">
                          <a:solidFill>
                            <a:srgbClr val="0563c1"/>
                          </a:solidFill>
                          <a:uFillTx/>
                          <a:latin typeface="Times New Roman"/>
                          <a:ea typeface="Times New Roman"/>
                          <a:hlinkClick r:id="rId1"/>
                        </a:rPr>
                        <a:t>К. Маркс</a:t>
                      </a:r>
                      <a:r>
                        <a:rPr b="0" lang="kk-KZ" sz="1400" strike="noStrike" u="none">
                          <a:solidFill>
                            <a:srgbClr val="000000"/>
                          </a:solidFill>
                          <a:uFillTx/>
                          <a:latin typeface="Times New Roman"/>
                          <a:ea typeface="Times New Roman"/>
                        </a:rPr>
                        <a:t>, </a:t>
                      </a:r>
                      <a:r>
                        <a:rPr b="0" lang="kk-KZ" sz="1400" strike="noStrike" u="sng">
                          <a:solidFill>
                            <a:srgbClr val="0563c1"/>
                          </a:solidFill>
                          <a:uFillTx/>
                          <a:latin typeface="Times New Roman"/>
                          <a:ea typeface="Times New Roman"/>
                          <a:hlinkClick r:id="rId2"/>
                        </a:rPr>
                        <a:t>Ф. Энгельс</a:t>
                      </a:r>
                      <a:r>
                        <a:rPr b="0" lang="kk-KZ" sz="1400" strike="noStrike" u="none">
                          <a:solidFill>
                            <a:srgbClr val="000000"/>
                          </a:solidFill>
                          <a:uFillTx/>
                          <a:latin typeface="Times New Roman"/>
                          <a:ea typeface="Times New Roman"/>
                        </a:rPr>
                        <a:t>, Таңд. шығ., А., 1956).</a:t>
                      </a:r>
                      <a:endParaRPr b="0" lang="ru-RU" sz="1400" strike="noStrike" u="none">
                        <a:solidFill>
                          <a:srgbClr val="000000"/>
                        </a:solidFill>
                        <a:uFillTx/>
                        <a:latin typeface="Calibri"/>
                      </a:endParaRPr>
                    </a:p>
                  </a:txBody>
                  <a:tcPr anchor="t" marL="66600" marR="6660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r>
              <a:tr h="1136160">
                <a:tc>
                  <a:txBody>
                    <a:bodyPr lIns="66600" rIns="6660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400" strike="noStrike" u="none">
                          <a:solidFill>
                            <a:srgbClr val="ffffff"/>
                          </a:solidFill>
                          <a:uFillTx/>
                          <a:latin typeface="Times New Roman"/>
                          <a:ea typeface="Times New Roman"/>
                        </a:rPr>
                        <a:t>2.Жазушы айтып келе жатқан оқиғаның жалғасын созбай, әрі қарай тоқтатады да, көп нүкте қояды.</a:t>
                      </a:r>
                      <a:endParaRPr b="0" lang="ru-RU" sz="1400" strike="noStrike" u="none">
                        <a:solidFill>
                          <a:srgbClr val="000000"/>
                        </a:solidFill>
                        <a:uFillTx/>
                        <a:latin typeface="Calibri"/>
                      </a:endParaRPr>
                    </a:p>
                  </a:txBody>
                  <a:tcPr anchor="t" marL="66600" marR="666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5b9bd5"/>
                    </a:solidFill>
                  </a:tcPr>
                </a:tc>
                <a:tc>
                  <a:txBody>
                    <a:bodyPr lIns="66600" rIns="66600" tIns="0" bIns="0" anchor="t">
                      <a:noAutofit/>
                    </a:bodyPr>
                    <a:p>
                      <a:pPr algn="just">
                        <a:lnSpc>
                          <a:spcPct val="100000"/>
                        </a:lnSpc>
                        <a:spcBef>
                          <a:spcPts val="374"/>
                        </a:spcBef>
                        <a:spcAft>
                          <a:spcPts val="37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000000"/>
                          </a:solidFill>
                          <a:uFillTx/>
                          <a:latin typeface="Times New Roman"/>
                          <a:ea typeface="Times New Roman"/>
                        </a:rPr>
                        <a:t>Абайдың ілгері созып келе жаткан оң қолы жібек шымылдыққа тиген кезде, алдынан қарсы қозғалып келе жатқан Тоғжанның ыстық саусақтары мұның бетіне тиіп еді. Дірілдеген демдері қосылып, ыстық еріндері енді айрылмастай табысқанды...(М.Әуезов).</a:t>
                      </a:r>
                      <a:endParaRPr b="0" lang="ru-RU" sz="1400" strike="noStrike" u="none">
                        <a:solidFill>
                          <a:srgbClr val="000000"/>
                        </a:solidFill>
                        <a:uFillTx/>
                        <a:latin typeface="Calibri"/>
                      </a:endParaRPr>
                    </a:p>
                  </a:txBody>
                  <a:tcPr anchor="t" marL="66600" marR="666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r h="854280">
                <a:tc>
                  <a:txBody>
                    <a:bodyPr lIns="66600" rIns="66600" tIns="0" bIns="0" anchor="t">
                      <a:noAutofit/>
                    </a:bodyPr>
                    <a:p>
                      <a:pPr algn="just">
                        <a:lnSpc>
                          <a:spcPct val="100000"/>
                        </a:lnSpc>
                        <a:spcBef>
                          <a:spcPts val="374"/>
                        </a:spcBef>
                        <a:spcAft>
                          <a:spcPts val="37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400" strike="noStrike" u="none">
                          <a:solidFill>
                            <a:srgbClr val="ffffff"/>
                          </a:solidFill>
                          <a:uFillTx/>
                          <a:latin typeface="Times New Roman"/>
                          <a:ea typeface="Times New Roman"/>
                        </a:rPr>
                        <a:t>3.Айтылып келе жатқан ойға кенет, тосын, күтпеген немесе өте алшақ жатқан нәрсе (оқиға, зат, қимыл т. т.) қосылып кетсе, оның алдынан көп нүкте қойылады.</a:t>
                      </a:r>
                      <a:endParaRPr b="0" lang="ru-RU" sz="1400" strike="noStrike" u="none">
                        <a:solidFill>
                          <a:srgbClr val="000000"/>
                        </a:solidFill>
                        <a:uFillTx/>
                        <a:latin typeface="Calibri"/>
                      </a:endParaRPr>
                    </a:p>
                  </a:txBody>
                  <a:tcPr anchor="t" marL="66600" marR="666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5b9bd5"/>
                    </a:solidFill>
                  </a:tcPr>
                </a:tc>
                <a:tc>
                  <a:txBody>
                    <a:bodyPr lIns="66600" rIns="6660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000000"/>
                          </a:solidFill>
                          <a:uFillTx/>
                          <a:latin typeface="Times New Roman"/>
                          <a:ea typeface="Times New Roman"/>
                        </a:rPr>
                        <a:t>- He болды? - Мені қара басты!... Құлаттым... - Нені құлаттың? - Баланы... (Б. М.).</a:t>
                      </a:r>
                      <a:endParaRPr b="0" lang="ru-RU" sz="1400" strike="noStrike" u="none">
                        <a:solidFill>
                          <a:srgbClr val="000000"/>
                        </a:solidFill>
                        <a:uFillTx/>
                        <a:latin typeface="Calibri"/>
                      </a:endParaRPr>
                    </a:p>
                  </a:txBody>
                  <a:tcPr anchor="t" marL="66600" marR="666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r>
              <a:tr h="1307160">
                <a:tc>
                  <a:txBody>
                    <a:bodyPr lIns="66600" rIns="6660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400" strike="noStrike" u="none">
                          <a:solidFill>
                            <a:srgbClr val="ffffff"/>
                          </a:solidFill>
                          <a:uFillTx/>
                          <a:latin typeface="Times New Roman"/>
                          <a:ea typeface="Times New Roman"/>
                        </a:rPr>
                        <a:t>4. Сөйлеуші белгілі бір себептермен (қатты асып-сасу, ентігу, тұтығу, әлсіреу т.б.) сөздерін, ойын бөліп-бөліп айтқанда, бір сөздің ішіндегі әріптердің арасына немесе сөйлем ішіндегі сөздердің арасына, ал ойы бітпей қалғанда, сөйлемнің соңына көп нүкте қойылады.</a:t>
                      </a:r>
                      <a:endParaRPr b="0" lang="ru-RU" sz="1400" strike="noStrike" u="none">
                        <a:solidFill>
                          <a:srgbClr val="000000"/>
                        </a:solidFill>
                        <a:uFillTx/>
                        <a:latin typeface="Calibri"/>
                      </a:endParaRPr>
                    </a:p>
                  </a:txBody>
                  <a:tcPr anchor="t" marL="66600" marR="666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5b9bd5"/>
                    </a:solidFill>
                  </a:tcPr>
                </a:tc>
                <a:tc>
                  <a:txBody>
                    <a:bodyPr lIns="66600" rIns="6660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000000"/>
                          </a:solidFill>
                          <a:uFillTx/>
                          <a:latin typeface="Times New Roman"/>
                          <a:ea typeface="Times New Roman"/>
                        </a:rPr>
                        <a:t>Жоқ, ешкім де ұрған жоқ, кейін айтам... Aнa, төсек салып берші, жатқызшы (М. Ә.).</a:t>
                      </a:r>
                      <a:endParaRPr b="0" lang="ru-RU" sz="1400" strike="noStrike" u="none">
                        <a:solidFill>
                          <a:srgbClr val="000000"/>
                        </a:solidFill>
                        <a:uFillTx/>
                        <a:latin typeface="Calibri"/>
                      </a:endParaRPr>
                    </a:p>
                  </a:txBody>
                  <a:tcPr anchor="t" marL="66600" marR="666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bl>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89" name="TextBox 4"/>
          <p:cNvSpPr/>
          <p:nvPr/>
        </p:nvSpPr>
        <p:spPr>
          <a:xfrm>
            <a:off x="976320" y="276120"/>
            <a:ext cx="5239080" cy="398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Бүгінгі өткен сабағымызға шолу жасайық! </a:t>
            </a:r>
            <a:endParaRPr b="0" lang="ru-RU" sz="2000" strike="noStrike" u="none">
              <a:solidFill>
                <a:srgbClr val="000000"/>
              </a:solidFill>
              <a:uFillTx/>
              <a:latin typeface="Calibri"/>
            </a:endParaRPr>
          </a:p>
        </p:txBody>
      </p:sp>
      <p:sp>
        <p:nvSpPr>
          <p:cNvPr id="90" name="Прямоугольник 1"/>
          <p:cNvSpPr/>
          <p:nvPr/>
        </p:nvSpPr>
        <p:spPr>
          <a:xfrm>
            <a:off x="966960" y="2214720"/>
            <a:ext cx="9812160" cy="1618560"/>
          </a:xfrm>
          <a:prstGeom prst="rect">
            <a:avLst/>
          </a:prstGeom>
          <a:noFill/>
          <a:ln w="0">
            <a:noFill/>
          </a:ln>
        </p:spPr>
        <p:style>
          <a:lnRef idx="0"/>
          <a:fillRef idx="0"/>
          <a:effectRef idx="0"/>
          <a:fontRef idx="minor"/>
        </p:style>
        <p:txBody>
          <a:bodyPr lIns="90000" rIns="90000" tIns="46800" bIns="46800" anchor="t">
            <a:spAutoFit/>
          </a:bodyPr>
          <a:p>
            <a:pPr marL="343080" indent="-34308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Жаhанданудың пайдасы мен зияны туралы мәлімет алдыңыздар.</a:t>
            </a:r>
            <a:endParaRPr b="0" lang="ru-RU" sz="2000" strike="noStrike" u="none">
              <a:solidFill>
                <a:srgbClr val="000000"/>
              </a:solidFill>
              <a:uFillTx/>
              <a:latin typeface="Calibri"/>
            </a:endParaRPr>
          </a:p>
          <a:p>
            <a:pPr marL="343080" indent="-34308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marL="343080" indent="-34308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Өз ой</a:t>
            </a:r>
            <a:r>
              <a:rPr b="0" lang="ru-RU" sz="2000" strike="noStrike" u="none">
                <a:solidFill>
                  <a:srgbClr val="000000"/>
                </a:solidFill>
                <a:uFillTx/>
                <a:latin typeface="Times New Roman"/>
                <a:ea typeface="Times New Roman"/>
              </a:rPr>
              <a:t>-п</a:t>
            </a:r>
            <a:r>
              <a:rPr b="0" lang="kk-KZ" sz="2000" strike="noStrike" u="none">
                <a:solidFill>
                  <a:srgbClr val="000000"/>
                </a:solidFill>
                <a:uFillTx/>
                <a:latin typeface="Times New Roman"/>
                <a:ea typeface="Times New Roman"/>
              </a:rPr>
              <a:t>ікірлеріңізді білдірдіңіздер.</a:t>
            </a:r>
            <a:endParaRPr b="0" lang="ru-RU" sz="2000" strike="noStrike" u="none">
              <a:solidFill>
                <a:srgbClr val="000000"/>
              </a:solidFill>
              <a:uFillTx/>
              <a:latin typeface="Calibri"/>
            </a:endParaRPr>
          </a:p>
          <a:p>
            <a:pPr marL="343080" indent="-34308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marL="343080" indent="-34308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Көп нүктенің қойылатын орнымен таныстыңыздар.</a:t>
            </a:r>
            <a:endParaRPr b="0" lang="ru-RU" sz="20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1" name="Рисунок 48" descr=""/>
          <p:cNvPicPr/>
          <p:nvPr/>
        </p:nvPicPr>
        <p:blipFill>
          <a:blip r:embed="rId1"/>
          <a:stretch/>
        </p:blipFill>
        <p:spPr>
          <a:xfrm>
            <a:off x="652320" y="7978680"/>
            <a:ext cx="200160" cy="203400"/>
          </a:xfrm>
          <a:prstGeom prst="rect">
            <a:avLst/>
          </a:prstGeom>
          <a:ln w="0">
            <a:noFill/>
          </a:ln>
        </p:spPr>
      </p:pic>
      <p:sp>
        <p:nvSpPr>
          <p:cNvPr id="92"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93"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94"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95" name="Google Shape;77;p1"/>
          <p:cNvCxnSpPr/>
          <p:nvPr/>
        </p:nvCxnSpPr>
        <p:spPr>
          <a:xfrm>
            <a:off x="212400" y="6621120"/>
            <a:ext cx="11729160" cy="26280"/>
          </a:xfrm>
          <a:prstGeom prst="straightConnector1">
            <a:avLst/>
          </a:prstGeom>
          <a:ln w="57240">
            <a:solidFill>
              <a:srgbClr val="33cccc"/>
            </a:solidFill>
            <a:miter/>
          </a:ln>
        </p:spPr>
      </p:cxnSp>
      <p:cxnSp>
        <p:nvCxnSpPr>
          <p:cNvPr id="96" name="Google Shape;78;p1"/>
          <p:cNvCxnSpPr/>
          <p:nvPr/>
        </p:nvCxnSpPr>
        <p:spPr>
          <a:xfrm>
            <a:off x="757080" y="6364080"/>
            <a:ext cx="10694160" cy="37080"/>
          </a:xfrm>
          <a:prstGeom prst="straightConnector1">
            <a:avLst/>
          </a:prstGeom>
          <a:ln w="38160">
            <a:solidFill>
              <a:srgbClr val="4472c4"/>
            </a:solidFill>
            <a:miter/>
          </a:ln>
        </p:spPr>
      </p:cxnSp>
      <p:sp>
        <p:nvSpPr>
          <p:cNvPr id="97" name="TextBox 1"/>
          <p:cNvSpPr/>
          <p:nvPr/>
        </p:nvSpPr>
        <p:spPr>
          <a:xfrm>
            <a:off x="1324080" y="223920"/>
            <a:ext cx="2536200" cy="398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Қосымша тапсырма</a:t>
            </a:r>
            <a:endParaRPr b="0" lang="ru-RU" sz="2000" strike="noStrike" u="none">
              <a:solidFill>
                <a:srgbClr val="000000"/>
              </a:solidFill>
              <a:uFillTx/>
              <a:latin typeface="Calibri"/>
            </a:endParaRPr>
          </a:p>
        </p:txBody>
      </p:sp>
      <p:sp>
        <p:nvSpPr>
          <p:cNvPr id="98" name="Прямоугольник 1"/>
          <p:cNvSpPr/>
          <p:nvPr/>
        </p:nvSpPr>
        <p:spPr>
          <a:xfrm>
            <a:off x="652320" y="2306520"/>
            <a:ext cx="10798200" cy="1069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ea typeface="Times New Roman"/>
              </a:rPr>
              <a:t>Жаhанданудың пайдасы мен зияны туралы</a:t>
            </a:r>
            <a:r>
              <a:rPr b="0" i="1" lang="kk-KZ" sz="3200" strike="noStrike" u="none">
                <a:solidFill>
                  <a:srgbClr val="000000"/>
                </a:solidFill>
                <a:uFillTx/>
                <a:latin typeface="Times New Roman"/>
                <a:ea typeface="Times New Roman"/>
              </a:rPr>
              <a:t> тағы не білесіздер?</a:t>
            </a:r>
            <a:endParaRPr b="0" lang="ru-RU" sz="3200" strike="noStrike" u="none">
              <a:solidFill>
                <a:srgbClr val="000000"/>
              </a:solidFill>
              <a:uFillTx/>
              <a:latin typeface="Calibri"/>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 name="Рисунок 48" descr=""/>
          <p:cNvPicPr/>
          <p:nvPr/>
        </p:nvPicPr>
        <p:blipFill>
          <a:blip r:embed="rId1"/>
          <a:stretch/>
        </p:blipFill>
        <p:spPr>
          <a:xfrm>
            <a:off x="652320" y="7978680"/>
            <a:ext cx="200160" cy="203400"/>
          </a:xfrm>
          <a:prstGeom prst="rect">
            <a:avLst/>
          </a:prstGeom>
          <a:ln w="0">
            <a:noFill/>
          </a:ln>
        </p:spPr>
      </p:pic>
      <p:sp>
        <p:nvSpPr>
          <p:cNvPr id="16"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7"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8"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19" name="Google Shape;77;p1"/>
          <p:cNvCxnSpPr/>
          <p:nvPr/>
        </p:nvCxnSpPr>
        <p:spPr>
          <a:xfrm>
            <a:off x="212400" y="6621120"/>
            <a:ext cx="11729160" cy="26280"/>
          </a:xfrm>
          <a:prstGeom prst="straightConnector1">
            <a:avLst/>
          </a:prstGeom>
          <a:ln w="57240">
            <a:solidFill>
              <a:srgbClr val="33cccc"/>
            </a:solidFill>
            <a:miter/>
          </a:ln>
        </p:spPr>
      </p:cxnSp>
      <p:cxnSp>
        <p:nvCxnSpPr>
          <p:cNvPr id="20" name="Google Shape;78;p1"/>
          <p:cNvCxnSpPr/>
          <p:nvPr/>
        </p:nvCxnSpPr>
        <p:spPr>
          <a:xfrm>
            <a:off x="652320" y="3389040"/>
            <a:ext cx="10694160" cy="37080"/>
          </a:xfrm>
          <a:prstGeom prst="straightConnector1">
            <a:avLst/>
          </a:prstGeom>
          <a:ln w="38160">
            <a:solidFill>
              <a:srgbClr val="4472c4"/>
            </a:solidFill>
            <a:miter/>
          </a:ln>
        </p:spPr>
      </p:cxnSp>
      <p:sp>
        <p:nvSpPr>
          <p:cNvPr id="21" name="TextBox 8"/>
          <p:cNvSpPr/>
          <p:nvPr/>
        </p:nvSpPr>
        <p:spPr>
          <a:xfrm>
            <a:off x="1133640" y="2588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Оқу мақсат(тар)ы</a:t>
            </a:r>
            <a:endParaRPr b="0" lang="ru-RU" sz="2400" strike="noStrike" u="none">
              <a:solidFill>
                <a:srgbClr val="000000"/>
              </a:solidFill>
              <a:uFillTx/>
              <a:latin typeface="Calibri"/>
            </a:endParaRPr>
          </a:p>
        </p:txBody>
      </p:sp>
      <p:sp>
        <p:nvSpPr>
          <p:cNvPr id="22" name="TextBox 1"/>
          <p:cNvSpPr/>
          <p:nvPr/>
        </p:nvSpPr>
        <p:spPr>
          <a:xfrm>
            <a:off x="1133640" y="3740040"/>
            <a:ext cx="10004400" cy="15570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 </a:t>
            </a:r>
            <a:r>
              <a:rPr b="1" lang="kk-KZ" sz="2400" strike="noStrike" u="none">
                <a:solidFill>
                  <a:srgbClr val="000000"/>
                </a:solidFill>
                <a:uFillTx/>
                <a:latin typeface="Times New Roman"/>
                <a:ea typeface="Times New Roman"/>
              </a:rPr>
              <a:t>Сабақ мақсаттары: </a:t>
            </a:r>
            <a:endParaRPr b="0" lang="ru-RU" sz="2400" strike="noStrike" u="none">
              <a:solidFill>
                <a:srgbClr val="000000"/>
              </a:solidFill>
              <a:uFillTx/>
              <a:latin typeface="Calibri"/>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Мәтіндегі негізгі ойды анықтау, көтерілген мәселеге баға беріп, мәліметтер мен пікірлерді өңдей біледі;</a:t>
            </a:r>
            <a:endParaRPr b="0" lang="ru-RU" sz="2400" strike="noStrike" u="none">
              <a:solidFill>
                <a:srgbClr val="000000"/>
              </a:solidFill>
              <a:uFillTx/>
              <a:latin typeface="Calibri"/>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Сөйлем және мәтін деңгейінде тыныс белгілерін қолдана біледі;</a:t>
            </a:r>
            <a:endParaRPr b="0" lang="ru-RU" sz="2400" strike="noStrike" u="none">
              <a:solidFill>
                <a:srgbClr val="000000"/>
              </a:solidFill>
              <a:uFillTx/>
              <a:latin typeface="Calibri"/>
            </a:endParaRPr>
          </a:p>
        </p:txBody>
      </p:sp>
      <p:sp>
        <p:nvSpPr>
          <p:cNvPr id="23" name="Прямоугольник 1"/>
          <p:cNvSpPr/>
          <p:nvPr/>
        </p:nvSpPr>
        <p:spPr>
          <a:xfrm>
            <a:off x="1668600" y="1184400"/>
            <a:ext cx="8899560" cy="119124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10.2.5.1 мәтіндегі негізгі ойды анықтау, көтерілген мәселеге баға беріп, мәліметтер мен пікірлерді өңдей білу.10.4.5.1 сөйлем және мәтін деңгейінде тыныс белгілерін қолдана білу</a:t>
            </a:r>
            <a:endParaRPr b="0" lang="ru-RU" sz="2400" strike="noStrike" u="none">
              <a:solidFill>
                <a:srgbClr val="000000"/>
              </a:solidFill>
              <a:uFillTx/>
              <a:latin typeface="Calibri"/>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 name="Рисунок 48" descr=""/>
          <p:cNvPicPr/>
          <p:nvPr/>
        </p:nvPicPr>
        <p:blipFill>
          <a:blip r:embed="rId1"/>
          <a:stretch/>
        </p:blipFill>
        <p:spPr>
          <a:xfrm>
            <a:off x="652320" y="7978680"/>
            <a:ext cx="200160" cy="203400"/>
          </a:xfrm>
          <a:prstGeom prst="rect">
            <a:avLst/>
          </a:prstGeom>
          <a:ln w="0">
            <a:noFill/>
          </a:ln>
        </p:spPr>
      </p:pic>
      <p:sp>
        <p:nvSpPr>
          <p:cNvPr id="25"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26"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27"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28" name="Google Shape;77;p1"/>
          <p:cNvCxnSpPr/>
          <p:nvPr/>
        </p:nvCxnSpPr>
        <p:spPr>
          <a:xfrm>
            <a:off x="212400" y="6621120"/>
            <a:ext cx="11729160" cy="26280"/>
          </a:xfrm>
          <a:prstGeom prst="straightConnector1">
            <a:avLst/>
          </a:prstGeom>
          <a:ln w="57240">
            <a:solidFill>
              <a:srgbClr val="33cccc"/>
            </a:solidFill>
            <a:miter/>
          </a:ln>
        </p:spPr>
      </p:cxnSp>
      <p:cxnSp>
        <p:nvCxnSpPr>
          <p:cNvPr id="29" name="Google Shape;78;p1"/>
          <p:cNvCxnSpPr/>
          <p:nvPr/>
        </p:nvCxnSpPr>
        <p:spPr>
          <a:xfrm>
            <a:off x="757080" y="6364080"/>
            <a:ext cx="10694160" cy="37080"/>
          </a:xfrm>
          <a:prstGeom prst="straightConnector1">
            <a:avLst/>
          </a:prstGeom>
          <a:ln w="38160">
            <a:solidFill>
              <a:srgbClr val="4472c4"/>
            </a:solidFill>
            <a:miter/>
          </a:ln>
        </p:spPr>
      </p:cxnSp>
      <p:sp>
        <p:nvSpPr>
          <p:cNvPr id="30"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31" name="TextBox 9"/>
          <p:cNvSpPr/>
          <p:nvPr/>
        </p:nvSpPr>
        <p:spPr>
          <a:xfrm>
            <a:off x="1133640" y="2588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Бағалау </a:t>
            </a:r>
            <a:r>
              <a:rPr b="1" lang="kk-KZ" sz="2400" strike="noStrike" u="none">
                <a:solidFill>
                  <a:srgbClr val="ffffff"/>
                </a:solidFill>
                <a:uFillTx/>
                <a:latin typeface="Tahoma"/>
                <a:ea typeface="Tahoma"/>
              </a:rPr>
              <a:t>критерийлері: </a:t>
            </a:r>
            <a:endParaRPr b="0" lang="ru-RU" sz="2400" strike="noStrike" u="none">
              <a:solidFill>
                <a:srgbClr val="000000"/>
              </a:solidFill>
              <a:uFillTx/>
              <a:latin typeface="Calibri"/>
            </a:endParaRPr>
          </a:p>
        </p:txBody>
      </p:sp>
      <p:sp>
        <p:nvSpPr>
          <p:cNvPr id="32" name="Прямоугольник 1"/>
          <p:cNvSpPr/>
          <p:nvPr/>
        </p:nvSpPr>
        <p:spPr>
          <a:xfrm>
            <a:off x="1133640" y="1465200"/>
            <a:ext cx="8880480" cy="1801800"/>
          </a:xfrm>
          <a:prstGeom prst="rect">
            <a:avLst/>
          </a:prstGeom>
          <a:noFill/>
          <a:ln w="0">
            <a:noFill/>
          </a:ln>
        </p:spPr>
        <p:style>
          <a:lnRef idx="0"/>
          <a:fillRef idx="0"/>
          <a:effectRef idx="0"/>
          <a:fontRef idx="minor"/>
        </p:style>
        <p:txBody>
          <a:bodyPr lIns="90000" rIns="90000" tIns="46800" bIns="46800" anchor="t">
            <a:spAutoFit/>
          </a:bodyPr>
          <a:p>
            <a:pPr marL="457200" indent="-45720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Мәтіндегі негізгі ойды анықтап, көтерілген мәселеге баға беріп, мәліметтер мен пікірлерді өңдей біледі;</a:t>
            </a:r>
            <a:endParaRPr b="0" lang="ru-RU" sz="2800" strike="noStrike" u="none">
              <a:solidFill>
                <a:srgbClr val="000000"/>
              </a:solidFill>
              <a:uFillTx/>
              <a:latin typeface="Calibri"/>
            </a:endParaRPr>
          </a:p>
          <a:p>
            <a:pPr marL="457200" indent="-45720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Сөйлем және мәтін деңгейінде тыныс белгілерін қолдана біледі;</a:t>
            </a:r>
            <a:endParaRPr b="0" lang="ru-RU" sz="2800" strike="noStrike" u="none">
              <a:solidFill>
                <a:srgbClr val="000000"/>
              </a:solidFill>
              <a:uFillTx/>
              <a:latin typeface="Calibri"/>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 name="Рисунок 48" descr=""/>
          <p:cNvPicPr/>
          <p:nvPr/>
        </p:nvPicPr>
        <p:blipFill>
          <a:blip r:embed="rId1"/>
          <a:stretch/>
        </p:blipFill>
        <p:spPr>
          <a:xfrm>
            <a:off x="652320" y="7978680"/>
            <a:ext cx="200160" cy="203400"/>
          </a:xfrm>
          <a:prstGeom prst="rect">
            <a:avLst/>
          </a:prstGeom>
          <a:ln w="0">
            <a:noFill/>
          </a:ln>
        </p:spPr>
      </p:pic>
      <p:sp>
        <p:nvSpPr>
          <p:cNvPr id="34" name="object 2"/>
          <p:cNvSpPr/>
          <p:nvPr/>
        </p:nvSpPr>
        <p:spPr>
          <a:xfrm>
            <a:off x="9360" y="1116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35"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36"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37" name="Google Shape;77;p1"/>
          <p:cNvCxnSpPr/>
          <p:nvPr/>
        </p:nvCxnSpPr>
        <p:spPr>
          <a:xfrm>
            <a:off x="212400" y="6621120"/>
            <a:ext cx="11729160" cy="26280"/>
          </a:xfrm>
          <a:prstGeom prst="straightConnector1">
            <a:avLst/>
          </a:prstGeom>
          <a:ln w="57240">
            <a:solidFill>
              <a:srgbClr val="33cccc"/>
            </a:solidFill>
            <a:miter/>
          </a:ln>
        </p:spPr>
      </p:cxnSp>
      <p:cxnSp>
        <p:nvCxnSpPr>
          <p:cNvPr id="38" name="Google Shape;78;p1"/>
          <p:cNvCxnSpPr/>
          <p:nvPr/>
        </p:nvCxnSpPr>
        <p:spPr>
          <a:xfrm>
            <a:off x="757080" y="6364080"/>
            <a:ext cx="10694160" cy="37080"/>
          </a:xfrm>
          <a:prstGeom prst="straightConnector1">
            <a:avLst/>
          </a:prstGeom>
          <a:ln w="38160">
            <a:solidFill>
              <a:srgbClr val="4472c4"/>
            </a:solidFill>
            <a:miter/>
          </a:ln>
        </p:spPr>
      </p:cxnSp>
      <p:sp>
        <p:nvSpPr>
          <p:cNvPr id="39" name="Прямоугольник 2"/>
          <p:cNvSpPr/>
          <p:nvPr/>
        </p:nvSpPr>
        <p:spPr>
          <a:xfrm>
            <a:off x="447840" y="130320"/>
            <a:ext cx="2411280" cy="642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0000"/>
                </a:solidFill>
                <a:uFillTx/>
                <a:latin typeface="Times New Roman"/>
                <a:ea typeface="Times New Roman"/>
              </a:rPr>
              <a:t>Ой шақыру</a:t>
            </a:r>
            <a:endParaRPr b="0" lang="ru-RU" sz="3600" strike="noStrike" u="none">
              <a:solidFill>
                <a:srgbClr val="000000"/>
              </a:solidFill>
              <a:uFillTx/>
              <a:latin typeface="Calibri"/>
            </a:endParaRPr>
          </a:p>
        </p:txBody>
      </p:sp>
      <p:sp>
        <p:nvSpPr>
          <p:cNvPr id="40" name="Прямоугольник 1"/>
          <p:cNvSpPr/>
          <p:nvPr/>
        </p:nvSpPr>
        <p:spPr>
          <a:xfrm>
            <a:off x="1351080" y="2174760"/>
            <a:ext cx="10342440" cy="1557360"/>
          </a:xfrm>
          <a:prstGeom prst="rect">
            <a:avLst/>
          </a:prstGeom>
          <a:noFill/>
          <a:ln w="0">
            <a:noFill/>
          </a:ln>
        </p:spPr>
        <p:style>
          <a:lnRef idx="0"/>
          <a:fillRef idx="0"/>
          <a:effectRef idx="0"/>
          <a:fontRef idx="minor"/>
        </p:style>
        <p:txBody>
          <a:bodyPr lIns="90000" rIns="90000" tIns="46800" bIns="46800" anchor="t">
            <a:spAutoFit/>
          </a:bodyPr>
          <a:p>
            <a:pPr marL="457200" indent="-45720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ea typeface="Times New Roman"/>
              </a:rPr>
              <a:t>Жаhандану дегеніміз не? </a:t>
            </a:r>
            <a:endParaRPr b="0" lang="ru-RU" sz="3200" strike="noStrike" u="none">
              <a:solidFill>
                <a:srgbClr val="000000"/>
              </a:solidFill>
              <a:uFillTx/>
              <a:latin typeface="Calibri"/>
            </a:endParaRPr>
          </a:p>
          <a:p>
            <a:pPr marL="457200" indent="-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Calibri"/>
            </a:endParaRPr>
          </a:p>
          <a:p>
            <a:pPr marL="457200" indent="-45720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ea typeface="Times New Roman"/>
              </a:rPr>
              <a:t>Жаhандық  мәселелер деп нені есептейсің? </a:t>
            </a:r>
            <a:endParaRPr b="0" lang="ru-RU" sz="3200" strike="noStrike" u="none">
              <a:solidFill>
                <a:srgbClr val="000000"/>
              </a:solidFill>
              <a:uFillTx/>
              <a:latin typeface="Calibri"/>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 name="Рисунок 48" descr=""/>
          <p:cNvPicPr/>
          <p:nvPr/>
        </p:nvPicPr>
        <p:blipFill>
          <a:blip r:embed="rId1"/>
          <a:stretch/>
        </p:blipFill>
        <p:spPr>
          <a:xfrm>
            <a:off x="652320" y="7978680"/>
            <a:ext cx="200160" cy="203400"/>
          </a:xfrm>
          <a:prstGeom prst="rect">
            <a:avLst/>
          </a:prstGeom>
          <a:ln w="0">
            <a:noFill/>
          </a:ln>
        </p:spPr>
      </p:pic>
      <p:sp>
        <p:nvSpPr>
          <p:cNvPr id="42" name="object 2"/>
          <p:cNvSpPr/>
          <p:nvPr/>
        </p:nvSpPr>
        <p:spPr>
          <a:xfrm>
            <a:off x="-22320" y="-1584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43"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44"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45" name="Google Shape;77;p1"/>
          <p:cNvCxnSpPr/>
          <p:nvPr/>
        </p:nvCxnSpPr>
        <p:spPr>
          <a:xfrm>
            <a:off x="212400" y="6621120"/>
            <a:ext cx="11729160" cy="26280"/>
          </a:xfrm>
          <a:prstGeom prst="straightConnector1">
            <a:avLst/>
          </a:prstGeom>
          <a:ln w="57240">
            <a:solidFill>
              <a:srgbClr val="33cccc"/>
            </a:solidFill>
            <a:miter/>
          </a:ln>
        </p:spPr>
      </p:cxnSp>
      <p:cxnSp>
        <p:nvCxnSpPr>
          <p:cNvPr id="46" name="Google Shape;78;p1"/>
          <p:cNvCxnSpPr/>
          <p:nvPr/>
        </p:nvCxnSpPr>
        <p:spPr>
          <a:xfrm>
            <a:off x="757080" y="6364080"/>
            <a:ext cx="10694160" cy="37080"/>
          </a:xfrm>
          <a:prstGeom prst="straightConnector1">
            <a:avLst/>
          </a:prstGeom>
          <a:ln w="38160">
            <a:solidFill>
              <a:srgbClr val="4472c4"/>
            </a:solidFill>
            <a:miter/>
          </a:ln>
        </p:spPr>
      </p:cxnSp>
      <p:sp>
        <p:nvSpPr>
          <p:cNvPr id="47" name="Rectangle 9"/>
          <p:cNvSpPr/>
          <p:nvPr/>
        </p:nvSpPr>
        <p:spPr>
          <a:xfrm>
            <a:off x="144360" y="1843200"/>
            <a:ext cx="11771280" cy="3109320"/>
          </a:xfrm>
          <a:prstGeom prst="rect">
            <a:avLst/>
          </a:prstGeom>
          <a:solidFill>
            <a:srgbClr val="e3f7ed"/>
          </a:solidFill>
          <a:ln w="0">
            <a:noFill/>
          </a:ln>
        </p:spPr>
        <p:style>
          <a:lnRef idx="0"/>
          <a:fillRef idx="0"/>
          <a:effectRef idx="0"/>
          <a:fontRef idx="minor"/>
        </p:style>
        <p:txBody>
          <a:bodyPr lIns="0" rIns="0" tIns="0" bIns="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   </a:t>
            </a:r>
            <a:endParaRPr b="0" lang="ru-RU" sz="1800" strike="noStrike" u="none">
              <a:solidFill>
                <a:srgbClr val="000000"/>
              </a:solidFill>
              <a:uFillTx/>
              <a:latin typeface="Calibri"/>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Жаһандану дегеніміз – бір-бірімен тығыз экономикалық, ғылыми-техникалық, саяси, мәдени байланыстағы біртұтас адамзат қауымдастығының қалыптасуы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Жаhандық  мәселелер деп  экология,халықаралық терроризм,ядролық қару,әлеуметтік теңсіздіктер,т.б.есептеймін.</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ea typeface="Times New Roman"/>
              </a:rPr>
              <a:t>  </a:t>
            </a:r>
            <a:endParaRPr b="0" lang="ru-RU" sz="1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pic>
        <p:nvPicPr>
          <p:cNvPr id="48" name="Picture 10" descr="https://znanija.com/app/img/avatars/793b19ceebc78018a2a1a20fd421e131.png"/>
          <p:cNvPicPr/>
          <p:nvPr/>
        </p:nvPicPr>
        <p:blipFill>
          <a:blip r:embed="rId2"/>
          <a:stretch/>
        </p:blipFill>
        <p:spPr>
          <a:xfrm>
            <a:off x="34920" y="-1617840"/>
            <a:ext cx="609480" cy="609840"/>
          </a:xfrm>
          <a:prstGeom prst="rect">
            <a:avLst/>
          </a:prstGeom>
          <a:ln w="0">
            <a:noFill/>
          </a:ln>
        </p:spPr>
      </p:pic>
      <p:pic>
        <p:nvPicPr>
          <p:cNvPr id="49" name="Picture 11" descr="https://znanija.com/app/img/avatars/7cb1e97190f551016a9e364a2f6cd2f6.png"/>
          <p:cNvPicPr/>
          <p:nvPr/>
        </p:nvPicPr>
        <p:blipFill>
          <a:blip r:embed="rId3"/>
          <a:stretch/>
        </p:blipFill>
        <p:spPr>
          <a:xfrm>
            <a:off x="34920" y="-1434960"/>
            <a:ext cx="609480" cy="609480"/>
          </a:xfrm>
          <a:prstGeom prst="rect">
            <a:avLst/>
          </a:prstGeom>
          <a:ln w="0">
            <a:noFill/>
          </a:ln>
        </p:spPr>
      </p:pic>
      <p:pic>
        <p:nvPicPr>
          <p:cNvPr id="50" name="Picture 12" descr="https://znanija.com/app/img/avatars/c28e8873f4578858ea21eee63a93ff13.png"/>
          <p:cNvPicPr/>
          <p:nvPr/>
        </p:nvPicPr>
        <p:blipFill>
          <a:blip r:embed="rId4"/>
          <a:stretch/>
        </p:blipFill>
        <p:spPr>
          <a:xfrm>
            <a:off x="34920" y="-1252440"/>
            <a:ext cx="609480" cy="609480"/>
          </a:xfrm>
          <a:prstGeom prst="rect">
            <a:avLst/>
          </a:prstGeom>
          <a:ln w="0">
            <a:noFill/>
          </a:ln>
        </p:spPr>
      </p:pic>
      <p:sp>
        <p:nvSpPr>
          <p:cNvPr id="51" name="AutoShape 13"/>
          <p:cNvSpPr/>
          <p:nvPr/>
        </p:nvSpPr>
        <p:spPr>
          <a:xfrm>
            <a:off x="34920" y="2717640"/>
            <a:ext cx="304920" cy="304920"/>
          </a:xfrm>
          <a:prstGeom prst="rect">
            <a:avLst/>
          </a:prstGeom>
          <a:noFill/>
          <a:ln w="0">
            <a:noFill/>
          </a:ln>
        </p:spPr>
        <p:style>
          <a:lnRef idx="0"/>
          <a:fillRef idx="0"/>
          <a:effectRef idx="0"/>
          <a:fontRef idx="minor"/>
        </p:style>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2" name="Рисунок 48" descr=""/>
          <p:cNvPicPr/>
          <p:nvPr/>
        </p:nvPicPr>
        <p:blipFill>
          <a:blip r:embed="rId1"/>
          <a:stretch/>
        </p:blipFill>
        <p:spPr>
          <a:xfrm>
            <a:off x="652320" y="7978680"/>
            <a:ext cx="200160" cy="203400"/>
          </a:xfrm>
          <a:prstGeom prst="rect">
            <a:avLst/>
          </a:prstGeom>
          <a:ln w="0">
            <a:noFill/>
          </a:ln>
        </p:spPr>
      </p:pic>
      <p:sp>
        <p:nvSpPr>
          <p:cNvPr id="53"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54"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55"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56" name="Google Shape;77;p1"/>
          <p:cNvCxnSpPr/>
          <p:nvPr/>
        </p:nvCxnSpPr>
        <p:spPr>
          <a:xfrm>
            <a:off x="212400" y="6621120"/>
            <a:ext cx="11729160" cy="26280"/>
          </a:xfrm>
          <a:prstGeom prst="straightConnector1">
            <a:avLst/>
          </a:prstGeom>
          <a:ln w="57240">
            <a:solidFill>
              <a:srgbClr val="33cccc"/>
            </a:solidFill>
            <a:miter/>
          </a:ln>
        </p:spPr>
      </p:cxnSp>
      <p:cxnSp>
        <p:nvCxnSpPr>
          <p:cNvPr id="57" name="Google Shape;78;p1"/>
          <p:cNvCxnSpPr/>
          <p:nvPr/>
        </p:nvCxnSpPr>
        <p:spPr>
          <a:xfrm>
            <a:off x="757080" y="6364080"/>
            <a:ext cx="10694160" cy="37080"/>
          </a:xfrm>
          <a:prstGeom prst="straightConnector1">
            <a:avLst/>
          </a:prstGeom>
          <a:ln w="38160">
            <a:solidFill>
              <a:srgbClr val="4472c4"/>
            </a:solidFill>
            <a:miter/>
          </a:ln>
        </p:spPr>
      </p:cxnSp>
      <p:sp>
        <p:nvSpPr>
          <p:cNvPr id="58" name="TextBox 8"/>
          <p:cNvSpPr/>
          <p:nvPr/>
        </p:nvSpPr>
        <p:spPr>
          <a:xfrm>
            <a:off x="652320" y="109440"/>
            <a:ext cx="10026720" cy="11912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1-т</a:t>
            </a:r>
            <a:r>
              <a:rPr b="1" lang="kk-KZ" sz="2400" strike="noStrike" u="none">
                <a:solidFill>
                  <a:srgbClr val="ffffff"/>
                </a:solidFill>
                <a:uFillTx/>
                <a:latin typeface="Tahoma"/>
                <a:ea typeface="Tahoma"/>
              </a:rPr>
              <a:t>апсырма.</a:t>
            </a:r>
            <a:r>
              <a:rPr b="0" lang="kk-KZ" sz="2400" strike="noStrike" u="none">
                <a:solidFill>
                  <a:srgbClr val="000000"/>
                </a:solidFill>
                <a:uFillTx/>
                <a:latin typeface="Times New Roman"/>
                <a:ea typeface="Times New Roman"/>
              </a:rPr>
              <a:t> </a:t>
            </a:r>
            <a:r>
              <a:rPr b="0" lang="kk-KZ" sz="2400" strike="noStrike" u="none">
                <a:solidFill>
                  <a:srgbClr val="ffffff"/>
                </a:solidFill>
                <a:uFillTx/>
                <a:latin typeface="Times New Roman"/>
                <a:ea typeface="Times New Roman"/>
              </a:rPr>
              <a:t>Мәтіндегі негізгі ойды анықтап,мәліметтер мен пікірлерді өңдеп, көтерілген мәселеге баға беріңіз.</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pic>
        <p:nvPicPr>
          <p:cNvPr id="59" name="Picture 4" descr=""/>
          <p:cNvPicPr/>
          <p:nvPr/>
        </p:nvPicPr>
        <p:blipFill>
          <a:blip r:embed="rId2"/>
          <a:srcRect l="47028" t="38058" r="8264" b="17648"/>
          <a:stretch/>
        </p:blipFill>
        <p:spPr>
          <a:xfrm>
            <a:off x="458640" y="965160"/>
            <a:ext cx="10136160" cy="3051360"/>
          </a:xfrm>
          <a:prstGeom prst="rect">
            <a:avLst/>
          </a:prstGeom>
          <a:ln w="0">
            <a:noFill/>
          </a:ln>
        </p:spPr>
      </p:pic>
      <p:pic>
        <p:nvPicPr>
          <p:cNvPr id="60" name="Picture 5" descr=""/>
          <p:cNvPicPr/>
          <p:nvPr/>
        </p:nvPicPr>
        <p:blipFill>
          <a:blip r:embed="rId3"/>
          <a:srcRect l="44817" t="52059" r="7872" b="15552"/>
          <a:stretch/>
        </p:blipFill>
        <p:spPr>
          <a:xfrm>
            <a:off x="458640" y="4016520"/>
            <a:ext cx="10083960" cy="2081160"/>
          </a:xfrm>
          <a:prstGeom prst="rect">
            <a:avLst/>
          </a:prstGeom>
          <a:ln w="0">
            <a:noFill/>
          </a:ln>
        </p:spPr>
      </p:pic>
      <p:sp>
        <p:nvSpPr>
          <p:cNvPr id="61" name="Прямоугольник 3"/>
          <p:cNvSpPr/>
          <p:nvPr/>
        </p:nvSpPr>
        <p:spPr>
          <a:xfrm>
            <a:off x="318960" y="5519880"/>
            <a:ext cx="8825040" cy="1465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Дескрипторы: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мәтіндегі негізгі ойды анықтайды</a:t>
            </a:r>
            <a:r>
              <a:rPr b="1" lang="kk-KZ" sz="1800" strike="noStrike" u="none">
                <a:solidFill>
                  <a:srgbClr val="000000"/>
                </a:solidFill>
                <a:uFillTx/>
                <a:latin typeface="Times New Roman"/>
                <a:ea typeface="Times New Roman"/>
              </a:rPr>
              <a:t>;</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мәліметтер мен пікірлерді өңдей біледі</a:t>
            </a:r>
            <a:r>
              <a:rPr b="1" lang="kk-KZ" sz="1800" strike="noStrike" u="none">
                <a:solidFill>
                  <a:srgbClr val="000000"/>
                </a:solidFill>
                <a:uFillTx/>
                <a:latin typeface="Times New Roman"/>
                <a:ea typeface="Times New Roman"/>
              </a:rPr>
              <a:t>;</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көтерілген мәселеге баға береді</a:t>
            </a:r>
            <a:r>
              <a:rPr b="1" lang="kk-KZ" sz="1800" strike="noStrike" u="none">
                <a:solidFill>
                  <a:srgbClr val="000000"/>
                </a:solidFill>
                <a:uFillTx/>
                <a:latin typeface="Times New Roman"/>
                <a:ea typeface="Times New Roman"/>
              </a:rPr>
              <a:t>;</a:t>
            </a:r>
            <a:r>
              <a:rPr b="0" lang="kk-KZ" sz="1800" strike="noStrike" u="none">
                <a:solidFill>
                  <a:srgbClr val="000000"/>
                </a:solidFill>
                <a:uFillTx/>
                <a:latin typeface="Times New Roman"/>
                <a:ea typeface="Times New Roman"/>
              </a:rPr>
              <a:t> </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 </a:t>
            </a:r>
            <a:endParaRPr b="0" lang="ru-RU" sz="1800" strike="noStrike" u="none">
              <a:solidFill>
                <a:srgbClr val="000000"/>
              </a:solidFill>
              <a:uFillTx/>
              <a:latin typeface="Calibri"/>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2" name="Рисунок 48" descr=""/>
          <p:cNvPicPr/>
          <p:nvPr/>
        </p:nvPicPr>
        <p:blipFill>
          <a:blip r:embed="rId1"/>
          <a:stretch/>
        </p:blipFill>
        <p:spPr>
          <a:xfrm>
            <a:off x="652320" y="7978680"/>
            <a:ext cx="200160" cy="203400"/>
          </a:xfrm>
          <a:prstGeom prst="rect">
            <a:avLst/>
          </a:prstGeom>
          <a:ln w="0">
            <a:noFill/>
          </a:ln>
        </p:spPr>
      </p:pic>
      <p:sp>
        <p:nvSpPr>
          <p:cNvPr id="63"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64"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65"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66" name="Google Shape;77;p1"/>
          <p:cNvCxnSpPr/>
          <p:nvPr/>
        </p:nvCxnSpPr>
        <p:spPr>
          <a:xfrm>
            <a:off x="212400" y="6621120"/>
            <a:ext cx="11729160" cy="26280"/>
          </a:xfrm>
          <a:prstGeom prst="straightConnector1">
            <a:avLst/>
          </a:prstGeom>
          <a:ln w="57240">
            <a:solidFill>
              <a:srgbClr val="33cccc"/>
            </a:solidFill>
            <a:miter/>
          </a:ln>
        </p:spPr>
      </p:cxnSp>
      <p:cxnSp>
        <p:nvCxnSpPr>
          <p:cNvPr id="67" name="Google Shape;78;p1"/>
          <p:cNvCxnSpPr/>
          <p:nvPr/>
        </p:nvCxnSpPr>
        <p:spPr>
          <a:xfrm>
            <a:off x="757080" y="6364080"/>
            <a:ext cx="10694160" cy="37080"/>
          </a:xfrm>
          <a:prstGeom prst="straightConnector1">
            <a:avLst/>
          </a:prstGeom>
          <a:ln w="57240">
            <a:solidFill>
              <a:srgbClr val="0070c0"/>
            </a:solidFill>
            <a:miter/>
          </a:ln>
        </p:spPr>
      </p:cxnSp>
      <p:sp>
        <p:nvSpPr>
          <p:cNvPr id="68" name="TextBox 8"/>
          <p:cNvSpPr/>
          <p:nvPr/>
        </p:nvSpPr>
        <p:spPr>
          <a:xfrm>
            <a:off x="1133640" y="272880"/>
            <a:ext cx="588780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Өзіңді тексер! Ықтимал жауап</a:t>
            </a:r>
            <a:endParaRPr b="0" lang="ru-RU" sz="2400" strike="noStrike" u="none">
              <a:solidFill>
                <a:srgbClr val="000000"/>
              </a:solidFill>
              <a:uFillTx/>
              <a:latin typeface="Calibri"/>
            </a:endParaRPr>
          </a:p>
        </p:txBody>
      </p:sp>
      <p:sp>
        <p:nvSpPr>
          <p:cNvPr id="69" name="Прямоугольник 1"/>
          <p:cNvSpPr/>
          <p:nvPr/>
        </p:nvSpPr>
        <p:spPr>
          <a:xfrm>
            <a:off x="939960" y="1409760"/>
            <a:ext cx="9639000" cy="2288520"/>
          </a:xfrm>
          <a:prstGeom prst="rect">
            <a:avLst/>
          </a:prstGeom>
          <a:noFill/>
          <a:ln w="0">
            <a:noFill/>
          </a:ln>
        </p:spPr>
        <p:style>
          <a:lnRef idx="0"/>
          <a:fillRef idx="0"/>
          <a:effectRef idx="0"/>
          <a:fontRef idx="minor"/>
        </p:style>
        <p:txBody>
          <a:bodyPr lIns="90000" rIns="90000" tIns="46800" bIns="46800" anchor="t">
            <a:spAutoFit/>
          </a:bodyPr>
          <a:p>
            <a:pPr marL="285840" indent="-28584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Жаhандану әлемдік жүйеге үлкен әсерін тигізеді.</a:t>
            </a:r>
            <a:endParaRPr b="0" lang="ru-RU" sz="1800" strike="noStrike" u="none">
              <a:solidFill>
                <a:srgbClr val="000000"/>
              </a:solidFill>
              <a:uFillTx/>
              <a:latin typeface="Calibri"/>
            </a:endParaRPr>
          </a:p>
          <a:p>
            <a:pPr marL="285840" indent="-28584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 </a:t>
            </a:r>
            <a:endParaRPr b="0" lang="ru-RU" sz="1800" strike="noStrike" u="none">
              <a:solidFill>
                <a:srgbClr val="000000"/>
              </a:solidFill>
              <a:uFillTx/>
              <a:latin typeface="Calibri"/>
            </a:endParaRPr>
          </a:p>
          <a:p>
            <a:pPr marL="285840" indent="-28584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Жаhанданудың пайдасы экономика мен индустриялық дамуға жол ашады.</a:t>
            </a:r>
            <a:endParaRPr b="0" lang="ru-RU" sz="1800" strike="noStrike" u="none">
              <a:solidFill>
                <a:srgbClr val="000000"/>
              </a:solidFill>
              <a:uFillTx/>
              <a:latin typeface="Calibri"/>
            </a:endParaRPr>
          </a:p>
          <a:p>
            <a:pPr marL="285840" indent="-28584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Жаhандануда халықаралық бәсеке өседі және әртүрлі тауар мен қызметтер қолжетімді болады.Дамушы елдерде қосымша жұмыс орындары ашылып,жұмыссыздық азаяды.</a:t>
            </a:r>
            <a:endParaRPr b="0" lang="ru-RU" sz="1800" strike="noStrike" u="none">
              <a:solidFill>
                <a:srgbClr val="000000"/>
              </a:solidFill>
              <a:uFillTx/>
              <a:latin typeface="Calibri"/>
            </a:endParaRPr>
          </a:p>
          <a:p>
            <a:pPr marL="285840" indent="-28584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 </a:t>
            </a:r>
            <a:endParaRPr b="0" lang="ru-RU" sz="1800" strike="noStrike" u="none">
              <a:solidFill>
                <a:srgbClr val="000000"/>
              </a:solidFill>
              <a:uFillTx/>
              <a:latin typeface="Calibri"/>
            </a:endParaRPr>
          </a:p>
          <a:p>
            <a:pPr marL="285840" indent="-28584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Жаhанданудың кесірінен бай мен кедей мемлекеттердің арасында теңсіздік үлкеюде және қоршаған орта жағдайының нашарлауда .</a:t>
            </a:r>
            <a:endParaRPr b="0" lang="ru-RU" sz="1800" strike="noStrike" u="none">
              <a:solidFill>
                <a:srgbClr val="000000"/>
              </a:solidFill>
              <a:uFillTx/>
              <a:latin typeface="Calibri"/>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0" name="Рисунок 48" descr=""/>
          <p:cNvPicPr/>
          <p:nvPr/>
        </p:nvPicPr>
        <p:blipFill>
          <a:blip r:embed="rId1"/>
          <a:stretch/>
        </p:blipFill>
        <p:spPr>
          <a:xfrm>
            <a:off x="652320" y="7978680"/>
            <a:ext cx="200160" cy="203400"/>
          </a:xfrm>
          <a:prstGeom prst="rect">
            <a:avLst/>
          </a:prstGeom>
          <a:ln w="0">
            <a:noFill/>
          </a:ln>
        </p:spPr>
      </p:pic>
      <p:sp>
        <p:nvSpPr>
          <p:cNvPr id="71"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Calibri"/>
              </a:rPr>
              <a:t>         </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Calibri"/>
              </a:rPr>
              <a:t>         </a:t>
            </a:r>
            <a:r>
              <a:rPr b="1" lang="kk-KZ" sz="1800" strike="noStrike" u="none">
                <a:solidFill>
                  <a:srgbClr val="000000"/>
                </a:solidFill>
                <a:uFillTx/>
                <a:latin typeface="Times New Roman"/>
                <a:ea typeface="Times New Roman"/>
              </a:rPr>
              <a:t>Тілдік бағдар</a:t>
            </a:r>
            <a:endParaRPr b="0" lang="ru-RU" sz="1800" strike="noStrike" u="none">
              <a:solidFill>
                <a:srgbClr val="000000"/>
              </a:solidFill>
              <a:uFillTx/>
              <a:latin typeface="Calibri"/>
            </a:endParaRPr>
          </a:p>
        </p:txBody>
      </p:sp>
      <p:sp>
        <p:nvSpPr>
          <p:cNvPr id="72"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73"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74" name="Google Shape;77;p1"/>
          <p:cNvCxnSpPr/>
          <p:nvPr/>
        </p:nvCxnSpPr>
        <p:spPr>
          <a:xfrm>
            <a:off x="212400" y="6621120"/>
            <a:ext cx="11729160" cy="26280"/>
          </a:xfrm>
          <a:prstGeom prst="straightConnector1">
            <a:avLst/>
          </a:prstGeom>
          <a:ln w="57240">
            <a:solidFill>
              <a:srgbClr val="33cccc"/>
            </a:solidFill>
            <a:miter/>
          </a:ln>
        </p:spPr>
      </p:cxnSp>
      <p:cxnSp>
        <p:nvCxnSpPr>
          <p:cNvPr id="75" name="Google Shape;78;p1"/>
          <p:cNvCxnSpPr/>
          <p:nvPr/>
        </p:nvCxnSpPr>
        <p:spPr>
          <a:xfrm>
            <a:off x="757080" y="6364080"/>
            <a:ext cx="10694160" cy="37080"/>
          </a:xfrm>
          <a:prstGeom prst="straightConnector1">
            <a:avLst/>
          </a:prstGeom>
          <a:ln w="57240">
            <a:solidFill>
              <a:srgbClr val="0070c0"/>
            </a:solidFill>
            <a:miter/>
          </a:ln>
        </p:spPr>
      </p:cxnSp>
      <p:sp>
        <p:nvSpPr>
          <p:cNvPr id="76" name="Прямоугольник 3"/>
          <p:cNvSpPr/>
          <p:nvPr/>
        </p:nvSpPr>
        <p:spPr>
          <a:xfrm>
            <a:off x="652320" y="1057320"/>
            <a:ext cx="10496520" cy="9169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Calibri"/>
              </a:rPr>
              <a:t>Көп нүкте.</a:t>
            </a:r>
            <a:r>
              <a:rPr b="0" lang="kk-KZ" sz="1800" strike="noStrike" u="none">
                <a:solidFill>
                  <a:srgbClr val="000000"/>
                </a:solidFill>
                <a:uFillTx/>
                <a:latin typeface="Calibri"/>
              </a:rPr>
              <a:t> </a:t>
            </a:r>
            <a:r>
              <a:rPr b="0" lang="kk-KZ" sz="1800" strike="noStrike" u="none">
                <a:solidFill>
                  <a:srgbClr val="000000"/>
                </a:solidFill>
                <a:uFillTx/>
                <a:latin typeface="Times New Roman"/>
                <a:ea typeface="Times New Roman"/>
              </a:rPr>
              <a:t>Рәбиға Сыздық. Қазақ тілінің анықтағышы </a:t>
            </a:r>
            <a:r>
              <a:rPr b="0" i="1" lang="kk-KZ" sz="1800" strike="noStrike" u="none">
                <a:solidFill>
                  <a:srgbClr val="000000"/>
                </a:solidFill>
                <a:uFillTx/>
                <a:latin typeface="Times New Roman"/>
                <a:ea typeface="Times New Roman"/>
              </a:rPr>
              <a:t>(емле, тыныс белгілері, сөз сазы).</a:t>
            </a:r>
            <a:r>
              <a:rPr b="0" lang="kk-KZ" sz="1800" strike="noStrike" u="none">
                <a:solidFill>
                  <a:srgbClr val="000000"/>
                </a:solidFill>
                <a:uFillTx/>
                <a:latin typeface="Times New Roman"/>
                <a:ea typeface="Times New Roman"/>
              </a:rPr>
              <a:t> </a:t>
            </a:r>
            <a:r>
              <a:rPr b="0" lang="ru-RU" sz="1800" strike="noStrike" u="none">
                <a:solidFill>
                  <a:srgbClr val="000000"/>
                </a:solidFill>
                <a:uFillTx/>
                <a:latin typeface="Times New Roman"/>
                <a:ea typeface="Times New Roman"/>
              </a:rPr>
              <a:t>Астана: </a:t>
            </a:r>
            <a:r>
              <a:rPr b="0" lang="ru-RU" sz="1800" strike="noStrike" u="none">
                <a:solidFill>
                  <a:srgbClr val="000000"/>
                </a:solidFill>
                <a:uFillTx/>
                <a:latin typeface="Calibri"/>
              </a:rPr>
              <a:t>Елорда, 2000, - 532 б. ISBN: 9965-06-023-1</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77" name="Рисунок 13" descr=""/>
          <p:cNvPicPr/>
          <p:nvPr/>
        </p:nvPicPr>
        <p:blipFill>
          <a:blip r:embed="rId2"/>
          <a:srcRect l="9083" t="24220" r="41789" b="32847"/>
          <a:stretch/>
        </p:blipFill>
        <p:spPr>
          <a:xfrm>
            <a:off x="601560" y="1758960"/>
            <a:ext cx="9809280" cy="3749760"/>
          </a:xfrm>
          <a:prstGeom prst="rect">
            <a:avLst/>
          </a:prstGeom>
          <a:ln w="0">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8" name="Рисунок 48" descr=""/>
          <p:cNvPicPr/>
          <p:nvPr/>
        </p:nvPicPr>
        <p:blipFill>
          <a:blip r:embed="rId1"/>
          <a:stretch/>
        </p:blipFill>
        <p:spPr>
          <a:xfrm>
            <a:off x="652320" y="7978680"/>
            <a:ext cx="200160" cy="203400"/>
          </a:xfrm>
          <a:prstGeom prst="rect">
            <a:avLst/>
          </a:prstGeom>
          <a:ln w="0">
            <a:noFill/>
          </a:ln>
        </p:spPr>
      </p:pic>
      <p:sp>
        <p:nvSpPr>
          <p:cNvPr id="79"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ffff"/>
                </a:solidFill>
                <a:uFillTx/>
                <a:latin typeface="Tahoma"/>
                <a:ea typeface="Tahoma"/>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ffffff"/>
                </a:solidFill>
                <a:uFillTx/>
                <a:latin typeface="Times New Roman"/>
                <a:ea typeface="Times New Roman"/>
              </a:rPr>
              <a:t>        </a:t>
            </a:r>
            <a:r>
              <a:rPr b="1" lang="ru-RU" sz="2000" strike="noStrike" u="none">
                <a:solidFill>
                  <a:srgbClr val="ffffff"/>
                </a:solidFill>
                <a:uFillTx/>
                <a:latin typeface="Times New Roman"/>
                <a:ea typeface="Times New Roman"/>
              </a:rPr>
              <a:t>2-т</a:t>
            </a:r>
            <a:r>
              <a:rPr b="1" lang="kk-KZ" sz="2000" strike="noStrike" u="none">
                <a:solidFill>
                  <a:srgbClr val="ffffff"/>
                </a:solidFill>
                <a:uFillTx/>
                <a:latin typeface="Times New Roman"/>
                <a:ea typeface="Times New Roman"/>
              </a:rPr>
              <a:t>апсырма.</a:t>
            </a:r>
            <a:r>
              <a:rPr b="1" lang="kk-KZ" sz="2000" strike="noStrike" u="none">
                <a:solidFill>
                  <a:srgbClr val="000000"/>
                </a:solidFill>
                <a:uFillTx/>
                <a:latin typeface="Times New Roman"/>
                <a:ea typeface="Times New Roman"/>
              </a:rPr>
              <a:t> </a:t>
            </a:r>
            <a:r>
              <a:rPr b="1" lang="kk-KZ" sz="2000" strike="noStrike" u="none">
                <a:solidFill>
                  <a:srgbClr val="ffffff"/>
                </a:solidFill>
                <a:uFillTx/>
                <a:latin typeface="Times New Roman"/>
                <a:ea typeface="Times New Roman"/>
              </a:rPr>
              <a:t>Көп нүктеге қатысты кестенің әр бағанын бір -екі мысалдан толтырыңыздар.</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p:txBody>
      </p:sp>
      <p:sp>
        <p:nvSpPr>
          <p:cNvPr id="80"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81"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82" name="Google Shape;77;p1"/>
          <p:cNvCxnSpPr/>
          <p:nvPr/>
        </p:nvCxnSpPr>
        <p:spPr>
          <a:xfrm>
            <a:off x="212400" y="6621120"/>
            <a:ext cx="11729160" cy="26280"/>
          </a:xfrm>
          <a:prstGeom prst="straightConnector1">
            <a:avLst/>
          </a:prstGeom>
          <a:ln w="57240">
            <a:solidFill>
              <a:srgbClr val="33cccc"/>
            </a:solidFill>
            <a:miter/>
          </a:ln>
        </p:spPr>
      </p:cxnSp>
      <p:cxnSp>
        <p:nvCxnSpPr>
          <p:cNvPr id="83" name="Google Shape;78;p1"/>
          <p:cNvCxnSpPr/>
          <p:nvPr/>
        </p:nvCxnSpPr>
        <p:spPr>
          <a:xfrm>
            <a:off x="757080" y="6364080"/>
            <a:ext cx="10694160" cy="37080"/>
          </a:xfrm>
          <a:prstGeom prst="straightConnector1">
            <a:avLst/>
          </a:prstGeom>
          <a:ln w="38160">
            <a:solidFill>
              <a:srgbClr val="4472c4"/>
            </a:solidFill>
            <a:miter/>
          </a:ln>
        </p:spPr>
      </p:cxnSp>
      <p:graphicFrame>
        <p:nvGraphicFramePr>
          <p:cNvPr id="84" name=""/>
          <p:cNvGraphicFramePr/>
          <p:nvPr/>
        </p:nvGraphicFramePr>
        <p:xfrm>
          <a:off x="852480" y="1455840"/>
          <a:ext cx="9356760" cy="3454200"/>
        </p:xfrm>
        <a:graphic>
          <a:graphicData uri="http://schemas.openxmlformats.org/drawingml/2006/table">
            <a:tbl>
              <a:tblPr/>
              <a:tblGrid>
                <a:gridCol w="4678200"/>
                <a:gridCol w="4678560"/>
              </a:tblGrid>
              <a:tr h="19368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100" strike="noStrike" u="none">
                          <a:solidFill>
                            <a:srgbClr val="ffffff"/>
                          </a:solidFill>
                          <a:uFillTx/>
                          <a:latin typeface="Calibri"/>
                        </a:rPr>
                        <a:t>Қойылатын орны</a:t>
                      </a:r>
                      <a:endParaRPr b="0" lang="ru-RU" sz="11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100" strike="noStrike" u="none">
                          <a:solidFill>
                            <a:srgbClr val="ffffff"/>
                          </a:solidFill>
                          <a:uFillTx/>
                          <a:latin typeface="Calibri"/>
                        </a:rPr>
                        <a:t>Мысалы</a:t>
                      </a:r>
                      <a:endParaRPr b="0" lang="ru-RU" sz="11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r>
              <a:tr h="69372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100" strike="noStrike" u="none">
                          <a:solidFill>
                            <a:srgbClr val="ffffff"/>
                          </a:solidFill>
                          <a:uFillTx/>
                          <a:latin typeface="Calibri"/>
                        </a:rPr>
                        <a:t>1.Көп нүкте алынған цитаттың бас жағынан, ара-арасынан және соңынан сөйлем не сөздер қалдырылған жерге қойылады.</a:t>
                      </a:r>
                      <a:endParaRPr b="0" lang="ru-RU" sz="11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5b9bd5"/>
                    </a:solid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100" strike="noStrike" u="none">
                          <a:solidFill>
                            <a:srgbClr val="000000"/>
                          </a:solidFill>
                          <a:uFillTx/>
                          <a:latin typeface="Calibri"/>
                        </a:rPr>
                        <a:t> </a:t>
                      </a:r>
                      <a:endParaRPr b="0" lang="ru-RU" sz="11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r>
              <a:tr h="51912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100" strike="noStrike" u="none">
                          <a:solidFill>
                            <a:srgbClr val="ffffff"/>
                          </a:solidFill>
                          <a:uFillTx/>
                          <a:latin typeface="Calibri"/>
                        </a:rPr>
                        <a:t>2.Жазушы айтып келе жатқан оқиғаның жалғасын созбай, әрі қарай тоқтатады да, көп нүкте қояды.</a:t>
                      </a:r>
                      <a:endParaRPr b="0" lang="ru-RU" sz="11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5b9bd5"/>
                    </a:solid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100" strike="noStrike" u="none">
                          <a:solidFill>
                            <a:srgbClr val="000000"/>
                          </a:solidFill>
                          <a:uFillTx/>
                          <a:latin typeface="Calibri"/>
                        </a:rPr>
                        <a:t> </a:t>
                      </a:r>
                      <a:endParaRPr b="0" lang="ru-RU" sz="11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r h="823680">
                <a:tc>
                  <a:txBody>
                    <a:bodyPr lIns="68760" rIns="68760" tIns="0" bIns="0" anchor="t">
                      <a:noAutofit/>
                    </a:bodyPr>
                    <a:p>
                      <a:pPr algn="just">
                        <a:spcBef>
                          <a:spcPts val="374"/>
                        </a:spcBef>
                        <a:spcAft>
                          <a:spcPts val="37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100" strike="noStrike" u="none">
                          <a:solidFill>
                            <a:srgbClr val="ffffff"/>
                          </a:solidFill>
                          <a:uFillTx/>
                          <a:latin typeface="Calibri"/>
                        </a:rPr>
                        <a:t>3.</a:t>
                      </a:r>
                      <a:r>
                        <a:rPr b="1" lang="kk-KZ" sz="1100" strike="noStrike" u="none">
                          <a:solidFill>
                            <a:srgbClr val="ffffff"/>
                          </a:solidFill>
                          <a:uFillTx/>
                          <a:latin typeface="Calibri"/>
                        </a:rPr>
                        <a:t>Айтылып келе жатқан ойға кенет, тосын, күтпеген немесе өте алшақ жатқан нәрсе (оқиға, зат, қимыл т. т.) қосылып кетсе, оның алдынан көп нүкте қойылады.</a:t>
                      </a:r>
                      <a:endParaRPr b="0" lang="ru-RU" sz="11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100" strike="noStrike" u="none">
                          <a:solidFill>
                            <a:srgbClr val="ffffff"/>
                          </a:solidFill>
                          <a:uFillTx/>
                          <a:latin typeface="Calibri"/>
                        </a:rPr>
                        <a:t> </a:t>
                      </a:r>
                      <a:endParaRPr b="0" lang="ru-RU" sz="11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5b9bd5"/>
                    </a:solid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100" strike="noStrike" u="none">
                          <a:solidFill>
                            <a:srgbClr val="000000"/>
                          </a:solidFill>
                          <a:uFillTx/>
                          <a:latin typeface="Calibri"/>
                        </a:rPr>
                        <a:t> </a:t>
                      </a:r>
                      <a:endParaRPr b="0" lang="ru-RU" sz="11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r>
              <a:tr h="122400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100" strike="noStrike" u="none">
                          <a:solidFill>
                            <a:srgbClr val="ffffff"/>
                          </a:solidFill>
                          <a:uFillTx/>
                          <a:latin typeface="Calibri"/>
                        </a:rPr>
                        <a:t>4. Сөйлеуші белгілі бір себептермен (қатты асып-сасу, ентігу, тұтығу, әлсіреу т.б.) сөздерін, ойын бөліп-бөліп айтқанда, бір сөздің ішіндегі әріптердің арасына немесе сөйлем ішіндегі сөздердің арасына, ал ойы бітпей қалғанда, сөйлемнің соңына көп нүкте қойылады.</a:t>
                      </a:r>
                      <a:endParaRPr b="0" lang="ru-RU" sz="11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5b9bd5"/>
                    </a:solid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100" strike="noStrike" u="none">
                          <a:solidFill>
                            <a:srgbClr val="000000"/>
                          </a:solidFill>
                          <a:uFillTx/>
                          <a:latin typeface="Calibri"/>
                        </a:rPr>
                        <a:t> </a:t>
                      </a:r>
                      <a:endParaRPr b="0" lang="ru-RU" sz="11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bl>
          </a:graphicData>
        </a:graphic>
      </p:graphicFrame>
      <p:sp>
        <p:nvSpPr>
          <p:cNvPr id="85" name="Rectangle 9"/>
          <p:cNvSpPr/>
          <p:nvPr/>
        </p:nvSpPr>
        <p:spPr>
          <a:xfrm>
            <a:off x="757080" y="5544360"/>
            <a:ext cx="9539280" cy="73440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400" strike="noStrike" u="none">
                <a:solidFill>
                  <a:srgbClr val="000000"/>
                </a:solidFill>
                <a:uFillTx/>
                <a:latin typeface="Times New Roman"/>
                <a:ea typeface="Times New Roman"/>
              </a:rPr>
              <a:t>Дескрипторы:</a:t>
            </a:r>
            <a:endParaRPr b="0" lang="ru-RU" sz="1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000000"/>
                </a:solidFill>
                <a:uFillTx/>
                <a:latin typeface="Times New Roman"/>
                <a:ea typeface="Times New Roman"/>
              </a:rPr>
              <a:t>- </a:t>
            </a:r>
            <a:r>
              <a:rPr b="0" lang="kk-KZ" sz="1400" strike="noStrike" u="none">
                <a:solidFill>
                  <a:srgbClr val="000000"/>
                </a:solidFill>
                <a:uFillTx/>
                <a:latin typeface="Times New Roman"/>
                <a:ea typeface="Times New Roman"/>
              </a:rPr>
              <a:t>Көп нүктеге қатысты кестенің әр бағанын бір-екі мысалдан толтыр</a:t>
            </a:r>
            <a:r>
              <a:rPr b="0" lang="kk-KZ" sz="1400" strike="noStrike" u="none">
                <a:solidFill>
                  <a:srgbClr val="000000"/>
                </a:solidFill>
                <a:uFillTx/>
                <a:latin typeface="Times New Roman"/>
                <a:ea typeface="Times New Roman"/>
              </a:rPr>
              <a:t>ады;</a:t>
            </a:r>
            <a:endParaRPr b="0" lang="ru-RU" sz="1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000000"/>
                </a:solidFill>
                <a:uFillTx/>
                <a:latin typeface="Times New Roman"/>
                <a:ea typeface="Times New Roman"/>
              </a:rPr>
              <a:t>- </a:t>
            </a:r>
            <a:r>
              <a:rPr b="0" lang="kk-KZ" sz="1400" strike="noStrike" u="none">
                <a:solidFill>
                  <a:srgbClr val="000000"/>
                </a:solidFill>
                <a:uFillTx/>
                <a:latin typeface="Times New Roman"/>
                <a:ea typeface="Times New Roman"/>
              </a:rPr>
              <a:t>Көп нүкте</a:t>
            </a:r>
            <a:r>
              <a:rPr b="0" lang="kk-KZ" sz="1400" strike="noStrike" u="none">
                <a:solidFill>
                  <a:srgbClr val="000000"/>
                </a:solidFill>
                <a:uFillTx/>
                <a:latin typeface="Times New Roman"/>
                <a:ea typeface="Times New Roman"/>
              </a:rPr>
              <a:t>нің қойылу орнын біледі;</a:t>
            </a:r>
            <a:endParaRPr b="0" lang="ru-RU" sz="1400" strike="noStrike" u="none">
              <a:solidFill>
                <a:srgbClr val="000000"/>
              </a:solidFill>
              <a:uFillTx/>
              <a:latin typeface="Calibri"/>
            </a:endParaRPr>
          </a:p>
        </p:txBody>
      </p:sp>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5881</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2018-09-12T08:07:08Z</dcterms:created>
  <dc:creator>Жазира Асанова</dc:creator>
  <dc:description/>
  <dc:language>ru-RU</dc:language>
  <cp:lastModifiedBy>Гульнар</cp:lastModifiedBy>
  <cp:lastPrinted>2020-03-24T14:36:16Z</cp:lastPrinted>
  <dcterms:modified xsi:type="dcterms:W3CDTF">2021-04-06T15:04:53Z</dcterms:modified>
  <cp:revision>454</cp:revision>
  <dc:subject/>
  <dc:title>Презентация PowerPoint</dc:title>
</cp:coreProperties>
</file>