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38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68498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56279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2413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681163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029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930292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316524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18620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80057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29790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45847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30871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743784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5269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98329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03199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D88DF-7745-436B-B31D-134F560505A2}" type="datetimeFigureOut">
              <a:rPr lang="kk-KZ" smtClean="0"/>
              <a:t>06.04.2021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980C73-5CC9-420E-A21F-D16EDDEFCEA9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9851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iki/%D3%98%D0%B1%D1%96%D0%BB%D0%BC%D3%99%D0%BC%D0%B1%D0%B5%D1%82" TargetMode="External"/><Relationship Id="rId3" Type="http://schemas.openxmlformats.org/officeDocument/2006/relationships/hyperlink" Target="https://kk.wikipedia.org/w/index.php?title=%D0%A3%D3%99%D0%BB%D0%B8%D0%B1%D0%B0%D2%9B%D1%8B&amp;action=edit&amp;redlink=1" TargetMode="External"/><Relationship Id="rId7" Type="http://schemas.openxmlformats.org/officeDocument/2006/relationships/hyperlink" Target="https://kk.wikipedia.org/wiki/%D0%A2%D3%A9%D0%BB%D0%B5_%D0%B1%D0%B8" TargetMode="External"/><Relationship Id="rId2" Type="http://schemas.openxmlformats.org/officeDocument/2006/relationships/hyperlink" Target="https://kk.wikipedia.org/wiki/%D0%96%D3%99%D2%A3%D0%B3%D1%96%D1%80_%D1%85%D0%B0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k.wikipedia.org/wiki/%D2%9A%D0%B0%D0%B9%D1%8B%D0%BF_%D1%85%D0%B0%D0%BD" TargetMode="External"/><Relationship Id="rId5" Type="http://schemas.openxmlformats.org/officeDocument/2006/relationships/hyperlink" Target="https://kk.wikipedia.org/wiki/%D2%AE%D1%80%D0%B3%D0%B5%D0%BD%D1%96%D1%88" TargetMode="External"/><Relationship Id="rId10" Type="http://schemas.openxmlformats.org/officeDocument/2006/relationships/hyperlink" Target="https://kk.wikipedia.org/wiki/%D2%AE%D0%BC%D0%B1%D0%B5%D1%82%D0%B5%D0%B9_%D0%B6%D1%8B%D1%80%D0%B0%D1%83" TargetMode="External"/><Relationship Id="rId4" Type="http://schemas.openxmlformats.org/officeDocument/2006/relationships/hyperlink" Target="https://kk.wikipedia.org/wiki/%D0%A2%D3%99%D1%83%D0%BA%D0%B5" TargetMode="External"/><Relationship Id="rId9" Type="http://schemas.openxmlformats.org/officeDocument/2006/relationships/hyperlink" Target="https://kk.wikipedia.org/wiki/%D0%91%D2%B1%D2%9B%D0%B0%D1%8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k-KZ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k-KZ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110887"/>
              </p:ext>
            </p:extLst>
          </p:nvPr>
        </p:nvGraphicFramePr>
        <p:xfrm>
          <a:off x="766353" y="0"/>
          <a:ext cx="9527177" cy="6505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27177"/>
              </a:tblGrid>
              <a:tr h="1626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70C0"/>
                          </a:solidFill>
                          <a:effectLst/>
                        </a:rPr>
                        <a:t>қазақ тілі, 10-сынып. Т1</a:t>
                      </a:r>
                      <a:endParaRPr lang="kk-K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26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r>
                        <a:rPr lang="kk-KZ" sz="2800" dirty="0">
                          <a:solidFill>
                            <a:srgbClr val="0070C0"/>
                          </a:solidFill>
                          <a:effectLst/>
                        </a:rPr>
                        <a:t>-тоқсан, 2-апта, № 3 сабақ</a:t>
                      </a:r>
                      <a:endParaRPr lang="kk-K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26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70C0"/>
                          </a:solidFill>
                          <a:effectLst/>
                        </a:rPr>
                        <a:t>ҮІІІ бөлім. Қазіргі әлемдегі саясат және жаһандық мәселелер. Пунктуация</a:t>
                      </a:r>
                      <a:endParaRPr lang="kk-K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26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002060"/>
                          </a:solidFill>
                          <a:effectLst/>
                        </a:rPr>
                        <a:t>Сабақтың тақырыбы:  </a:t>
                      </a:r>
                      <a:r>
                        <a:rPr lang="kk-KZ" sz="2800" dirty="0" smtClean="0">
                          <a:solidFill>
                            <a:srgbClr val="0070C0"/>
                          </a:solidFill>
                          <a:effectLst/>
                        </a:rPr>
                        <a:t>Хан </a:t>
                      </a:r>
                      <a:r>
                        <a:rPr lang="kk-KZ" sz="2800" dirty="0">
                          <a:solidFill>
                            <a:srgbClr val="0070C0"/>
                          </a:solidFill>
                          <a:effectLst/>
                        </a:rPr>
                        <a:t>Абылайдың  сыртқы  саясаты. Леп белгісі</a:t>
                      </a:r>
                      <a:endParaRPr lang="kk-K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07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k-KZ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105216"/>
              </p:ext>
            </p:extLst>
          </p:nvPr>
        </p:nvGraphicFramePr>
        <p:xfrm>
          <a:off x="677863" y="409303"/>
          <a:ext cx="8596312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3547"/>
                <a:gridCol w="6252765"/>
              </a:tblGrid>
              <a:tr h="5364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FF0000"/>
                          </a:solidFill>
                          <a:effectLst/>
                        </a:rPr>
                        <a:t>Оқу мақсаттары:</a:t>
                      </a:r>
                      <a:endParaRPr lang="kk-KZ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40" marR="59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70C0"/>
                          </a:solidFill>
                          <a:effectLst/>
                        </a:rPr>
                        <a:t>10.3.2.1 мақсатты аудиторияның қызығушылығын ынталандыру үшін әртүрлі жанрда мәтіндер құрастыру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70C0"/>
                          </a:solidFill>
                          <a:effectLst/>
                        </a:rPr>
                        <a:t>10.4.5.1 сөйлем және мәтін деңгейінде тыныс белгілерін қолдана білу</a:t>
                      </a:r>
                      <a:endParaRPr lang="kk-KZ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40" marR="595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6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Жаңа сабақ.Ой шақыру</a:t>
            </a:r>
            <a:endParaRPr lang="kk-K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kk-KZ" dirty="0"/>
              <a:t> </a:t>
            </a:r>
            <a:endParaRPr lang="kk-KZ" dirty="0">
              <a:solidFill>
                <a:srgbClr val="C00000"/>
              </a:solidFill>
            </a:endParaRPr>
          </a:p>
          <a:p>
            <a:r>
              <a:rPr lang="kk-KZ" dirty="0">
                <a:solidFill>
                  <a:srgbClr val="C00000"/>
                </a:solidFill>
              </a:rPr>
              <a:t>Абылай хан деген кім? Ол кісі туралы біз не білеміз ?  </a:t>
            </a:r>
            <a:endParaRPr lang="kk-KZ" dirty="0" smtClean="0">
              <a:solidFill>
                <a:srgbClr val="C00000"/>
              </a:solidFill>
            </a:endParaRPr>
          </a:p>
          <a:p>
            <a:r>
              <a:rPr lang="kk-KZ" dirty="0" smtClean="0">
                <a:solidFill>
                  <a:srgbClr val="C00000"/>
                </a:solidFill>
              </a:rPr>
              <a:t>Оқушыларға мәліметтерді ұсыну.</a:t>
            </a:r>
            <a:endParaRPr lang="kk-KZ" dirty="0">
              <a:solidFill>
                <a:srgbClr val="C00000"/>
              </a:solidFill>
            </a:endParaRPr>
          </a:p>
          <a:p>
            <a:r>
              <a:rPr lang="kk-KZ" dirty="0">
                <a:solidFill>
                  <a:srgbClr val="0070C0"/>
                </a:solidFill>
              </a:rPr>
              <a:t>Абылай – </a:t>
            </a:r>
            <a:r>
              <a:rPr lang="kk-KZ" dirty="0">
                <a:solidFill>
                  <a:srgbClr val="0070C0"/>
                </a:solidFill>
                <a:hlinkClick r:id="rId2" tooltip="Жәңгір хан"/>
              </a:rPr>
              <a:t>Жәңгір ханның</a:t>
            </a:r>
            <a:r>
              <a:rPr lang="kk-KZ" dirty="0">
                <a:solidFill>
                  <a:srgbClr val="0070C0"/>
                </a:solidFill>
              </a:rPr>
              <a:t> бесінші ұрпағы, Рахметтің досы. Жәңгір ханның </a:t>
            </a:r>
            <a:r>
              <a:rPr lang="kk-KZ" dirty="0">
                <a:solidFill>
                  <a:srgbClr val="0070C0"/>
                </a:solidFill>
                <a:hlinkClick r:id="rId3" tooltip="Уәлибақы (мұндай бет жоқ)"/>
              </a:rPr>
              <a:t>Уәлибақы</a:t>
            </a:r>
            <a:r>
              <a:rPr lang="kk-KZ" dirty="0">
                <a:solidFill>
                  <a:srgbClr val="0070C0"/>
                </a:solidFill>
              </a:rPr>
              <a:t>, </a:t>
            </a:r>
            <a:r>
              <a:rPr lang="kk-KZ" dirty="0">
                <a:solidFill>
                  <a:srgbClr val="0070C0"/>
                </a:solidFill>
                <a:hlinkClick r:id="rId4" tooltip="Тәуке"/>
              </a:rPr>
              <a:t>Тәуке</a:t>
            </a:r>
            <a:r>
              <a:rPr lang="kk-KZ" dirty="0">
                <a:solidFill>
                  <a:srgbClr val="0070C0"/>
                </a:solidFill>
              </a:rPr>
              <a:t> деген екі ұлы болады. Жәңгір қайтыс болып, таққа </a:t>
            </a:r>
            <a:r>
              <a:rPr lang="kk-KZ" dirty="0">
                <a:solidFill>
                  <a:srgbClr val="0070C0"/>
                </a:solidFill>
                <a:hlinkClick r:id="rId4" tooltip="Тәуке"/>
              </a:rPr>
              <a:t>Тәуке</a:t>
            </a:r>
            <a:r>
              <a:rPr lang="kk-KZ" dirty="0">
                <a:solidFill>
                  <a:srgbClr val="0070C0"/>
                </a:solidFill>
              </a:rPr>
              <a:t> отырғанда Уәлибақы хандыққа өкпелеп, </a:t>
            </a:r>
            <a:r>
              <a:rPr lang="kk-KZ" dirty="0">
                <a:solidFill>
                  <a:srgbClr val="0070C0"/>
                </a:solidFill>
                <a:hlinkClick r:id="rId5" tooltip="Үргеніш"/>
              </a:rPr>
              <a:t>Үргенішті</a:t>
            </a:r>
            <a:r>
              <a:rPr lang="kk-KZ" dirty="0">
                <a:solidFill>
                  <a:srgbClr val="0070C0"/>
                </a:solidFill>
              </a:rPr>
              <a:t> билеген нағашы атасы </a:t>
            </a:r>
            <a:r>
              <a:rPr lang="kk-KZ" dirty="0">
                <a:solidFill>
                  <a:srgbClr val="0070C0"/>
                </a:solidFill>
                <a:hlinkClick r:id="rId6" tooltip="Қайып хан"/>
              </a:rPr>
              <a:t>Қайып ханның</a:t>
            </a:r>
            <a:r>
              <a:rPr lang="kk-KZ" dirty="0">
                <a:solidFill>
                  <a:srgbClr val="0070C0"/>
                </a:solidFill>
              </a:rPr>
              <a:t> қолына барады. Уәлибақының баласы Абылай жекпе-жекке шыққанда жауы шақ келмейтін батыр болып, қанішер Абылай атаныпты. Осы Абылайдан көркем Уәли туады. Оның баласы Әбілмансұр (кейін қазаққа хан болып Абылай атанған) «ақтабан шұбырынды» жылдарында жетім қалып, үйсін </a:t>
            </a:r>
            <a:r>
              <a:rPr lang="kk-KZ" dirty="0">
                <a:solidFill>
                  <a:srgbClr val="0070C0"/>
                </a:solidFill>
                <a:hlinkClick r:id="rId7" tooltip="Төле би"/>
              </a:rPr>
              <a:t>Төле бидің</a:t>
            </a:r>
            <a:r>
              <a:rPr lang="kk-KZ" dirty="0">
                <a:solidFill>
                  <a:srgbClr val="0070C0"/>
                </a:solidFill>
              </a:rPr>
              <a:t> қолына келеді. Аш-жалаңаштықтан жүдеген өңіне, өсіп кеткен шашына қарап Төле би оған «Сабалақ» деп ат қойып, түйесін бақтырады. </a:t>
            </a:r>
            <a:r>
              <a:rPr lang="ru-RU" dirty="0" err="1">
                <a:solidFill>
                  <a:srgbClr val="0070C0"/>
                </a:solidFill>
                <a:hlinkClick r:id="rId8" tooltip="Әбілмәмбет"/>
              </a:rPr>
              <a:t>Әбілмәмбет</a:t>
            </a: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 err="1">
                <a:solidFill>
                  <a:srgbClr val="0070C0"/>
                </a:solidFill>
              </a:rPr>
              <a:t>төренің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жылқысын</a:t>
            </a:r>
            <a:r>
              <a:rPr lang="ru-RU" dirty="0">
                <a:solidFill>
                  <a:srgbClr val="0070C0"/>
                </a:solidFill>
              </a:rPr>
              <a:t> да </a:t>
            </a:r>
            <a:r>
              <a:rPr lang="ru-RU" dirty="0" err="1">
                <a:solidFill>
                  <a:srgbClr val="0070C0"/>
                </a:solidFill>
              </a:rPr>
              <a:t>бағады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Бұл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Ш.Уәлихановтың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айтуына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сүйенсек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Абылайдың</a:t>
            </a:r>
            <a:r>
              <a:rPr lang="ru-RU" dirty="0">
                <a:solidFill>
                  <a:srgbClr val="0070C0"/>
                </a:solidFill>
              </a:rPr>
              <a:t> 13 </a:t>
            </a:r>
            <a:r>
              <a:rPr lang="ru-RU" dirty="0" err="1">
                <a:solidFill>
                  <a:srgbClr val="0070C0"/>
                </a:solidFill>
              </a:rPr>
              <a:t>жасар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кезі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болса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керек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Төле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бидің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тәлім-тәрбиесінде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болуы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Абылайға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зор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ықпал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жасады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Қазақ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даласының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даналығын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бойына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жинаған</a:t>
            </a:r>
            <a:r>
              <a:rPr lang="ru-RU" dirty="0">
                <a:solidFill>
                  <a:srgbClr val="0070C0"/>
                </a:solidFill>
              </a:rPr>
              <a:t> баба </a:t>
            </a:r>
            <a:r>
              <a:rPr lang="ru-RU" dirty="0" err="1">
                <a:solidFill>
                  <a:srgbClr val="0070C0"/>
                </a:solidFill>
              </a:rPr>
              <a:t>ақылы</a:t>
            </a:r>
            <a:r>
              <a:rPr lang="ru-RU" dirty="0">
                <a:solidFill>
                  <a:srgbClr val="0070C0"/>
                </a:solidFill>
              </a:rPr>
              <a:t> мен </a:t>
            </a:r>
            <a:r>
              <a:rPr lang="ru-RU" dirty="0" err="1">
                <a:solidFill>
                  <a:srgbClr val="0070C0"/>
                </a:solidFill>
              </a:rPr>
              <a:t>парасатын</a:t>
            </a:r>
            <a:r>
              <a:rPr lang="ru-RU" dirty="0">
                <a:solidFill>
                  <a:srgbClr val="0070C0"/>
                </a:solidFill>
              </a:rPr>
              <a:t>, ел </a:t>
            </a:r>
            <a:r>
              <a:rPr lang="ru-RU" dirty="0" err="1">
                <a:solidFill>
                  <a:srgbClr val="0070C0"/>
                </a:solidFill>
              </a:rPr>
              <a:t>билеу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қабілетін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анталаған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жауға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қарсы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қазақ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халқы</a:t>
            </a:r>
            <a:r>
              <a:rPr lang="ru-RU" dirty="0">
                <a:solidFill>
                  <a:srgbClr val="0070C0"/>
                </a:solidFill>
              </a:rPr>
              <a:t> басы </a:t>
            </a:r>
            <a:r>
              <a:rPr lang="ru-RU" dirty="0" err="1">
                <a:solidFill>
                  <a:srgbClr val="0070C0"/>
                </a:solidFill>
              </a:rPr>
              <a:t>біріксе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ғана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тойтарыс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бере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алатынын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жас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баланың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санасына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ұялата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білген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Оған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қоса</a:t>
            </a:r>
            <a:r>
              <a:rPr lang="ru-RU" dirty="0">
                <a:solidFill>
                  <a:srgbClr val="0070C0"/>
                </a:solidFill>
              </a:rPr>
              <a:t> бала </a:t>
            </a:r>
            <a:r>
              <a:rPr lang="ru-RU" dirty="0" err="1">
                <a:solidFill>
                  <a:srgbClr val="0070C0"/>
                </a:solidFill>
              </a:rPr>
              <a:t>кезінен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көрген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жұпыны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тіршілік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өмірлік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тәжірибе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Абылайдың</a:t>
            </a:r>
            <a:r>
              <a:rPr lang="ru-RU" dirty="0">
                <a:solidFill>
                  <a:srgbClr val="0070C0"/>
                </a:solidFill>
              </a:rPr>
              <a:t> ел </a:t>
            </a:r>
            <a:r>
              <a:rPr lang="ru-RU" dirty="0" err="1">
                <a:solidFill>
                  <a:srgbClr val="0070C0"/>
                </a:solidFill>
              </a:rPr>
              <a:t>өміріне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ерте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араласуына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себепші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болды</a:t>
            </a:r>
            <a:r>
              <a:rPr lang="ru-RU" dirty="0">
                <a:solidFill>
                  <a:srgbClr val="0070C0"/>
                </a:solidFill>
              </a:rPr>
              <a:t>. </a:t>
            </a:r>
            <a:r>
              <a:rPr lang="ru-RU" dirty="0" err="1">
                <a:solidFill>
                  <a:srgbClr val="0070C0"/>
                </a:solidFill>
                <a:hlinkClick r:id="rId9" tooltip="Бұқар"/>
              </a:rPr>
              <a:t>Бұқар</a:t>
            </a:r>
            <a:r>
              <a:rPr lang="ru-RU" dirty="0">
                <a:solidFill>
                  <a:srgbClr val="0070C0"/>
                </a:solidFill>
              </a:rPr>
              <a:t>, </a:t>
            </a:r>
            <a:r>
              <a:rPr lang="ru-RU" dirty="0" err="1">
                <a:solidFill>
                  <a:srgbClr val="0070C0"/>
                </a:solidFill>
                <a:hlinkClick r:id="rId10" tooltip="Үмбетей жырау"/>
              </a:rPr>
              <a:t>Үмбетей</a:t>
            </a:r>
            <a:r>
              <a:rPr lang="ru-RU" dirty="0">
                <a:solidFill>
                  <a:srgbClr val="0070C0"/>
                </a:solidFill>
                <a:hlinkClick r:id="rId10" tooltip="Үмбетей жырау"/>
              </a:rPr>
              <a:t> </a:t>
            </a:r>
            <a:r>
              <a:rPr lang="ru-RU" dirty="0" err="1">
                <a:solidFill>
                  <a:srgbClr val="0070C0"/>
                </a:solidFill>
                <a:hlinkClick r:id="rId10" tooltip="Үмбетей жырау"/>
              </a:rPr>
              <a:t>жыраулардың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т.б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ауыз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әдебиетінің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ірі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өкілдерінің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мәліметтеріне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қарағанда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Абылай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жиырма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жасында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қан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майданда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ерлігімен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танылған</a:t>
            </a:r>
            <a:r>
              <a:rPr lang="ru-RU" dirty="0">
                <a:solidFill>
                  <a:srgbClr val="0070C0"/>
                </a:solidFill>
              </a:rPr>
              <a:t>. </a:t>
            </a:r>
            <a:r>
              <a:rPr lang="ru-RU" dirty="0" err="1">
                <a:solidFill>
                  <a:srgbClr val="0070C0"/>
                </a:solidFill>
              </a:rPr>
              <a:t>Бұқардың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Абылайға</a:t>
            </a:r>
            <a:r>
              <a:rPr lang="ru-RU" dirty="0">
                <a:solidFill>
                  <a:srgbClr val="0070C0"/>
                </a:solidFill>
              </a:rPr>
              <a:t> «Сен </a:t>
            </a:r>
            <a:r>
              <a:rPr lang="ru-RU" dirty="0" err="1">
                <a:solidFill>
                  <a:srgbClr val="0070C0"/>
                </a:solidFill>
              </a:rPr>
              <a:t>жиырма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жасқа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жеткен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соң</a:t>
            </a:r>
            <a:r>
              <a:rPr lang="ru-RU" dirty="0">
                <a:solidFill>
                  <a:srgbClr val="0070C0"/>
                </a:solidFill>
              </a:rPr>
              <a:t>, Алтын </a:t>
            </a:r>
            <a:r>
              <a:rPr lang="ru-RU" dirty="0" err="1">
                <a:solidFill>
                  <a:srgbClr val="0070C0"/>
                </a:solidFill>
              </a:rPr>
              <a:t>тұғыр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үстінде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Ақ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сұңқар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құстай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түледің</a:t>
            </a:r>
            <a:r>
              <a:rPr lang="ru-RU" dirty="0">
                <a:solidFill>
                  <a:srgbClr val="0070C0"/>
                </a:solidFill>
              </a:rPr>
              <a:t>» </a:t>
            </a:r>
            <a:r>
              <a:rPr lang="ru-RU" dirty="0" err="1">
                <a:solidFill>
                  <a:srgbClr val="0070C0"/>
                </a:solidFill>
              </a:rPr>
              <a:t>деуі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осының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дәлелі</a:t>
            </a:r>
            <a:r>
              <a:rPr lang="ru-RU" dirty="0">
                <a:solidFill>
                  <a:srgbClr val="0070C0"/>
                </a:solidFill>
              </a:rPr>
              <a:t>.</a:t>
            </a:r>
            <a:endParaRPr lang="kk-KZ" dirty="0">
              <a:solidFill>
                <a:srgbClr val="0070C0"/>
              </a:solidFill>
            </a:endParaRPr>
          </a:p>
          <a:p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179233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/>
              <a:t>1-тапсырма.  Ұяшықтарды мәліметтермен </a:t>
            </a:r>
            <a:r>
              <a:rPr lang="kk-KZ" b="1" dirty="0" smtClean="0"/>
              <a:t>толтыру</a:t>
            </a:r>
            <a:r>
              <a:rPr lang="kk-KZ" b="1" dirty="0" smtClean="0"/>
              <a:t>.</a:t>
            </a:r>
            <a:r>
              <a:rPr lang="kk-KZ" dirty="0"/>
              <a:t/>
            </a:r>
            <a:br>
              <a:rPr lang="kk-KZ" dirty="0"/>
            </a:br>
            <a:endParaRPr lang="kk-KZ" dirty="0"/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3722042" y="3243739"/>
            <a:ext cx="2069159" cy="199011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kk-KZ" altLang="kk-K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   </a:t>
            </a:r>
            <a:r>
              <a:rPr kumimoji="0" lang="kk-KZ" altLang="kk-KZ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Сен білетін Абылай хан</a:t>
            </a:r>
            <a:endParaRPr kumimoji="0" lang="kk-KZ" altLang="kk-KZ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 descr="Қазақша реферат Абылай ханның ішкі және сыртқы саясаты (1771-1781) Оқу  материалдары Курстық жұмыстар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689" y="4093029"/>
            <a:ext cx="1284333" cy="96665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6896235" y="248173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9" name="Прямоугольник 8"/>
          <p:cNvSpPr/>
          <p:nvPr/>
        </p:nvSpPr>
        <p:spPr>
          <a:xfrm>
            <a:off x="4390255" y="181345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0" name="Прямоугольник 9"/>
          <p:cNvSpPr/>
          <p:nvPr/>
        </p:nvSpPr>
        <p:spPr>
          <a:xfrm>
            <a:off x="1802675" y="248173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1" name="Прямоугольник 10"/>
          <p:cNvSpPr/>
          <p:nvPr/>
        </p:nvSpPr>
        <p:spPr>
          <a:xfrm>
            <a:off x="1727779" y="450212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2" name="Прямоугольник 11"/>
          <p:cNvSpPr/>
          <p:nvPr/>
        </p:nvSpPr>
        <p:spPr>
          <a:xfrm>
            <a:off x="4308655" y="570981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3" name="Прямоугольник 12"/>
          <p:cNvSpPr/>
          <p:nvPr/>
        </p:nvSpPr>
        <p:spPr>
          <a:xfrm>
            <a:off x="6631578" y="460248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5791201" y="3126377"/>
            <a:ext cx="1004967" cy="531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809669" y="4502127"/>
            <a:ext cx="709748" cy="652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2827236" y="3013166"/>
            <a:ext cx="978410" cy="644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0"/>
          </p:cNvCxnSpPr>
          <p:nvPr/>
        </p:nvCxnSpPr>
        <p:spPr>
          <a:xfrm flipV="1">
            <a:off x="4756622" y="2830286"/>
            <a:ext cx="9233" cy="413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2717075" y="4502127"/>
            <a:ext cx="1004967" cy="557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4" idx="4"/>
            <a:endCxn id="12" idx="0"/>
          </p:cNvCxnSpPr>
          <p:nvPr/>
        </p:nvCxnSpPr>
        <p:spPr>
          <a:xfrm>
            <a:off x="4756622" y="5233850"/>
            <a:ext cx="9233" cy="475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16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-87086"/>
            <a:ext cx="8596668" cy="2017486"/>
          </a:xfrm>
        </p:spPr>
        <p:txBody>
          <a:bodyPr>
            <a:normAutofit fontScale="90000"/>
          </a:bodyPr>
          <a:lstStyle/>
          <a:p>
            <a:r>
              <a:rPr lang="kk-KZ" dirty="0">
                <a:solidFill>
                  <a:srgbClr val="002060"/>
                </a:solidFill>
              </a:rPr>
              <a:t>Оқулықпен </a:t>
            </a:r>
            <a:r>
              <a:rPr lang="kk-KZ" dirty="0" smtClean="0">
                <a:solidFill>
                  <a:srgbClr val="002060"/>
                </a:solidFill>
              </a:rPr>
              <a:t>жұмыс.</a:t>
            </a:r>
            <a:r>
              <a:rPr lang="kk-KZ" dirty="0">
                <a:solidFill>
                  <a:srgbClr val="002060"/>
                </a:solidFill>
              </a:rPr>
              <a:t/>
            </a:r>
            <a:br>
              <a:rPr lang="kk-KZ" dirty="0">
                <a:solidFill>
                  <a:srgbClr val="002060"/>
                </a:solidFill>
              </a:rPr>
            </a:br>
            <a:r>
              <a:rPr lang="kk-KZ" dirty="0">
                <a:solidFill>
                  <a:srgbClr val="002060"/>
                </a:solidFill>
              </a:rPr>
              <a:t>150 беттегі А тапсырмасы. Мәтінді мұқият оқып, стилін, жанрын анықтау.Абылай ханға алғысхат жазу.</a:t>
            </a:r>
            <a:br>
              <a:rPr lang="kk-KZ" dirty="0">
                <a:solidFill>
                  <a:srgbClr val="002060"/>
                </a:solidFill>
              </a:rPr>
            </a:br>
            <a:r>
              <a:rPr lang="kk-KZ" dirty="0">
                <a:solidFill>
                  <a:srgbClr val="002060"/>
                </a:solidFill>
              </a:rPr>
              <a:t> </a:t>
            </a:r>
            <a:br>
              <a:rPr lang="kk-KZ" dirty="0">
                <a:solidFill>
                  <a:srgbClr val="002060"/>
                </a:solidFill>
              </a:rPr>
            </a:br>
            <a:r>
              <a:rPr lang="kk-KZ" b="1" dirty="0"/>
              <a:t> </a:t>
            </a:r>
            <a:r>
              <a:rPr lang="kk-KZ" dirty="0"/>
              <a:t/>
            </a:r>
            <a:br>
              <a:rPr lang="kk-KZ" dirty="0"/>
            </a:br>
            <a:r>
              <a:rPr lang="kk-KZ" b="1" dirty="0"/>
              <a:t>Дескрипторы:</a:t>
            </a:r>
            <a:r>
              <a:rPr lang="kk-KZ" dirty="0"/>
              <a:t/>
            </a:r>
            <a:br>
              <a:rPr lang="kk-KZ" dirty="0"/>
            </a:br>
            <a:r>
              <a:rPr lang="kk-KZ" b="1" dirty="0"/>
              <a:t>Мәтінді мұқият оқиды,стилі мен жанрын анықтайды</a:t>
            </a:r>
            <a:r>
              <a:rPr lang="kk-KZ" dirty="0"/>
              <a:t/>
            </a:r>
            <a:br>
              <a:rPr lang="kk-KZ" dirty="0"/>
            </a:br>
            <a:r>
              <a:rPr lang="kk-KZ" dirty="0"/>
              <a:t>Абылайханға алғысхат жазады.</a:t>
            </a:r>
            <a:br>
              <a:rPr lang="kk-KZ" dirty="0"/>
            </a:br>
            <a:endParaRPr lang="kk-K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37807"/>
            <a:ext cx="8596668" cy="4003556"/>
          </a:xfrm>
        </p:spPr>
        <p:txBody>
          <a:bodyPr/>
          <a:lstStyle/>
          <a:p>
            <a:endParaRPr lang="kk-KZ" dirty="0" smtClean="0"/>
          </a:p>
          <a:p>
            <a:endParaRPr lang="kk-KZ" dirty="0"/>
          </a:p>
          <a:p>
            <a:endParaRPr lang="kk-KZ" dirty="0"/>
          </a:p>
          <a:p>
            <a:endParaRPr lang="kk-KZ" dirty="0" smtClean="0"/>
          </a:p>
        </p:txBody>
      </p:sp>
    </p:spTree>
    <p:extLst>
      <p:ext uri="{BB962C8B-B14F-4D97-AF65-F5344CB8AC3E}">
        <p14:creationId xmlns:p14="http://schemas.microsoft.com/office/powerpoint/2010/main" val="115209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8613602" cy="1330960"/>
          </a:xfrm>
        </p:spPr>
        <p:txBody>
          <a:bodyPr>
            <a:noAutofit/>
          </a:bodyPr>
          <a:lstStyle/>
          <a:p>
            <a:r>
              <a:rPr lang="kk-KZ" sz="1600" b="1" dirty="0">
                <a:solidFill>
                  <a:srgbClr val="00B0F0"/>
                </a:solidFill>
              </a:rPr>
              <a:t>Тілдік бағдар</a:t>
            </a:r>
            <a:r>
              <a:rPr lang="kk-KZ" sz="1600" dirty="0">
                <a:solidFill>
                  <a:srgbClr val="00B0F0"/>
                </a:solidFill>
              </a:rPr>
              <a:t/>
            </a:r>
            <a:br>
              <a:rPr lang="kk-KZ" sz="1600" dirty="0">
                <a:solidFill>
                  <a:srgbClr val="00B0F0"/>
                </a:solidFill>
              </a:rPr>
            </a:br>
            <a:r>
              <a:rPr lang="kk-KZ" sz="1600" b="1" dirty="0">
                <a:solidFill>
                  <a:srgbClr val="00B0F0"/>
                </a:solidFill>
              </a:rPr>
              <a:t>Леп белгісі, оның қойылатын орындары </a:t>
            </a:r>
            <a:r>
              <a:rPr lang="kk-KZ" sz="1600" b="1" dirty="0">
                <a:solidFill>
                  <a:srgbClr val="00B0F0"/>
                </a:solidFill>
              </a:rPr>
              <a:t>.</a:t>
            </a:r>
            <a:r>
              <a:rPr lang="kk-KZ" sz="1600" dirty="0">
                <a:solidFill>
                  <a:srgbClr val="00B0F0"/>
                </a:solidFill>
              </a:rPr>
              <a:t/>
            </a:r>
            <a:br>
              <a:rPr lang="kk-KZ" sz="1600" dirty="0">
                <a:solidFill>
                  <a:srgbClr val="00B0F0"/>
                </a:solidFill>
              </a:rPr>
            </a:br>
            <a:r>
              <a:rPr lang="kk-KZ" sz="1600" b="1" dirty="0">
                <a:solidFill>
                  <a:srgbClr val="00B0F0"/>
                </a:solidFill>
              </a:rPr>
              <a:t> </a:t>
            </a:r>
            <a:r>
              <a:rPr lang="kk-KZ" sz="1600" dirty="0">
                <a:solidFill>
                  <a:srgbClr val="00B0F0"/>
                </a:solidFill>
              </a:rPr>
              <a:t/>
            </a:r>
            <a:br>
              <a:rPr lang="kk-KZ" sz="1600" dirty="0">
                <a:solidFill>
                  <a:srgbClr val="00B0F0"/>
                </a:solidFill>
              </a:rPr>
            </a:br>
            <a:r>
              <a:rPr lang="kk-KZ" sz="1600" b="1" dirty="0">
                <a:solidFill>
                  <a:srgbClr val="00B0F0"/>
                </a:solidFill>
              </a:rPr>
              <a:t>Леп  белгісі  –  лепті  сөйлемнен  кейін  қойылатын  таңба.  Лепті </a:t>
            </a:r>
            <a:r>
              <a:rPr lang="kk-KZ" sz="1600" b="1" dirty="0" smtClean="0">
                <a:solidFill>
                  <a:srgbClr val="00B0F0"/>
                </a:solidFill>
              </a:rPr>
              <a:t>сөйлем  </a:t>
            </a:r>
            <a:r>
              <a:rPr lang="kk-KZ" sz="1600" b="1" dirty="0">
                <a:solidFill>
                  <a:srgbClr val="00B0F0"/>
                </a:solidFill>
              </a:rPr>
              <a:t>деп  адамның  көңіл  күйін,  түрлі  сезімін  білдіретін  сөйлемді </a:t>
            </a:r>
            <a:r>
              <a:rPr lang="kk-KZ" sz="1600" b="1" dirty="0" smtClean="0">
                <a:solidFill>
                  <a:srgbClr val="00B0F0"/>
                </a:solidFill>
              </a:rPr>
              <a:t>айтамыз</a:t>
            </a:r>
            <a:r>
              <a:rPr lang="kk-KZ" sz="1600" b="1" dirty="0">
                <a:solidFill>
                  <a:srgbClr val="00B0F0"/>
                </a:solidFill>
              </a:rPr>
              <a:t>. </a:t>
            </a:r>
            <a:r>
              <a:rPr lang="kk-KZ" sz="1200" dirty="0">
                <a:solidFill>
                  <a:srgbClr val="002060"/>
                </a:solidFill>
              </a:rPr>
              <a:t/>
            </a:r>
            <a:br>
              <a:rPr lang="kk-KZ" sz="1200" dirty="0">
                <a:solidFill>
                  <a:srgbClr val="002060"/>
                </a:solidFill>
              </a:rPr>
            </a:br>
            <a:r>
              <a:rPr lang="kk-KZ" sz="1200" b="1" dirty="0">
                <a:solidFill>
                  <a:srgbClr val="002060"/>
                </a:solidFill>
              </a:rPr>
              <a:t> </a:t>
            </a:r>
            <a:r>
              <a:rPr lang="kk-KZ" sz="1200" dirty="0">
                <a:solidFill>
                  <a:srgbClr val="002060"/>
                </a:solidFill>
              </a:rPr>
              <a:t/>
            </a:r>
            <a:br>
              <a:rPr lang="kk-KZ" sz="1200" dirty="0">
                <a:solidFill>
                  <a:srgbClr val="002060"/>
                </a:solidFill>
              </a:rPr>
            </a:br>
            <a:r>
              <a:rPr lang="kk-KZ" sz="1200" b="1" dirty="0">
                <a:solidFill>
                  <a:srgbClr val="002060"/>
                </a:solidFill>
              </a:rPr>
              <a:t> </a:t>
            </a:r>
            <a:r>
              <a:rPr lang="kk-KZ" sz="1200" dirty="0">
                <a:solidFill>
                  <a:srgbClr val="002060"/>
                </a:solidFill>
              </a:rPr>
              <a:t/>
            </a:r>
            <a:br>
              <a:rPr lang="kk-KZ" sz="1200" dirty="0">
                <a:solidFill>
                  <a:srgbClr val="002060"/>
                </a:solidFill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Леп белгісі, оның қойылатын орындары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Леп  белгісі  –  лепті 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сөйлемнен  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кейін  қойылатын  таңба.  Лепті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сөйлем  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  адамның  көңіл  күйін,  түрлі  сезімін  білдіретін  сөйлемді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айтамыз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ЛЕП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БЕЛГІСІ.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Қойылатын орындары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Лепті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сөйлемдерден 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кейін. Ұран, үндеу сөйлемдерден кейін .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Одағай, қаратпа сөз сөйлем басында келіп, көтеріңкі дауыспен айтылса ,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Бұйрық,  тілек, өтініш мәніндегі бұйрықты сөйлемнен кейін .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Ішінде  сұраулы сөйлем жасайтын элементтері  бар, бірақ  ерекше  бір сезіммен айтылған сөйлемдерден кейін .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Ма, ме, ба, бе, па, пе шылаулары бар, сәлемдескенде  айтылатын сөйлемдерден кейін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Шіркін,  дәл осындай жігіт  болып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өсер  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  еді!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Ш.А.)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Жасасын бірлік, бейбітшілік!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 естігенде Бекболат: – Е, бәрекелді!.. Япырай! Түгел түсіп пе?  –  деді.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Ж.А.)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Төлеген  әнтек қипалақтап тұрып:  –  Кәне, жолдастар! Тамаққа жүріңіздер!  – деді. (Ж.А.)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Көзі тостағандай, терең,  тұңғиық, қандай тамаша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десеңізші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Ш.А.)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Сәлеметсіздер ме! – деді оған бейтаныс біреулер. </a:t>
            </a:r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Ш.А.) </a:t>
            </a:r>
            <a:r>
              <a:rPr lang="kk-KZ" sz="1200" dirty="0"/>
              <a:t/>
            </a:r>
            <a:br>
              <a:rPr lang="kk-KZ" sz="1200" dirty="0"/>
            </a:br>
            <a:r>
              <a:rPr lang="kk-KZ" sz="1200" b="1" dirty="0"/>
              <a:t> </a:t>
            </a:r>
            <a:r>
              <a:rPr lang="kk-KZ" sz="1200" dirty="0"/>
              <a:t/>
            </a:r>
            <a:br>
              <a:rPr lang="kk-KZ" sz="1200" dirty="0"/>
            </a:br>
            <a:endParaRPr lang="kk-KZ" sz="1200" dirty="0"/>
          </a:p>
        </p:txBody>
      </p:sp>
    </p:spTree>
    <p:extLst>
      <p:ext uri="{BB962C8B-B14F-4D97-AF65-F5344CB8AC3E}">
        <p14:creationId xmlns:p14="http://schemas.microsoft.com/office/powerpoint/2010/main" val="19003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334" y="477520"/>
            <a:ext cx="10132906" cy="1320800"/>
          </a:xfrm>
        </p:spPr>
        <p:txBody>
          <a:bodyPr>
            <a:normAutofit/>
          </a:bodyPr>
          <a:lstStyle/>
          <a:p>
            <a:r>
              <a:rPr lang="kk-KZ" sz="2800" b="1" dirty="0">
                <a:solidFill>
                  <a:srgbClr val="00B0F0"/>
                </a:solidFill>
              </a:rPr>
              <a:t>Тапсырма №2. Сұраулы және хабарлы сөйлемдерді лепті сөйлемдерге айналдырып </a:t>
            </a:r>
            <a:r>
              <a:rPr lang="kk-KZ" sz="2800" b="1" dirty="0" smtClean="0">
                <a:solidFill>
                  <a:srgbClr val="00B0F0"/>
                </a:solidFill>
              </a:rPr>
              <a:t>жазу. </a:t>
            </a:r>
            <a:endParaRPr lang="ru-RU" sz="2800" dirty="0">
              <a:solidFill>
                <a:srgbClr val="00B0F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054268"/>
              </p:ext>
            </p:extLst>
          </p:nvPr>
        </p:nvGraphicFramePr>
        <p:xfrm>
          <a:off x="1036320" y="1668527"/>
          <a:ext cx="8067039" cy="3991849"/>
        </p:xfrm>
        <a:graphic>
          <a:graphicData uri="http://schemas.openxmlformats.org/drawingml/2006/table">
            <a:tbl>
              <a:tblPr firstRow="1" firstCol="1" bandRow="1"/>
              <a:tblGrid>
                <a:gridCol w="4033063"/>
                <a:gridCol w="4033976"/>
              </a:tblGrid>
              <a:tr h="390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Сұраулы , Хабарлы сөйлем</a:t>
                      </a:r>
                      <a:endParaRPr lang="ru-RU" sz="1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kk-KZ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1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Лепті сөйлем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Ендігі жылы 8-сыныпты қалай оқисың?</a:t>
                      </a:r>
                      <a:endParaRPr lang="ru-RU" sz="14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Ат шанаға бес-алты шақырым сөз болып па?</a:t>
                      </a:r>
                      <a:endParaRPr lang="ru-RU" sz="14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Атты сонша қинап не керегі бар еді?</a:t>
                      </a:r>
                      <a:endParaRPr lang="ru-RU" sz="14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Жаңа артымыздан менің атымды атап біреу сонша айқайлады,сен емессің бе?</a:t>
                      </a:r>
                      <a:endParaRPr lang="ru-RU" sz="14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Сөйтіп, ендігі жылы бірге оқимыз ба?</a:t>
                      </a:r>
                      <a:endParaRPr lang="ru-RU" sz="14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Көктемнің алғашқы күндері шуақты болмақ.</a:t>
                      </a:r>
                      <a:endParaRPr lang="ru-RU" sz="140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Абылай ханның сыртқы саясаты өте ұтымды болды</a:t>
                      </a:r>
                      <a:endParaRPr lang="ru-RU" sz="1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14400" y="2828836"/>
            <a:ext cx="8229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>
                <a:solidFill>
                  <a:srgbClr val="002060"/>
                </a:solidFill>
              </a:rPr>
              <a:t>Дескрипторы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r>
              <a:rPr lang="ru-RU" dirty="0">
                <a:solidFill>
                  <a:srgbClr val="002060"/>
                </a:solidFill>
              </a:rPr>
              <a:t>- </a:t>
            </a:r>
            <a:r>
              <a:rPr lang="ru-RU" dirty="0" err="1">
                <a:solidFill>
                  <a:srgbClr val="002060"/>
                </a:solidFill>
              </a:rPr>
              <a:t>Сұраулы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хабарлы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сөйлемдерді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лепті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сөйлемге</a:t>
            </a:r>
            <a:r>
              <a:rPr lang="ru-RU" dirty="0">
                <a:solidFill>
                  <a:srgbClr val="002060"/>
                </a:solidFill>
              </a:rPr>
              <a:t>  </a:t>
            </a:r>
            <a:r>
              <a:rPr lang="ru-RU" dirty="0" err="1">
                <a:solidFill>
                  <a:srgbClr val="002060"/>
                </a:solidFill>
              </a:rPr>
              <a:t>айналдырады</a:t>
            </a:r>
            <a:r>
              <a:rPr lang="ru-RU" dirty="0">
                <a:solidFill>
                  <a:srgbClr val="002060"/>
                </a:solidFill>
              </a:rPr>
              <a:t>;</a:t>
            </a:r>
          </a:p>
          <a:p>
            <a:r>
              <a:rPr lang="ru-RU" dirty="0">
                <a:solidFill>
                  <a:srgbClr val="002060"/>
                </a:solidFill>
              </a:rPr>
              <a:t>- </a:t>
            </a:r>
            <a:r>
              <a:rPr lang="ru-RU" dirty="0" err="1">
                <a:solidFill>
                  <a:srgbClr val="002060"/>
                </a:solidFill>
              </a:rPr>
              <a:t>Леп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белгісінің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қойылуын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орнын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біледі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30979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Сабақты бекіту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>
                <a:solidFill>
                  <a:schemeClr val="accent4"/>
                </a:solidFill>
              </a:rPr>
              <a:t>Бекіту сұрақтары:</a:t>
            </a:r>
            <a:endParaRPr lang="ru-RU" dirty="0">
              <a:solidFill>
                <a:schemeClr val="accent4"/>
              </a:solidFill>
            </a:endParaRPr>
          </a:p>
          <a:p>
            <a:pPr lvl="0"/>
            <a:r>
              <a:rPr lang="kk-KZ" dirty="0">
                <a:solidFill>
                  <a:srgbClr val="002060"/>
                </a:solidFill>
              </a:rPr>
              <a:t>Хан Абылайдың  сыртқы  саясаты туралы не білдің?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kk-KZ" dirty="0">
                <a:solidFill>
                  <a:srgbClr val="002060"/>
                </a:solidFill>
              </a:rPr>
              <a:t>Леп белгісін қою себептерін </a:t>
            </a:r>
            <a:r>
              <a:rPr lang="kk-KZ" dirty="0" smtClean="0">
                <a:solidFill>
                  <a:srgbClr val="002060"/>
                </a:solidFill>
              </a:rPr>
              <a:t>атаңыз.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20360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184</Words>
  <Application>Microsoft Office PowerPoint</Application>
  <PresentationFormat>Произвольный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Грань</vt:lpstr>
      <vt:lpstr>Презентация PowerPoint</vt:lpstr>
      <vt:lpstr>Презентация PowerPoint</vt:lpstr>
      <vt:lpstr>Жаңа сабақ.Ой шақыру</vt:lpstr>
      <vt:lpstr>1-тапсырма.  Ұяшықтарды мәліметтермен толтыру. </vt:lpstr>
      <vt:lpstr>Оқулықпен жұмыс. 150 беттегі А тапсырмасы. Мәтінді мұқият оқып, стилін, жанрын анықтау.Абылай ханға алғысхат жазу.     Дескрипторы: Мәтінді мұқият оқиды,стилі мен жанрын анықтайды Абылайханға алғысхат жазады. </vt:lpstr>
      <vt:lpstr>Тілдік бағдар Леп белгісі, оның қойылатын орындары .   Леп  белгісі  –  лепті  сөйлемнен  кейін  қойылатын  таңба.  Лепті сөйлем  деп  адамның  көңіл  күйін,  түрлі  сезімін  білдіретін  сөйлемді айтамыз.      Леп белгісі, оның қойылатын орындары    Леп  белгісі  –  лепті  сөйлемнен  кейін  қойылатын  таңба.  Лепті сөйлем  деп  адамның  көңіл  күйін,  түрлі  сезімін  білдіретін  сөйлемді  айтамыз.    ЛЕП БЕЛГІСІ.    Қойылатын орындары  Лепті сөйлемдерден кейін. Ұран, үндеу сөйлемдерден кейін . Одағай, қаратпа сөз сөйлем басында келіп, көтеріңкі дауыспен айтылса , Бұйрық,  тілек, өтініш мәніндегі бұйрықты сөйлемнен кейін . Ішінде  сұраулы сөйлем жасайтын элементтері  бар, бірақ  ерекше  бір сезіммен айтылған сөйлемдерден кейін . Ма, ме, ба, бе, па, пе шылаулары бар, сәлемдескенде  айтылатын сөйлемдерден кейін  Шіркін,  дәл осындай жігіт  болып өсер  ме  еді! (Ш.А.)  Жасасын бірлік, бейбітшілік!  Оны естігенде Бекболат: – Е, бәрекелді!.. Япырай! Түгел түсіп пе?  –  деді. (Ж.А.)  Төлеген  әнтек қипалақтап тұрып:  –  Кәне, жолдастар! Тамаққа жүріңіздер!  – деді. (Ж.А.)  Көзі тостағандай, терең,  тұңғиық, қандай тамаша десеңізші! (Ш.А.)  Сәлеметсіздер ме! – деді оған бейтаныс біреулер.  (Ш.А.)    </vt:lpstr>
      <vt:lpstr>Тапсырма №2. Сұраулы және хабарлы сөйлемдерді лепті сөйлемдерге айналдырып жазу. </vt:lpstr>
      <vt:lpstr>Сабақты бекіту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67 мектеп</dc:creator>
  <cp:lastModifiedBy>67 мектеп</cp:lastModifiedBy>
  <cp:revision>6</cp:revision>
  <dcterms:created xsi:type="dcterms:W3CDTF">2021-04-06T04:52:52Z</dcterms:created>
  <dcterms:modified xsi:type="dcterms:W3CDTF">2021-04-06T05:48:02Z</dcterms:modified>
</cp:coreProperties>
</file>