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  <p:sldMasterId id="2147483732" r:id="rId7"/>
    <p:sldMasterId id="2147483744" r:id="rId8"/>
    <p:sldMasterId id="2147483756" r:id="rId9"/>
    <p:sldMasterId id="2147483768" r:id="rId10"/>
  </p:sldMasterIdLst>
  <p:sldIdLst>
    <p:sldId id="256" r:id="rId11"/>
    <p:sldId id="257" r:id="rId12"/>
    <p:sldId id="258" r:id="rId13"/>
    <p:sldId id="259" r:id="rId14"/>
    <p:sldId id="260" r:id="rId15"/>
    <p:sldId id="270" r:id="rId16"/>
    <p:sldId id="261" r:id="rId17"/>
    <p:sldId id="262" r:id="rId18"/>
    <p:sldId id="263" r:id="rId19"/>
    <p:sldId id="264" r:id="rId20"/>
    <p:sldId id="265" r:id="rId21"/>
    <p:sldId id="267" r:id="rId22"/>
    <p:sldId id="268" r:id="rId23"/>
    <p:sldId id="26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46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tableStyles" Target="tableStyle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8817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06256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88519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758497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485804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99061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162730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463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5885487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6896356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699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13" Type="http://schemas.openxmlformats.org/officeDocument/2006/relationships/image" Target="../media/image14.jpeg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Relationship Id="rId14" Type="http://schemas.openxmlformats.org/officeDocument/2006/relationships/image" Target="../media/image15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0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0DE4AC1-E4C7-4737-A9CF-435B5D55907B}" type="datetimeFigureOut">
              <a:rPr lang="ru-RU" smtClean="0"/>
              <a:t>03.04.2021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E5BD308-75FB-4C5E-8A5A-EB41A160377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03.04.2021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0740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0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3160" y="476672"/>
            <a:ext cx="7560840" cy="4464496"/>
          </a:xfrm>
        </p:spPr>
        <p:txBody>
          <a:bodyPr>
            <a:normAutofit/>
          </a:bodyPr>
          <a:lstStyle/>
          <a:p>
            <a:pPr lvl="0" algn="ctr">
              <a:spcBef>
                <a:spcPct val="20000"/>
              </a:spcBef>
            </a:pPr>
            <a:r>
              <a:rPr lang="kk-KZ" sz="32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Қазақ тілі</a:t>
            </a:r>
            <a:br>
              <a:rPr lang="kk-KZ" sz="32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kk-KZ" sz="3200" cap="none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10- </a:t>
            </a:r>
            <a:r>
              <a:rPr lang="kk-KZ" sz="32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сынып</a:t>
            </a:r>
            <a:br>
              <a:rPr lang="kk-KZ" sz="32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kk-KZ" sz="32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Бөлім </a:t>
            </a:r>
            <a:r>
              <a:rPr lang="kk-KZ" sz="3200" cap="none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тақырыбы:Сөз мәдениеті және шешендік өнер</a:t>
            </a:r>
            <a:r>
              <a:rPr lang="kk-KZ" sz="32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kk-KZ" sz="32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kk-KZ" sz="3200" cap="none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Сабақ-16</a:t>
            </a:r>
            <a:r>
              <a:rPr lang="kk-KZ" sz="32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kk-KZ" sz="32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kk-KZ" sz="32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Тақырып</a:t>
            </a:r>
            <a:r>
              <a:rPr lang="kk-KZ" sz="3200" cap="none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:</a:t>
            </a:r>
            <a:br>
              <a:rPr lang="kk-KZ" sz="3200" cap="none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r>
              <a:rPr lang="kk-KZ" sz="3200" cap="none" dirty="0" smtClean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> «Сөйлеу мәдениетінің зерттелуі»</a:t>
            </a:r>
            <a:r>
              <a:rPr lang="kk-KZ" sz="24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  <a:t/>
            </a:r>
            <a:br>
              <a:rPr lang="kk-KZ" sz="2400" cap="none" dirty="0">
                <a:solidFill>
                  <a:prstClr val="black"/>
                </a:solidFill>
                <a:latin typeface="Times New Roman"/>
                <a:ea typeface="+mn-ea"/>
                <a:cs typeface="+mn-cs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7706603">
            <a:off x="9612560" y="1340768"/>
            <a:ext cx="864096" cy="432048"/>
          </a:xfrm>
        </p:spPr>
        <p:txBody>
          <a:bodyPr/>
          <a:lstStyle/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kk-KZ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646022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118005985"/>
              </p:ext>
            </p:extLst>
          </p:nvPr>
        </p:nvGraphicFramePr>
        <p:xfrm>
          <a:off x="323528" y="188640"/>
          <a:ext cx="8280920" cy="1158240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45839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  <a:tabLst>
                          <a:tab pos="760095" algn="l"/>
                        </a:tabLst>
                      </a:pPr>
                      <a:r>
                        <a:rPr lang="kk-KZ" sz="1200" b="1" i="1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  <a:tabLst>
                          <a:tab pos="760095" algn="l"/>
                        </a:tabLst>
                      </a:pPr>
                      <a:r>
                        <a:rPr lang="kk-KZ" sz="32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3-тапсырма.</a:t>
                      </a:r>
                      <a:endParaRPr lang="ru-RU" sz="3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760095" algn="l"/>
                        </a:tabLst>
                      </a:pPr>
                      <a:r>
                        <a:rPr lang="kk-KZ" sz="32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Көркемдегіш құралдарды сәйкестендір.</a:t>
                      </a:r>
                      <a:endParaRPr lang="ru-RU" sz="3200" b="1" i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1508661"/>
              </p:ext>
            </p:extLst>
          </p:nvPr>
        </p:nvGraphicFramePr>
        <p:xfrm>
          <a:off x="395536" y="1556791"/>
          <a:ext cx="8064896" cy="5066432"/>
        </p:xfrm>
        <a:graphic>
          <a:graphicData uri="http://schemas.openxmlformats.org/drawingml/2006/table">
            <a:tbl>
              <a:tblPr firstRow="1" firstCol="1" bandRow="1"/>
              <a:tblGrid>
                <a:gridCol w="4714987"/>
                <a:gridCol w="1510902"/>
                <a:gridCol w="1839007"/>
              </a:tblGrid>
              <a:tr h="468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Ерлерді ұмытса да ел, сел ұмытпас,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Ерлерді ұмытса да ел,жел ұмытпас.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ассонанс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Жас Ноян жүйрігінің мойнын бұрды,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Жас Ноян Ер Баянға қарсы жүрді.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Жақындап келіп қалып ағасына...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анафора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Адасқан аққу құстай мен бір пақыр .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Арқаның аруы боп жүрсем-дағы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Алыста туған, өскен жерім жатыр.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эпифора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Жас Ноян қызды көріп от боп кетті,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Көздері қызыл жалын шоқ боп кетті...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риторикалық сұраулы сөйлем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8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Жорыққа қу қалмаққа жүрдім неге?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Тобына көк бөрідей кірдім неге?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теңеу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3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Майданда жолбарыстай жалғыз ойнап,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Сан қолға аш бөрідей кірмеп пе еді!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Қыран мен қара құстай алысқан шақ,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Сол сұлу, сұлу екен атқан таңдай.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 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эпитет</a:t>
                      </a:r>
                      <a:endParaRPr lang="ru-RU" sz="1400" b="1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97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Торғын ет, шапақтай бет, тісі меруерт,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Сұм сұлу анадайдан  «ағатайлап».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аллитерация</a:t>
                      </a:r>
                      <a:endParaRPr lang="ru-RU" sz="1400" b="1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57200" y="3939159"/>
          <a:ext cx="7467600" cy="195707"/>
        </p:xfrm>
        <a:graphic>
          <a:graphicData uri="http://schemas.openxmlformats.org/drawingml/2006/table">
            <a:tbl>
              <a:tblPr/>
              <a:tblGrid>
                <a:gridCol w="7467600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8" name="Скругленный прямоугольник 7"/>
          <p:cNvSpPr/>
          <p:nvPr/>
        </p:nvSpPr>
        <p:spPr>
          <a:xfrm flipH="1">
            <a:off x="3563888" y="188640"/>
            <a:ext cx="5112568" cy="720080"/>
          </a:xfrm>
          <a:prstGeom prst="round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Дескриптор: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сөйлемдерді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мағыналарына</a:t>
            </a:r>
            <a:r>
              <a:rPr lang="ru-RU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kk-KZ" sz="16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сәйкестендіреді;</a:t>
            </a: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38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315416"/>
            <a:ext cx="7467600" cy="1143000"/>
          </a:xfrm>
        </p:spPr>
        <p:txBody>
          <a:bodyPr>
            <a:normAutofit/>
          </a:bodyPr>
          <a:lstStyle/>
          <a:p>
            <a:r>
              <a:rPr lang="kk-KZ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Жауабы:</a:t>
            </a:r>
            <a:endParaRPr lang="ru-RU" sz="32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344816" cy="5472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853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7705695"/>
              </p:ext>
            </p:extLst>
          </p:nvPr>
        </p:nvGraphicFramePr>
        <p:xfrm>
          <a:off x="323528" y="1700808"/>
          <a:ext cx="8352928" cy="3827145"/>
        </p:xfrm>
        <a:graphic>
          <a:graphicData uri="http://schemas.openxmlformats.org/drawingml/2006/table">
            <a:tbl>
              <a:tblPr/>
              <a:tblGrid>
                <a:gridCol w="8352928"/>
              </a:tblGrid>
              <a:tr h="0"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kk-KZ" sz="3600" b="0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Көркемдегіш құралдарды ажырата алдыңдар.</a:t>
                      </a:r>
                      <a:endParaRPr lang="ru-RU" sz="3600" b="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kk-KZ" sz="3600" b="0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Мәтін мазмұны негізінде тапсырмалар орындадыңдар</a:t>
                      </a:r>
                      <a:r>
                        <a:rPr lang="kk-KZ" sz="3600" b="0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kk-KZ" sz="3600" b="0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Тыныс </a:t>
                      </a:r>
                      <a:r>
                        <a:rPr lang="kk-KZ" sz="3600" b="0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белгілерін ажырата алдыңдар</a:t>
                      </a:r>
                      <a:r>
                        <a:rPr lang="kk-KZ" sz="3600" b="0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.</a:t>
                      </a:r>
                    </a:p>
                    <a:p>
                      <a:pPr marL="342900" lvl="0" indent="-342900" algn="l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/>
                        <a:buChar char=""/>
                      </a:pPr>
                      <a:r>
                        <a:rPr lang="kk-KZ" sz="3600" b="0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Өз</a:t>
                      </a:r>
                      <a:r>
                        <a:rPr lang="kk-KZ" sz="3600" b="0" i="0" baseline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пікірлеріңді сенімді дәлелдедіңдер.</a:t>
                      </a:r>
                      <a:endParaRPr lang="ru-RU" sz="3600" b="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683568" y="692696"/>
            <a:ext cx="7776864" cy="648072"/>
          </a:xfrm>
          <a:prstGeom prst="roundRect">
            <a:avLst/>
          </a:prstGeom>
          <a:solidFill>
            <a:srgbClr val="66FFFF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pPr algn="l"/>
            <a:r>
              <a:rPr lang="kk-KZ" dirty="0" smtClean="0"/>
              <a:t>      Қорытынды: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4777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kk-KZ" sz="2400" b="1" i="1" dirty="0">
                <a:latin typeface="Times New Roman" pitchFamily="18" charset="0"/>
                <a:cs typeface="Times New Roman" pitchFamily="18" charset="0"/>
              </a:rPr>
              <a:t>Қ</a:t>
            </a:r>
            <a:r>
              <a:rPr lang="kk-KZ" sz="2400" b="1" i="1" dirty="0" smtClean="0">
                <a:latin typeface="Times New Roman" pitchFamily="18" charset="0"/>
                <a:cs typeface="Times New Roman" pitchFamily="18" charset="0"/>
              </a:rPr>
              <a:t>осымша тапсырма:</a:t>
            </a:r>
            <a:endParaRPr lang="ru-RU" sz="2400" b="1" i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6918587"/>
              </p:ext>
            </p:extLst>
          </p:nvPr>
        </p:nvGraphicFramePr>
        <p:xfrm>
          <a:off x="827583" y="2348880"/>
          <a:ext cx="7560841" cy="2126981"/>
        </p:xfrm>
        <a:graphic>
          <a:graphicData uri="http://schemas.openxmlformats.org/drawingml/2006/table">
            <a:tbl>
              <a:tblPr/>
              <a:tblGrid>
                <a:gridCol w="7560841"/>
              </a:tblGrid>
              <a:tr h="21269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4000" b="1" i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Сөйлеу мәдениетінің зерттелуі туралы қосымша материал</a:t>
                      </a:r>
                      <a:r>
                        <a:rPr lang="kk-KZ" sz="4000" b="1" i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жинау.</a:t>
                      </a:r>
                      <a:endParaRPr lang="ru-RU" sz="4000" b="1" i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7170" name="Picture 2" descr="Как прочитать 30 книг за полгода — Work.u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1455">
            <a:off x="5868144" y="980728"/>
            <a:ext cx="2160240" cy="120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609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1463675" y="3710813"/>
          <a:ext cx="6196013" cy="420624"/>
        </p:xfrm>
        <a:graphic>
          <a:graphicData uri="http://schemas.openxmlformats.org/drawingml/2006/table">
            <a:tbl>
              <a:tblPr/>
              <a:tblGrid>
                <a:gridCol w="6196013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1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Назар салып тыңдағандарыңа рахмет! Осымен бүгінгі сабағымызды аяқтаймыз. Сау болыңдар.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" name="AutoShape 2" descr="Шаблон (фон) презентации &quot;День Матери&quot;-1 - 8 Марта, День матери - Шаблоны  презентаций - Pedsovet.s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48680"/>
            <a:ext cx="7704856" cy="568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265265"/>
              </p:ext>
            </p:extLst>
          </p:nvPr>
        </p:nvGraphicFramePr>
        <p:xfrm>
          <a:off x="1509997" y="1193832"/>
          <a:ext cx="6196013" cy="4217837"/>
        </p:xfrm>
        <a:graphic>
          <a:graphicData uri="http://schemas.openxmlformats.org/drawingml/2006/table">
            <a:tbl>
              <a:tblPr/>
              <a:tblGrid>
                <a:gridCol w="6196013"/>
              </a:tblGrid>
              <a:tr h="421783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3200" b="1" i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2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Осымен </a:t>
                      </a:r>
                      <a:r>
                        <a:rPr lang="kk-KZ" sz="3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бүгінгі сабағымызды аяқтаймыз. </a:t>
                      </a:r>
                      <a:endParaRPr lang="kk-KZ" sz="3200" b="1" i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3200" b="1" i="1" dirty="0" smtClean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200" b="1" i="1" dirty="0" smtClean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Сау </a:t>
                      </a:r>
                      <a:r>
                        <a:rPr lang="kk-KZ" sz="3200" b="1" i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болыңдар.</a:t>
                      </a:r>
                      <a:endParaRPr lang="ru-RU" sz="3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261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57007517"/>
              </p:ext>
            </p:extLst>
          </p:nvPr>
        </p:nvGraphicFramePr>
        <p:xfrm>
          <a:off x="1367136" y="-243408"/>
          <a:ext cx="7776864" cy="6116320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511256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3200" b="1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Оқу мақсаттары: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kk-KZ" sz="3200" b="1" i="1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10.3.6.1.Әртүрлі </a:t>
                      </a:r>
                      <a:r>
                        <a:rPr lang="kk-KZ" sz="32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тақырып бойынша көркемдегіш құралдарды ұтымды қолданып, шығармашылық жұмыстар(өлең,хат,әңгіме,шығарма) ұсына білу</a:t>
                      </a:r>
                      <a:r>
                        <a:rPr lang="kk-KZ" sz="3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.</a:t>
                      </a: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3200" b="1" i="1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10.4.5.1.Сөйлеу </a:t>
                      </a:r>
                      <a:r>
                        <a:rPr lang="kk-KZ" sz="3200" b="1" i="1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мен мәтін деңгейінде тыныс белгілерін қолдана білу.</a:t>
                      </a:r>
                      <a:endParaRPr lang="ru-RU" sz="32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0116616" y="1205880"/>
            <a:ext cx="504056" cy="566936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584099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60632" y="404664"/>
            <a:ext cx="432048" cy="936104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7716255"/>
              </p:ext>
            </p:extLst>
          </p:nvPr>
        </p:nvGraphicFramePr>
        <p:xfrm>
          <a:off x="467544" y="785257"/>
          <a:ext cx="7848872" cy="6048672"/>
        </p:xfrm>
        <a:graphic>
          <a:graphicData uri="http://schemas.openxmlformats.org/drawingml/2006/table">
            <a:tbl>
              <a:tblPr/>
              <a:tblGrid>
                <a:gridCol w="7848872"/>
              </a:tblGrid>
              <a:tr h="6048672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None/>
                      </a:pPr>
                      <a:r>
                        <a:rPr lang="kk-KZ" sz="4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Бағалау критерийлері: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kk-KZ" sz="4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Көркемдегіш </a:t>
                      </a:r>
                      <a:r>
                        <a:rPr lang="kk-KZ" sz="4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құралдарды ажырата алады;</a:t>
                      </a:r>
                      <a:endParaRPr lang="ru-RU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kk-KZ" sz="4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Сұрақтарға жауап береді;</a:t>
                      </a:r>
                      <a:endParaRPr lang="ru-RU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1000"/>
                        </a:spcAft>
                        <a:buFont typeface="Wingdings"/>
                        <a:buChar char=""/>
                      </a:pPr>
                      <a:r>
                        <a:rPr lang="kk-KZ" sz="4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Тыныс белгілерінің қойылу себебін анықтай алады;.</a:t>
                      </a:r>
                      <a:endParaRPr lang="ru-RU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1041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54429"/>
            <a:ext cx="8208912" cy="908720"/>
          </a:xfrm>
        </p:spPr>
        <p:txBody>
          <a:bodyPr>
            <a:normAutofit/>
          </a:bodyPr>
          <a:lstStyle/>
          <a:p>
            <a:pPr algn="ctr"/>
            <a:r>
              <a:rPr lang="kk-KZ" sz="2400" dirty="0" smtClean="0">
                <a:latin typeface="Times New Roman" pitchFamily="18" charset="0"/>
                <a:cs typeface="Times New Roman" pitchFamily="18" charset="0"/>
              </a:rPr>
              <a:t>Ой шақыру әдісі: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48456689"/>
              </p:ext>
            </p:extLst>
          </p:nvPr>
        </p:nvGraphicFramePr>
        <p:xfrm>
          <a:off x="467544" y="1700808"/>
          <a:ext cx="8208912" cy="4392488"/>
        </p:xfrm>
        <a:graphic>
          <a:graphicData uri="http://schemas.openxmlformats.org/drawingml/2006/table">
            <a:tbl>
              <a:tblPr/>
              <a:tblGrid>
                <a:gridCol w="8208912"/>
              </a:tblGrid>
              <a:tr h="439248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kk-KZ" sz="44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4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Сөйлеу </a:t>
                      </a:r>
                      <a:r>
                        <a:rPr lang="kk-KZ" sz="4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мәдениеті дегенді қалай түсінесіңдер</a:t>
                      </a:r>
                      <a:r>
                        <a:rPr lang="kk-KZ" sz="4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?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4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Сөз мәдениеті деген сөзге қысқаша анықтама бер.</a:t>
                      </a:r>
                      <a:endParaRPr lang="ru-RU" sz="4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01090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907704" y="1268760"/>
            <a:ext cx="1296144" cy="1008112"/>
          </a:xfrm>
        </p:spPr>
        <p:txBody>
          <a:bodyPr/>
          <a:lstStyle/>
          <a:p>
            <a:pPr marL="45720" indent="0">
              <a:buNone/>
            </a:pPr>
            <a:endParaRPr lang="kk-KZ" dirty="0" smtClean="0"/>
          </a:p>
          <a:p>
            <a:pPr marL="45720" indent="0">
              <a:buNone/>
            </a:pPr>
            <a:endParaRPr lang="kk-KZ" dirty="0"/>
          </a:p>
          <a:p>
            <a:pPr marL="45720" indent="0">
              <a:buNone/>
            </a:pPr>
            <a:endParaRPr lang="kk-KZ" dirty="0" smtClean="0"/>
          </a:p>
          <a:p>
            <a:pPr marL="45720" indent="0">
              <a:buNone/>
            </a:pPr>
            <a:endParaRPr lang="kk-KZ" dirty="0"/>
          </a:p>
          <a:p>
            <a:pPr marL="45720" indent="0">
              <a:buNone/>
            </a:pPr>
            <a:endParaRPr lang="kk-KZ" dirty="0" smtClean="0"/>
          </a:p>
          <a:p>
            <a:pPr marL="45720" indent="0">
              <a:buNone/>
            </a:pPr>
            <a:endParaRPr lang="kk-KZ" dirty="0"/>
          </a:p>
          <a:p>
            <a:pPr marL="45720" indent="0">
              <a:buNone/>
            </a:pPr>
            <a:endParaRPr lang="kk-KZ" dirty="0" smtClean="0"/>
          </a:p>
          <a:p>
            <a:pPr marL="45720" indent="0">
              <a:buNone/>
            </a:pPr>
            <a:endParaRPr lang="kk-KZ" dirty="0"/>
          </a:p>
          <a:p>
            <a:pPr marL="45720" indent="0">
              <a:buNone/>
            </a:pPr>
            <a:endParaRPr lang="kk-KZ" dirty="0" smtClean="0"/>
          </a:p>
          <a:p>
            <a:pPr marL="45720" indent="0">
              <a:buNone/>
            </a:pPr>
            <a:endParaRPr lang="kk-KZ" dirty="0"/>
          </a:p>
          <a:p>
            <a:pPr marL="45720" indent="0">
              <a:buNone/>
            </a:pPr>
            <a:endParaRPr lang="kk-KZ" dirty="0" smtClean="0"/>
          </a:p>
          <a:p>
            <a:pPr marL="45720" indent="0">
              <a:buNone/>
            </a:pPr>
            <a:endParaRPr lang="kk-KZ" dirty="0"/>
          </a:p>
          <a:p>
            <a:pPr marL="45720" indent="0">
              <a:buNone/>
            </a:pPr>
            <a:endParaRPr lang="kk-KZ" dirty="0" smtClean="0"/>
          </a:p>
          <a:p>
            <a:pPr marL="45720" indent="0">
              <a:buNone/>
            </a:pPr>
            <a:endParaRPr lang="kk-KZ" dirty="0"/>
          </a:p>
          <a:p>
            <a:pPr marL="45720" indent="0">
              <a:buNone/>
            </a:pPr>
            <a:endParaRPr lang="kk-KZ" dirty="0" smtClean="0"/>
          </a:p>
          <a:p>
            <a:pPr marL="45720" indent="0">
              <a:buNone/>
            </a:pPr>
            <a:endParaRPr lang="kk-KZ" dirty="0"/>
          </a:p>
          <a:p>
            <a:pPr marL="45720" indent="0">
              <a:buNone/>
            </a:pPr>
            <a:endParaRPr lang="ru-RU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4767495"/>
              </p:ext>
            </p:extLst>
          </p:nvPr>
        </p:nvGraphicFramePr>
        <p:xfrm>
          <a:off x="251520" y="620688"/>
          <a:ext cx="8640960" cy="5760640"/>
        </p:xfrm>
        <a:graphic>
          <a:graphicData uri="http://schemas.openxmlformats.org/drawingml/2006/table">
            <a:tbl>
              <a:tblPr/>
              <a:tblGrid>
                <a:gridCol w="8640960"/>
              </a:tblGrid>
              <a:tr h="5760640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</a:t>
                      </a:r>
                      <a:r>
                        <a:rPr lang="kk-KZ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</a:t>
                      </a:r>
                      <a:r>
                        <a:rPr lang="kk-KZ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Сөз </a:t>
                      </a:r>
                      <a:r>
                        <a:rPr lang="kk-KZ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мәдениеті- әдеби тілдің ауызша түрлеріне тән нормаларын игеру, тілдік амал- тәсілдерді айтылатын ойдың мақсатына сай орнымен қолдана білу, сөйлеуде мәдениеттілік,әдептілік таныту.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Сөз мәдениеті қазіргі әдеби тілдің жұртшылық таныған, үлгі тұтқан нормаларын жеке адамдардың сақтауын талап етеді. Сөйлеуде диалектизмдерді,қарапайым,дөрекі сөздерді,варваризмдерді қолдану,орынсыз көп сөйлеу, бір пікірді қайталай беру,өзіне-өзі сілтеме жасау,асқақтап сөйлеу,дене қимылдарын араластыра беру сөз мәдениетіне жатпайды.Кірме сөздерді орынсызжұмсай беру,сіреспе құрылымдарды қолдану сөз мәдениетіне нұқсан келтіреді. Сөз мәдениеті сөйлеу әдебі деген ұғыммен ұштасып жатыр.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Сөз мәдениеті теориясының дамуында лексикография,әсіресе, нормативті түсіндірме сөздіктер,орфоэпиялық,орфографиялық, синонимдік арнаулы сөздіктер маңызды орын алады.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Қазақ тіліндегі сөз мәдениетінің дамуына ауыз әдебиетінің өкілдері және Абай,М.Әуезов,Ғ.Мүсірепов шығармаларының </a:t>
                      </a:r>
                      <a:r>
                        <a:rPr lang="kk-KZ" sz="1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ықпалы </a:t>
                      </a:r>
                      <a:r>
                        <a:rPr lang="kk-KZ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зор болды.Қазақ тіл білімінде  сөз мәдениетінің мәселелерін А.Байтұрсынұлы,М.Балақаев,Р.Сыздықова т.б ғалымдар зерттеді. Кеңестік орыс тіл білімінде сөз мәдениетінің теориялық мәселелерін Л.В. Щерба,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В.В. Виноградов, Г.О. Винокур, Р.И.Аванесов , С.И.Ожегов, Ф.П.Филин т.б зерттеді.</a:t>
                      </a:r>
                      <a:endParaRPr lang="ru-RU" sz="1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12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6200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24528" y="1052736"/>
            <a:ext cx="2592288" cy="641008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553065133"/>
              </p:ext>
            </p:extLst>
          </p:nvPr>
        </p:nvGraphicFramePr>
        <p:xfrm>
          <a:off x="467544" y="548680"/>
          <a:ext cx="8136904" cy="1279144"/>
        </p:xfrm>
        <a:graphic>
          <a:graphicData uri="http://schemas.openxmlformats.org/drawingml/2006/table">
            <a:tbl>
              <a:tblPr/>
              <a:tblGrid>
                <a:gridCol w="8136904"/>
              </a:tblGrid>
              <a:tr h="1270944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1-тапсырма.</a:t>
                      </a:r>
                      <a:r>
                        <a:rPr lang="kk-KZ" sz="2400" b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Ой тастау, ойланту. </a:t>
                      </a:r>
                      <a:endParaRPr lang="ru-RU" sz="24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i="1" dirty="0"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kk-KZ" sz="2400" i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Бүгінгі </a:t>
                      </a:r>
                      <a:r>
                        <a:rPr lang="kk-KZ" sz="2400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тақырып </a:t>
                      </a:r>
                      <a:r>
                        <a:rPr lang="kk-KZ" sz="2400" i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«Сөйлеу мәдениеті» туралы білетін ақпараттарыңызға   </a:t>
                      </a:r>
                      <a:r>
                        <a:rPr lang="kk-KZ" sz="2400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кластер</a:t>
                      </a:r>
                      <a:r>
                        <a:rPr lang="kk-KZ" sz="2400" i="1" kern="1200" baseline="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kk-KZ" sz="2400" i="1" kern="1200" dirty="0" smtClean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жасайық</a:t>
                      </a:r>
                      <a:r>
                        <a:rPr lang="kk-KZ" sz="2400" i="1" kern="1200" dirty="0">
                          <a:solidFill>
                            <a:srgbClr val="00206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.</a:t>
                      </a:r>
                      <a:r>
                        <a:rPr lang="kk-KZ" sz="2400" b="1" kern="1200" dirty="0"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</a:t>
                      </a:r>
                      <a:endParaRPr lang="ru-RU" sz="24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251520" y="1916832"/>
            <a:ext cx="8208912" cy="11982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ДЕСКРИПТОР: 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тақырып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білгендерімен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бөліседі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sz="16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ақпараттарды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топтастырады</a:t>
            </a:r>
            <a:r>
              <a:rPr lang="ru-RU" sz="1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>
              <a:effectLst/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9" name="Рисунок 8" descr="https://docs.google.com/drawings/u/0/d/sbIIUZ7jSCqoq-P2MNPrmkQ/image?w=116&amp;h=52&amp;rev=1&amp;ac=1&amp;parent=1RnfE6tIkqhkxlMTPfOp6NPmmQz5E_X9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421" y="3880762"/>
            <a:ext cx="3312368" cy="140073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" name="Прямая соединительная линия 7"/>
          <p:cNvCxnSpPr/>
          <p:nvPr/>
        </p:nvCxnSpPr>
        <p:spPr>
          <a:xfrm>
            <a:off x="2027518" y="378904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 flipV="1">
            <a:off x="3491880" y="3356992"/>
            <a:ext cx="576064" cy="523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5004048" y="3356992"/>
            <a:ext cx="504056" cy="5237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V="1">
            <a:off x="6272789" y="3789040"/>
            <a:ext cx="819491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>
            <a:off x="5076056" y="5281493"/>
            <a:ext cx="360040" cy="523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flipH="1">
            <a:off x="3779912" y="5281493"/>
            <a:ext cx="432048" cy="52377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324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396537" y="908720"/>
            <a:ext cx="1656184" cy="504056"/>
          </a:xfrm>
        </p:spPr>
        <p:txBody>
          <a:bodyPr>
            <a:normAutofit fontScale="90000"/>
          </a:bodyPr>
          <a:lstStyle/>
          <a:p>
            <a:pPr marL="0" indent="0">
              <a:buNone/>
            </a:pPr>
            <a:r>
              <a:rPr lang="kk-KZ" dirty="0" smtClean="0"/>
              <a:t/>
            </a:r>
            <a:br>
              <a:rPr lang="kk-KZ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9774172"/>
              </p:ext>
            </p:extLst>
          </p:nvPr>
        </p:nvGraphicFramePr>
        <p:xfrm>
          <a:off x="755576" y="1556792"/>
          <a:ext cx="7776864" cy="5408168"/>
        </p:xfrm>
        <a:graphic>
          <a:graphicData uri="http://schemas.openxmlformats.org/drawingml/2006/table">
            <a:tbl>
              <a:tblPr/>
              <a:tblGrid>
                <a:gridCol w="7776864"/>
              </a:tblGrid>
              <a:tr h="489654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 </a:t>
                      </a:r>
                      <a:r>
                        <a:rPr lang="ru-RU" sz="12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        </a:t>
                      </a:r>
                      <a:r>
                        <a:rPr lang="kk-KZ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тапқырлық                                              </a:t>
                      </a:r>
                      <a:r>
                        <a:rPr kumimoji="0" lang="kk-K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д</a:t>
                      </a:r>
                      <a:r>
                        <a:rPr kumimoji="0" lang="ru-RU" sz="2400" b="0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аналы</a:t>
                      </a:r>
                      <a:r>
                        <a:rPr kumimoji="0" lang="kk-K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қ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</a:t>
                      </a:r>
                      <a:endParaRPr lang="ru-RU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ойшылдық</a:t>
                      </a:r>
                      <a:r>
                        <a:rPr lang="ru-RU" sz="2400" baseline="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                                                       </a:t>
                      </a:r>
                      <a:r>
                        <a:rPr lang="kk-KZ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әдептілік</a:t>
                      </a:r>
                      <a:endParaRPr lang="ru-RU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24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k-KZ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   </a:t>
                      </a:r>
                      <a:r>
                        <a:rPr kumimoji="0" lang="kk-K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шешендік                             көрегендік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kumimoji="0" lang="kk-KZ" sz="24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/>
                          <a:ea typeface="Calibri"/>
                          <a:cs typeface="Times New Roman"/>
                        </a:rPr>
                        <a:t>    </a:t>
                      </a:r>
                      <a:endParaRPr kumimoji="0" lang="ru-RU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kk-KZ" sz="2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                                                                       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kk-KZ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k-KZ" sz="24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kk-KZ" sz="120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" name="Рисунок 4" descr="https://docs.google.com/drawings/u/0/d/sbIIUZ7jSCqoq-P2MNPrmkQ/image?w=116&amp;h=52&amp;rev=1&amp;ac=1&amp;parent=1RnfE6tIkqhkxlMTPfOp6NPmmQz5E_X9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96951"/>
            <a:ext cx="1104900" cy="4972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6" name="Прямая соединительная линия 5"/>
          <p:cNvCxnSpPr/>
          <p:nvPr/>
        </p:nvCxnSpPr>
        <p:spPr>
          <a:xfrm flipH="1" flipV="1">
            <a:off x="2555776" y="2636912"/>
            <a:ext cx="1605203" cy="432048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flipV="1">
            <a:off x="5436096" y="2708920"/>
            <a:ext cx="1728192" cy="536633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5436096" y="3356992"/>
            <a:ext cx="1224136" cy="216024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5004048" y="3553746"/>
            <a:ext cx="1152128" cy="72008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2987824" y="3553746"/>
            <a:ext cx="1584176" cy="720080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2195736" y="3245553"/>
            <a:ext cx="1965243" cy="111439"/>
          </a:xfrm>
          <a:prstGeom prst="line">
            <a:avLst/>
          </a:prstGeom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graphicFrame>
        <p:nvGraphicFramePr>
          <p:cNvPr id="19" name="Таблица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6109606"/>
              </p:ext>
            </p:extLst>
          </p:nvPr>
        </p:nvGraphicFramePr>
        <p:xfrm>
          <a:off x="480219" y="1124744"/>
          <a:ext cx="8183562" cy="420624"/>
        </p:xfrm>
        <a:graphic>
          <a:graphicData uri="http://schemas.openxmlformats.org/drawingml/2006/table">
            <a:tbl>
              <a:tblPr/>
              <a:tblGrid>
                <a:gridCol w="8183562"/>
              </a:tblGrid>
              <a:tr h="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ӨЗ ЖАУАБЫҢДЫ </a:t>
                      </a:r>
                      <a:r>
                        <a:rPr lang="ru-RU" sz="2400" b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Times New Roman"/>
                        </a:rPr>
                        <a:t>ТЕКСЕР</a:t>
                      </a:r>
                      <a:endParaRPr lang="ru-RU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64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0623780"/>
              </p:ext>
            </p:extLst>
          </p:nvPr>
        </p:nvGraphicFramePr>
        <p:xfrm>
          <a:off x="323528" y="404664"/>
          <a:ext cx="8568952" cy="2987040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2212846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kk-KZ" sz="2800" dirty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2–тапсырма.</a:t>
                      </a:r>
                      <a:endParaRPr lang="ru-RU" sz="2800" dirty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760095" algn="l"/>
                        </a:tabLst>
                      </a:pPr>
                      <a:r>
                        <a:rPr lang="kk-KZ" sz="2800" dirty="0" smtClean="0">
                          <a:effectLst/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Тыныс белгісі дұрыс қойылған сөйлемдер мен бұрыс       қойылған сөйлемдерді ажырату.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i="1" kern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</a:t>
                      </a:r>
                      <a:r>
                        <a:rPr lang="kk-KZ" sz="28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Дескриптор:</a:t>
                      </a:r>
                      <a:endParaRPr lang="ru-RU" sz="1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kk-KZ" sz="2800" i="1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     -ақпараттың дұрыс-бұрыстығын анықтайды</a:t>
                      </a:r>
                      <a:r>
                        <a:rPr lang="kk-KZ" sz="2800" kern="1200" dirty="0" smtClean="0">
                          <a:solidFill>
                            <a:srgbClr val="FF0000"/>
                          </a:solidFill>
                          <a:effectLst/>
                          <a:latin typeface="Times New Roman"/>
                          <a:ea typeface="+mn-ea"/>
                          <a:cs typeface="+mn-cs"/>
                        </a:rPr>
                        <a:t>;</a:t>
                      </a:r>
                      <a:endParaRPr lang="ru-RU" sz="1800" dirty="0" smtClean="0">
                        <a:solidFill>
                          <a:srgbClr val="FF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760095" algn="l"/>
                        </a:tabLst>
                      </a:pPr>
                      <a:endParaRPr lang="kk-KZ" sz="2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  <a:p>
                      <a:pPr algn="r">
                        <a:spcAft>
                          <a:spcPts val="0"/>
                        </a:spcAft>
                        <a:tabLst>
                          <a:tab pos="760095" algn="l"/>
                        </a:tabLst>
                      </a:pPr>
                      <a:endParaRPr lang="kk-KZ" sz="2800" dirty="0" smtClean="0">
                        <a:effectLst/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114300" marR="11430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84568" y="692696"/>
            <a:ext cx="1306488" cy="1252728"/>
          </a:xfrm>
        </p:spPr>
        <p:txBody>
          <a:bodyPr>
            <a:normAutofit fontScale="90000"/>
          </a:bodyPr>
          <a:lstStyle/>
          <a:p>
            <a:r>
              <a:rPr lang="kk-KZ" dirty="0" smtClean="0"/>
              <a:t/>
            </a:r>
            <a:br>
              <a:rPr lang="kk-KZ" dirty="0" smtClean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583215"/>
              </p:ext>
            </p:extLst>
          </p:nvPr>
        </p:nvGraphicFramePr>
        <p:xfrm>
          <a:off x="323528" y="2636912"/>
          <a:ext cx="8640959" cy="3958024"/>
        </p:xfrm>
        <a:graphic>
          <a:graphicData uri="http://schemas.openxmlformats.org/drawingml/2006/table">
            <a:tbl>
              <a:tblPr firstRow="1" firstCol="1" bandRow="1"/>
              <a:tblGrid>
                <a:gridCol w="5051772"/>
                <a:gridCol w="1618822"/>
                <a:gridCol w="1970365"/>
              </a:tblGrid>
              <a:tr h="2885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Сұрақтар 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(дұрыс)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 бұрыс)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1. Отаншылдық-әр адамға керекті ең ұлы қасиет.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16483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Кімде- кім ата- анасын ардақтаса: ата- анадан бірге туған бауырларымен тату болса; өзінің өскен ауыл, қаласын туған ұлтын сыйлап, қадірлесе, сол адам отаншыл </a:t>
                      </a:r>
                      <a:r>
                        <a:rPr lang="kk-KZ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болады.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858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Намыс-азаматтың алтын туы.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756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Өз ұлтын жақсы көрмеген; өзге ұлттарды да ұнатпайды.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9513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Патриотизм- «Отаным сені сүйемін.Сен үшін құрбан болуға әзірмін» деп құрғақ сөзді айта беру емес.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13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Елді,жерді,Отанды сүйетіндігіңді сөзбен емес, іспен дәлелде.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783" marR="527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0828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085"/>
            <a:ext cx="8229600" cy="1252728"/>
          </a:xfrm>
        </p:spPr>
        <p:txBody>
          <a:bodyPr>
            <a:normAutofit/>
          </a:bodyPr>
          <a:lstStyle/>
          <a:p>
            <a:pPr algn="ctr"/>
            <a:r>
              <a:rPr lang="kk-KZ" sz="1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Ал енді , балалар, тапсырманы орындап болсақ, дұрыс жауабымен тексерейік</a:t>
            </a:r>
            <a:endParaRPr lang="ru-RU" sz="1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871431793"/>
              </p:ext>
            </p:extLst>
          </p:nvPr>
        </p:nvGraphicFramePr>
        <p:xfrm>
          <a:off x="251520" y="1268760"/>
          <a:ext cx="8640960" cy="5321444"/>
        </p:xfrm>
        <a:graphic>
          <a:graphicData uri="http://schemas.openxmlformats.org/drawingml/2006/table">
            <a:tbl>
              <a:tblPr firstRow="1" firstCol="1" bandRow="1"/>
              <a:tblGrid>
                <a:gridCol w="5051769"/>
                <a:gridCol w="1716983"/>
                <a:gridCol w="1872208"/>
              </a:tblGrid>
              <a:tr h="271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Сұрақтар 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(дұрыс)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 бұрыс)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49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kk-KZ" sz="1400" b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kk-KZ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. Отаншылдық-әр адамға керекті ең ұлы қасиет.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kk-KZ" sz="1400" b="0" dirty="0" smtClean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12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Кімде- кім ата- анасын ардақтаса: ата- анадан бірге туған бауырларымен тату болса; өзінің өскен ауыл, қаласын туған ұлтын сыйлап, қадірлесе, сол адам отаншыл болады.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Кімде- кім ата- анасын ардақтаса,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ата- анадан бірге туған бауырлары-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мен тату болса,өзінің өскен ауыл, қаласын,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туған ұлтын сыйлап, қадірлесе сол адам отаншыл болады.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0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Намыс-азаматтың алтын туы.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7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Өз ұлтын жақсы көрмеген; өзге ұлттарды да ұнатпайды.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Өз ұлтын жақсы көрмеген,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өзге ұлттарды да ұнатпайды.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5298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5. Патриотизм- «Отаным сені сүйемін.Сен үшін құрбан болуға әзірмін» деп құрғақ сөзді айта беру емес.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97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6. Елді,жерді,Отанды сүйетіндігіңді сөзбен емес, іспен дәлелде.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+</a:t>
                      </a:r>
                      <a:endParaRPr lang="ru-RU" sz="1400" b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kk-KZ" sz="1400" b="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400" b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2522" marR="425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477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image" Target="../media/image4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Обычн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Другая 10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D3B05"/>
      </a:hlink>
      <a:folHlink>
        <a:srgbClr val="D99694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191</TotalTime>
  <Words>696</Words>
  <Application>Microsoft Office PowerPoint</Application>
  <PresentationFormat>Экран (4:3)</PresentationFormat>
  <Paragraphs>186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10</vt:i4>
      </vt:variant>
      <vt:variant>
        <vt:lpstr>Заголовки слайдов</vt:lpstr>
      </vt:variant>
      <vt:variant>
        <vt:i4>14</vt:i4>
      </vt:variant>
    </vt:vector>
  </HeadingPairs>
  <TitlesOfParts>
    <vt:vector size="24" baseType="lpstr">
      <vt:lpstr>Эркер</vt:lpstr>
      <vt:lpstr>Солнцестояние</vt:lpstr>
      <vt:lpstr>Изящная</vt:lpstr>
      <vt:lpstr>Официальная</vt:lpstr>
      <vt:lpstr>Воздушный поток</vt:lpstr>
      <vt:lpstr>Аспект</vt:lpstr>
      <vt:lpstr>Волна</vt:lpstr>
      <vt:lpstr>Обычная</vt:lpstr>
      <vt:lpstr>Тема Office</vt:lpstr>
      <vt:lpstr>Кнопка</vt:lpstr>
      <vt:lpstr>Қазақ тілі 10- сынып Бөлім тақырыбы:Сөз мәдениеті және шешендік өнер Сабақ-16 Тақырып:  «Сөйлеу мәдениетінің зерттелуі» </vt:lpstr>
      <vt:lpstr>    </vt:lpstr>
      <vt:lpstr>     </vt:lpstr>
      <vt:lpstr>Ой шақыру әдісі:</vt:lpstr>
      <vt:lpstr>Презентация PowerPoint</vt:lpstr>
      <vt:lpstr>    </vt:lpstr>
      <vt:lpstr>   </vt:lpstr>
      <vt:lpstr>  </vt:lpstr>
      <vt:lpstr>Ал енді , балалар, тапсырманы орындап болсақ, дұрыс жауабымен тексерейік</vt:lpstr>
      <vt:lpstr>   </vt:lpstr>
      <vt:lpstr>Жауабы:</vt:lpstr>
      <vt:lpstr>      Қорытынды:</vt:lpstr>
      <vt:lpstr>Қосымша тапсырма: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Қазақ тілі 10- сынып Бөлім тақырыбы:Сөз мәдениеті және шешендік өнер Сабақ-16 Тақырып: «Сөз мәдениеті және шешендік өнер»</dc:title>
  <dc:creator>User</dc:creator>
  <cp:lastModifiedBy>User</cp:lastModifiedBy>
  <cp:revision>20</cp:revision>
  <dcterms:created xsi:type="dcterms:W3CDTF">2021-03-29T16:44:40Z</dcterms:created>
  <dcterms:modified xsi:type="dcterms:W3CDTF">2021-04-03T16:24:15Z</dcterms:modified>
</cp:coreProperties>
</file>