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71" r:id="rId7"/>
    <p:sldId id="272" r:id="rId8"/>
    <p:sldId id="273" r:id="rId9"/>
    <p:sldId id="261" r:id="rId10"/>
    <p:sldId id="277" r:id="rId11"/>
    <p:sldId id="274" r:id="rId12"/>
    <p:sldId id="264" r:id="rId13"/>
    <p:sldId id="262" r:id="rId14"/>
    <p:sldId id="265" r:id="rId15"/>
    <p:sldId id="266" r:id="rId16"/>
    <p:sldId id="269" r:id="rId17"/>
    <p:sldId id="275" r:id="rId18"/>
    <p:sldId id="276" r:id="rId19"/>
    <p:sldId id="267" r:id="rId20"/>
    <p:sldId id="268"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14" d="100"/>
          <a:sy n="114" d="100"/>
        </p:scale>
        <p:origin x="-438"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89AA369-6339-4195-8728-751EEF2F1F77}" type="datetimeFigureOut">
              <a:rPr lang="ru-RU" smtClean="0"/>
              <a:t>20.02.2021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74363F7-3411-49F2-B7B9-0582FB121C57}" type="slidenum">
              <a:rPr lang="ru-RU" smtClean="0"/>
              <a:t>‹#›</a:t>
            </a:fld>
            <a:endParaRPr lang="ru-RU"/>
          </a:p>
        </p:txBody>
      </p:sp>
    </p:spTree>
    <p:extLst>
      <p:ext uri="{BB962C8B-B14F-4D97-AF65-F5344CB8AC3E}">
        <p14:creationId xmlns:p14="http://schemas.microsoft.com/office/powerpoint/2010/main" val="404556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789AA369-6339-4195-8728-751EEF2F1F77}" type="datetimeFigureOut">
              <a:rPr lang="ru-RU" smtClean="0"/>
              <a:t>20.02.2021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74363F7-3411-49F2-B7B9-0582FB121C57}" type="slidenum">
              <a:rPr lang="ru-RU" smtClean="0"/>
              <a:t>‹#›</a:t>
            </a:fld>
            <a:endParaRPr lang="ru-RU"/>
          </a:p>
        </p:txBody>
      </p:sp>
    </p:spTree>
    <p:extLst>
      <p:ext uri="{BB962C8B-B14F-4D97-AF65-F5344CB8AC3E}">
        <p14:creationId xmlns:p14="http://schemas.microsoft.com/office/powerpoint/2010/main" val="3412088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789AA369-6339-4195-8728-751EEF2F1F77}" type="datetimeFigureOut">
              <a:rPr lang="ru-RU" smtClean="0"/>
              <a:t>20.02.2021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74363F7-3411-49F2-B7B9-0582FB121C57}" type="slidenum">
              <a:rPr lang="ru-RU" smtClean="0"/>
              <a:t>‹#›</a:t>
            </a:fld>
            <a:endParaRPr lang="ru-RU"/>
          </a:p>
        </p:txBody>
      </p:sp>
    </p:spTree>
    <p:extLst>
      <p:ext uri="{BB962C8B-B14F-4D97-AF65-F5344CB8AC3E}">
        <p14:creationId xmlns:p14="http://schemas.microsoft.com/office/powerpoint/2010/main" val="483629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789AA369-6339-4195-8728-751EEF2F1F77}" type="datetimeFigureOut">
              <a:rPr lang="ru-RU" smtClean="0"/>
              <a:t>20.02.2021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74363F7-3411-49F2-B7B9-0582FB121C57}" type="slidenum">
              <a:rPr lang="ru-RU" smtClean="0"/>
              <a:t>‹#›</a:t>
            </a:fld>
            <a:endParaRPr lang="ru-RU"/>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2187592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789AA369-6339-4195-8728-751EEF2F1F77}" type="datetimeFigureOut">
              <a:rPr lang="ru-RU" smtClean="0"/>
              <a:t>20.02.2021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74363F7-3411-49F2-B7B9-0582FB121C57}" type="slidenum">
              <a:rPr lang="ru-RU" smtClean="0"/>
              <a:t>‹#›</a:t>
            </a:fld>
            <a:endParaRPr lang="ru-RU"/>
          </a:p>
        </p:txBody>
      </p:sp>
    </p:spTree>
    <p:extLst>
      <p:ext uri="{BB962C8B-B14F-4D97-AF65-F5344CB8AC3E}">
        <p14:creationId xmlns:p14="http://schemas.microsoft.com/office/powerpoint/2010/main" val="20321458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789AA369-6339-4195-8728-751EEF2F1F77}" type="datetimeFigureOut">
              <a:rPr lang="ru-RU" smtClean="0"/>
              <a:t>20.02.2021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74363F7-3411-49F2-B7B9-0582FB121C57}" type="slidenum">
              <a:rPr lang="ru-RU" smtClean="0"/>
              <a:t>‹#›</a:t>
            </a:fld>
            <a:endParaRPr lang="ru-RU"/>
          </a:p>
        </p:txBody>
      </p:sp>
    </p:spTree>
    <p:extLst>
      <p:ext uri="{BB962C8B-B14F-4D97-AF65-F5344CB8AC3E}">
        <p14:creationId xmlns:p14="http://schemas.microsoft.com/office/powerpoint/2010/main" val="2081917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789AA369-6339-4195-8728-751EEF2F1F77}" type="datetimeFigureOut">
              <a:rPr lang="ru-RU" smtClean="0"/>
              <a:t>20.02.2021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74363F7-3411-49F2-B7B9-0582FB121C57}" type="slidenum">
              <a:rPr lang="ru-RU" smtClean="0"/>
              <a:t>‹#›</a:t>
            </a:fld>
            <a:endParaRPr lang="ru-RU"/>
          </a:p>
        </p:txBody>
      </p:sp>
    </p:spTree>
    <p:extLst>
      <p:ext uri="{BB962C8B-B14F-4D97-AF65-F5344CB8AC3E}">
        <p14:creationId xmlns:p14="http://schemas.microsoft.com/office/powerpoint/2010/main" val="32277849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89AA369-6339-4195-8728-751EEF2F1F77}" type="datetimeFigureOut">
              <a:rPr lang="ru-RU" smtClean="0"/>
              <a:t>20.02.2021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74363F7-3411-49F2-B7B9-0582FB121C57}" type="slidenum">
              <a:rPr lang="ru-RU" smtClean="0"/>
              <a:t>‹#›</a:t>
            </a:fld>
            <a:endParaRPr lang="ru-RU"/>
          </a:p>
        </p:txBody>
      </p:sp>
    </p:spTree>
    <p:extLst>
      <p:ext uri="{BB962C8B-B14F-4D97-AF65-F5344CB8AC3E}">
        <p14:creationId xmlns:p14="http://schemas.microsoft.com/office/powerpoint/2010/main" val="8749220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smtClean="0"/>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89AA369-6339-4195-8728-751EEF2F1F77}" type="datetimeFigureOut">
              <a:rPr lang="ru-RU" smtClean="0"/>
              <a:t>20.02.2021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74363F7-3411-49F2-B7B9-0582FB121C57}" type="slidenum">
              <a:rPr lang="ru-RU" smtClean="0"/>
              <a:t>‹#›</a:t>
            </a:fld>
            <a:endParaRPr lang="ru-RU"/>
          </a:p>
        </p:txBody>
      </p:sp>
    </p:spTree>
    <p:extLst>
      <p:ext uri="{BB962C8B-B14F-4D97-AF65-F5344CB8AC3E}">
        <p14:creationId xmlns:p14="http://schemas.microsoft.com/office/powerpoint/2010/main" val="1133882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89AA369-6339-4195-8728-751EEF2F1F77}" type="datetimeFigureOut">
              <a:rPr lang="ru-RU" smtClean="0"/>
              <a:t>20.02.2021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74363F7-3411-49F2-B7B9-0582FB121C57}" type="slidenum">
              <a:rPr lang="ru-RU" smtClean="0"/>
              <a:t>‹#›</a:t>
            </a:fld>
            <a:endParaRPr lang="ru-RU"/>
          </a:p>
        </p:txBody>
      </p:sp>
    </p:spTree>
    <p:extLst>
      <p:ext uri="{BB962C8B-B14F-4D97-AF65-F5344CB8AC3E}">
        <p14:creationId xmlns:p14="http://schemas.microsoft.com/office/powerpoint/2010/main" val="2616943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smtClean="0"/>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89AA369-6339-4195-8728-751EEF2F1F77}" type="datetimeFigureOut">
              <a:rPr lang="ru-RU" smtClean="0"/>
              <a:t>20.02.2021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74363F7-3411-49F2-B7B9-0582FB121C57}" type="slidenum">
              <a:rPr lang="ru-RU" smtClean="0"/>
              <a:t>‹#›</a:t>
            </a:fld>
            <a:endParaRPr lang="ru-RU"/>
          </a:p>
        </p:txBody>
      </p:sp>
    </p:spTree>
    <p:extLst>
      <p:ext uri="{BB962C8B-B14F-4D97-AF65-F5344CB8AC3E}">
        <p14:creationId xmlns:p14="http://schemas.microsoft.com/office/powerpoint/2010/main" val="1876098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smtClean="0"/>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89AA369-6339-4195-8728-751EEF2F1F77}" type="datetimeFigureOut">
              <a:rPr lang="ru-RU" smtClean="0"/>
              <a:t>20.02.2021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74363F7-3411-49F2-B7B9-0582FB121C57}" type="slidenum">
              <a:rPr lang="ru-RU" smtClean="0"/>
              <a:t>‹#›</a:t>
            </a:fld>
            <a:endParaRPr lang="ru-RU"/>
          </a:p>
        </p:txBody>
      </p:sp>
    </p:spTree>
    <p:extLst>
      <p:ext uri="{BB962C8B-B14F-4D97-AF65-F5344CB8AC3E}">
        <p14:creationId xmlns:p14="http://schemas.microsoft.com/office/powerpoint/2010/main" val="1323531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89AA369-6339-4195-8728-751EEF2F1F77}" type="datetimeFigureOut">
              <a:rPr lang="ru-RU" smtClean="0"/>
              <a:t>20.02.2021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74363F7-3411-49F2-B7B9-0582FB121C57}" type="slidenum">
              <a:rPr lang="ru-RU" smtClean="0"/>
              <a:t>‹#›</a:t>
            </a:fld>
            <a:endParaRPr lang="ru-RU"/>
          </a:p>
        </p:txBody>
      </p:sp>
    </p:spTree>
    <p:extLst>
      <p:ext uri="{BB962C8B-B14F-4D97-AF65-F5344CB8AC3E}">
        <p14:creationId xmlns:p14="http://schemas.microsoft.com/office/powerpoint/2010/main" val="3837069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89AA369-6339-4195-8728-751EEF2F1F77}" type="datetimeFigureOut">
              <a:rPr lang="ru-RU" smtClean="0"/>
              <a:t>20.02.2021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74363F7-3411-49F2-B7B9-0582FB121C57}" type="slidenum">
              <a:rPr lang="ru-RU" smtClean="0"/>
              <a:t>‹#›</a:t>
            </a:fld>
            <a:endParaRPr lang="ru-RU"/>
          </a:p>
        </p:txBody>
      </p:sp>
    </p:spTree>
    <p:extLst>
      <p:ext uri="{BB962C8B-B14F-4D97-AF65-F5344CB8AC3E}">
        <p14:creationId xmlns:p14="http://schemas.microsoft.com/office/powerpoint/2010/main" val="3356122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789AA369-6339-4195-8728-751EEF2F1F77}" type="datetimeFigureOut">
              <a:rPr lang="ru-RU" smtClean="0"/>
              <a:t>20.02.2021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74363F7-3411-49F2-B7B9-0582FB121C57}" type="slidenum">
              <a:rPr lang="ru-RU" smtClean="0"/>
              <a:t>‹#›</a:t>
            </a:fld>
            <a:endParaRPr lang="ru-RU"/>
          </a:p>
        </p:txBody>
      </p:sp>
    </p:spTree>
    <p:extLst>
      <p:ext uri="{BB962C8B-B14F-4D97-AF65-F5344CB8AC3E}">
        <p14:creationId xmlns:p14="http://schemas.microsoft.com/office/powerpoint/2010/main" val="3196084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smtClean="0"/>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789AA369-6339-4195-8728-751EEF2F1F77}" type="datetimeFigureOut">
              <a:rPr lang="ru-RU" smtClean="0"/>
              <a:t>20.02.2021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74363F7-3411-49F2-B7B9-0582FB121C57}" type="slidenum">
              <a:rPr lang="ru-RU" smtClean="0"/>
              <a:t>‹#›</a:t>
            </a:fld>
            <a:endParaRPr lang="ru-RU"/>
          </a:p>
        </p:txBody>
      </p:sp>
    </p:spTree>
    <p:extLst>
      <p:ext uri="{BB962C8B-B14F-4D97-AF65-F5344CB8AC3E}">
        <p14:creationId xmlns:p14="http://schemas.microsoft.com/office/powerpoint/2010/main" val="564453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789AA369-6339-4195-8728-751EEF2F1F77}" type="datetimeFigureOut">
              <a:rPr lang="ru-RU" smtClean="0"/>
              <a:t>20.02.2021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74363F7-3411-49F2-B7B9-0582FB121C57}" type="slidenum">
              <a:rPr lang="ru-RU" smtClean="0"/>
              <a:t>‹#›</a:t>
            </a:fld>
            <a:endParaRPr lang="ru-RU"/>
          </a:p>
        </p:txBody>
      </p:sp>
    </p:spTree>
    <p:extLst>
      <p:ext uri="{BB962C8B-B14F-4D97-AF65-F5344CB8AC3E}">
        <p14:creationId xmlns:p14="http://schemas.microsoft.com/office/powerpoint/2010/main" val="125027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789AA369-6339-4195-8728-751EEF2F1F77}" type="datetimeFigureOut">
              <a:rPr lang="ru-RU" smtClean="0"/>
              <a:t>20.02.2021</a:t>
            </a:fld>
            <a:endParaRPr lang="ru-RU"/>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ru-RU"/>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74363F7-3411-49F2-B7B9-0582FB121C57}" type="slidenum">
              <a:rPr lang="ru-RU" smtClean="0"/>
              <a:t>‹#›</a:t>
            </a:fld>
            <a:endParaRPr lang="ru-RU"/>
          </a:p>
        </p:txBody>
      </p:sp>
    </p:spTree>
    <p:extLst>
      <p:ext uri="{BB962C8B-B14F-4D97-AF65-F5344CB8AC3E}">
        <p14:creationId xmlns:p14="http://schemas.microsoft.com/office/powerpoint/2010/main" val="341946448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52180" y="2169465"/>
            <a:ext cx="8689976" cy="2509213"/>
          </a:xfrm>
        </p:spPr>
        <p:txBody>
          <a:bodyPr>
            <a:noAutofit/>
          </a:bodyPr>
          <a:lstStyle/>
          <a:p>
            <a:r>
              <a:rPr lang="kk-KZ" sz="3200" b="1" dirty="0">
                <a:latin typeface="Times New Roman" panose="02020603050405020304" pitchFamily="18" charset="0"/>
                <a:cs typeface="Times New Roman" panose="02020603050405020304" pitchFamily="18" charset="0"/>
              </a:rPr>
              <a:t>2-бөлім: Әлем жаңалықтары: өнер және мәдениет</a:t>
            </a:r>
            <a:r>
              <a:rPr lang="kk-KZ" sz="3200" b="1" dirty="0" smtClean="0">
                <a:latin typeface="Times New Roman" panose="02020603050405020304" pitchFamily="18" charset="0"/>
                <a:cs typeface="Times New Roman" panose="02020603050405020304" pitchFamily="18" charset="0"/>
              </a:rPr>
              <a:t/>
            </a:r>
            <a:br>
              <a:rPr lang="kk-KZ" sz="3200" b="1" dirty="0" smtClean="0">
                <a:latin typeface="Times New Roman" panose="02020603050405020304" pitchFamily="18" charset="0"/>
                <a:cs typeface="Times New Roman" panose="02020603050405020304" pitchFamily="18" charset="0"/>
              </a:rPr>
            </a:br>
            <a:r>
              <a:rPr lang="kk-KZ" sz="3200" b="1" dirty="0" smtClean="0">
                <a:latin typeface="Times New Roman" panose="02020603050405020304" pitchFamily="18" charset="0"/>
                <a:cs typeface="Times New Roman" panose="02020603050405020304" pitchFamily="18" charset="0"/>
              </a:rPr>
              <a:t/>
            </a:r>
            <a:br>
              <a:rPr lang="kk-KZ" sz="3200" b="1" dirty="0" smtClean="0">
                <a:latin typeface="Times New Roman" panose="02020603050405020304" pitchFamily="18" charset="0"/>
                <a:cs typeface="Times New Roman" panose="02020603050405020304" pitchFamily="18" charset="0"/>
              </a:rPr>
            </a:br>
            <a:r>
              <a:rPr lang="kk-KZ" sz="3200" b="1" dirty="0">
                <a:latin typeface="Times New Roman" panose="02020603050405020304" pitchFamily="18" charset="0"/>
                <a:cs typeface="Times New Roman" panose="02020603050405020304" pitchFamily="18" charset="0"/>
              </a:rPr>
              <a:t>Сабақтың </a:t>
            </a:r>
            <a:r>
              <a:rPr lang="kk-KZ" sz="3200" b="1" dirty="0" smtClean="0">
                <a:latin typeface="Times New Roman" panose="02020603050405020304" pitchFamily="18" charset="0"/>
                <a:cs typeface="Times New Roman" panose="02020603050405020304" pitchFamily="18" charset="0"/>
              </a:rPr>
              <a:t>тақырыбы:</a:t>
            </a:r>
            <a:br>
              <a:rPr lang="kk-KZ" sz="3200" b="1" dirty="0" smtClean="0">
                <a:latin typeface="Times New Roman" panose="02020603050405020304" pitchFamily="18" charset="0"/>
                <a:cs typeface="Times New Roman" panose="02020603050405020304" pitchFamily="18" charset="0"/>
              </a:rPr>
            </a:br>
            <a:r>
              <a:rPr lang="kk-KZ" sz="3200" b="1" dirty="0">
                <a:latin typeface="Times New Roman" panose="02020603050405020304" pitchFamily="18" charset="0"/>
                <a:cs typeface="Times New Roman" panose="02020603050405020304" pitchFamily="18" charset="0"/>
              </a:rPr>
              <a:t>МУЗЫКАНЫҢ ҮЛКЕН КІТАБЫ</a:t>
            </a:r>
            <a:endParaRPr lang="ru-RU" sz="3200" b="1" dirty="0">
              <a:latin typeface="Times New Roman" panose="02020603050405020304" pitchFamily="18" charset="0"/>
              <a:cs typeface="Times New Roman" panose="02020603050405020304" pitchFamily="18" charset="0"/>
            </a:endParaRPr>
          </a:p>
        </p:txBody>
      </p:sp>
      <p:sp>
        <p:nvSpPr>
          <p:cNvPr id="4" name="Подзаголовок 2"/>
          <p:cNvSpPr>
            <a:spLocks noGrp="1"/>
          </p:cNvSpPr>
          <p:nvPr>
            <p:ph type="subTitle" idx="1"/>
          </p:nvPr>
        </p:nvSpPr>
        <p:spPr>
          <a:xfrm>
            <a:off x="10250615" y="5916612"/>
            <a:ext cx="2347912" cy="941388"/>
          </a:xfrm>
        </p:spPr>
        <p:txBody>
          <a:bodyPr>
            <a:normAutofit/>
          </a:bodyPr>
          <a:lstStyle/>
          <a:p>
            <a:r>
              <a:rPr lang="kk-KZ" sz="1800" dirty="0" smtClean="0">
                <a:solidFill>
                  <a:schemeClr val="tx1"/>
                </a:solidFill>
                <a:latin typeface="Times New Roman" panose="02020603050405020304" pitchFamily="18" charset="0"/>
                <a:cs typeface="Times New Roman" panose="02020603050405020304" pitchFamily="18" charset="0"/>
              </a:rPr>
              <a:t>Қазақ тілі</a:t>
            </a:r>
          </a:p>
          <a:p>
            <a:r>
              <a:rPr lang="kk-KZ" sz="1800" dirty="0" smtClean="0">
                <a:solidFill>
                  <a:schemeClr val="tx1"/>
                </a:solidFill>
                <a:latin typeface="Times New Roman" panose="02020603050405020304" pitchFamily="18" charset="0"/>
                <a:cs typeface="Times New Roman" panose="02020603050405020304" pitchFamily="18" charset="0"/>
              </a:rPr>
              <a:t> </a:t>
            </a:r>
            <a:r>
              <a:rPr lang="kk-KZ" sz="1800" dirty="0" smtClean="0">
                <a:solidFill>
                  <a:schemeClr val="tx1"/>
                </a:solidFill>
                <a:latin typeface="Times New Roman" panose="02020603050405020304" pitchFamily="18" charset="0"/>
                <a:cs typeface="Times New Roman" panose="02020603050405020304" pitchFamily="18" charset="0"/>
              </a:rPr>
              <a:t>10 </a:t>
            </a:r>
            <a:r>
              <a:rPr lang="kk-KZ" sz="1800" dirty="0" smtClean="0">
                <a:solidFill>
                  <a:schemeClr val="tx1"/>
                </a:solidFill>
                <a:latin typeface="Times New Roman" panose="02020603050405020304" pitchFamily="18" charset="0"/>
                <a:cs typeface="Times New Roman" panose="02020603050405020304" pitchFamily="18" charset="0"/>
              </a:rPr>
              <a:t>- сынып</a:t>
            </a:r>
            <a:endParaRPr lang="ru-RU" sz="1800" dirty="0"/>
          </a:p>
        </p:txBody>
      </p:sp>
    </p:spTree>
    <p:extLst>
      <p:ext uri="{BB962C8B-B14F-4D97-AF65-F5344CB8AC3E}">
        <p14:creationId xmlns:p14="http://schemas.microsoft.com/office/powerpoint/2010/main" val="1197034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sz="quarter" idx="13"/>
            <p:extLst>
              <p:ext uri="{D42A27DB-BD31-4B8C-83A1-F6EECF244321}">
                <p14:modId xmlns:p14="http://schemas.microsoft.com/office/powerpoint/2010/main" val="283411596"/>
              </p:ext>
            </p:extLst>
          </p:nvPr>
        </p:nvGraphicFramePr>
        <p:xfrm>
          <a:off x="1140902" y="696286"/>
          <a:ext cx="9949343" cy="5735333"/>
        </p:xfrm>
        <a:graphic>
          <a:graphicData uri="http://schemas.openxmlformats.org/drawingml/2006/table">
            <a:tbl>
              <a:tblPr firstRow="1" firstCol="1" bandRow="1">
                <a:tableStyleId>{5C22544A-7EE6-4342-B048-85BDC9FD1C3A}</a:tableStyleId>
              </a:tblPr>
              <a:tblGrid>
                <a:gridCol w="782636"/>
                <a:gridCol w="6582899"/>
                <a:gridCol w="1451295"/>
                <a:gridCol w="1132513"/>
              </a:tblGrid>
              <a:tr h="224406">
                <a:tc>
                  <a:txBody>
                    <a:bodyPr/>
                    <a:lstStyle/>
                    <a:p>
                      <a:pPr algn="ctr">
                        <a:lnSpc>
                          <a:spcPct val="115000"/>
                        </a:lnSpc>
                        <a:spcAft>
                          <a:spcPts val="0"/>
                        </a:spcAft>
                      </a:pPr>
                      <a:r>
                        <a:rPr lang="kk-KZ" sz="2000" dirty="0">
                          <a:effectLst/>
                          <a:latin typeface="Times New Roman" pitchFamily="18" charset="0"/>
                          <a:cs typeface="Times New Roman" pitchFamily="18" charset="0"/>
                        </a:rPr>
                        <a:t>№</a:t>
                      </a:r>
                      <a:endParaRPr lang="ru-RU" sz="2000" dirty="0">
                        <a:effectLst/>
                        <a:latin typeface="Times New Roman" pitchFamily="18" charset="0"/>
                        <a:ea typeface="Calibri"/>
                        <a:cs typeface="Times New Roman" pitchFamily="18" charset="0"/>
                      </a:endParaRPr>
                    </a:p>
                  </a:txBody>
                  <a:tcPr marL="46525" marR="46525" marT="0" marB="0"/>
                </a:tc>
                <a:tc>
                  <a:txBody>
                    <a:bodyPr/>
                    <a:lstStyle/>
                    <a:p>
                      <a:pPr algn="ctr">
                        <a:lnSpc>
                          <a:spcPct val="115000"/>
                        </a:lnSpc>
                        <a:spcAft>
                          <a:spcPts val="0"/>
                        </a:spcAft>
                      </a:pPr>
                      <a:r>
                        <a:rPr lang="kk-KZ" sz="2000" dirty="0">
                          <a:effectLst/>
                          <a:latin typeface="Times New Roman" pitchFamily="18" charset="0"/>
                          <a:cs typeface="Times New Roman" pitchFamily="18" charset="0"/>
                        </a:rPr>
                        <a:t>Тапсырма</a:t>
                      </a:r>
                      <a:endParaRPr lang="ru-RU" sz="2000" dirty="0">
                        <a:effectLst/>
                        <a:latin typeface="Times New Roman" pitchFamily="18" charset="0"/>
                        <a:ea typeface="Calibri"/>
                        <a:cs typeface="Times New Roman" pitchFamily="18" charset="0"/>
                      </a:endParaRPr>
                    </a:p>
                  </a:txBody>
                  <a:tcPr marL="46525" marR="46525" marT="0" marB="0"/>
                </a:tc>
                <a:tc>
                  <a:txBody>
                    <a:bodyPr/>
                    <a:lstStyle/>
                    <a:p>
                      <a:pPr algn="ctr">
                        <a:lnSpc>
                          <a:spcPct val="115000"/>
                        </a:lnSpc>
                        <a:spcAft>
                          <a:spcPts val="0"/>
                        </a:spcAft>
                      </a:pPr>
                      <a:r>
                        <a:rPr lang="kk-KZ" sz="2000">
                          <a:effectLst/>
                          <a:latin typeface="Times New Roman" pitchFamily="18" charset="0"/>
                          <a:cs typeface="Times New Roman" pitchFamily="18" charset="0"/>
                        </a:rPr>
                        <a:t>Дұрыс</a:t>
                      </a:r>
                      <a:endParaRPr lang="ru-RU" sz="2000">
                        <a:effectLst/>
                        <a:latin typeface="Times New Roman" pitchFamily="18" charset="0"/>
                        <a:ea typeface="Calibri"/>
                        <a:cs typeface="Times New Roman" pitchFamily="18" charset="0"/>
                      </a:endParaRPr>
                    </a:p>
                  </a:txBody>
                  <a:tcPr marL="46525" marR="46525" marT="0" marB="0"/>
                </a:tc>
                <a:tc>
                  <a:txBody>
                    <a:bodyPr/>
                    <a:lstStyle/>
                    <a:p>
                      <a:pPr algn="ctr">
                        <a:lnSpc>
                          <a:spcPct val="115000"/>
                        </a:lnSpc>
                        <a:spcAft>
                          <a:spcPts val="0"/>
                        </a:spcAft>
                      </a:pPr>
                      <a:r>
                        <a:rPr lang="kk-KZ" sz="2000">
                          <a:effectLst/>
                          <a:latin typeface="Times New Roman" pitchFamily="18" charset="0"/>
                          <a:cs typeface="Times New Roman" pitchFamily="18" charset="0"/>
                        </a:rPr>
                        <a:t>Бұрыс</a:t>
                      </a:r>
                      <a:endParaRPr lang="ru-RU" sz="2000">
                        <a:effectLst/>
                        <a:latin typeface="Times New Roman" pitchFamily="18" charset="0"/>
                        <a:ea typeface="Calibri"/>
                        <a:cs typeface="Times New Roman" pitchFamily="18" charset="0"/>
                      </a:endParaRPr>
                    </a:p>
                  </a:txBody>
                  <a:tcPr marL="46525" marR="46525" marT="0" marB="0"/>
                </a:tc>
              </a:tr>
              <a:tr h="1122028">
                <a:tc>
                  <a:txBody>
                    <a:bodyPr/>
                    <a:lstStyle/>
                    <a:p>
                      <a:pPr algn="just">
                        <a:lnSpc>
                          <a:spcPct val="115000"/>
                        </a:lnSpc>
                        <a:spcAft>
                          <a:spcPts val="0"/>
                        </a:spcAft>
                      </a:pPr>
                      <a:r>
                        <a:rPr lang="kk-KZ" sz="2000">
                          <a:effectLst/>
                          <a:latin typeface="Times New Roman" pitchFamily="18" charset="0"/>
                          <a:cs typeface="Times New Roman" pitchFamily="18" charset="0"/>
                        </a:rPr>
                        <a:t>1</a:t>
                      </a:r>
                      <a:endParaRPr lang="ru-RU" sz="200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dirty="0">
                          <a:effectLst/>
                          <a:latin typeface="Times New Roman" pitchFamily="18" charset="0"/>
                          <a:cs typeface="Times New Roman" pitchFamily="18" charset="0"/>
                        </a:rPr>
                        <a:t>Әл-Фарабидің бұл еңбегінде математикалық тәсілдерді пайдалану арқылы музыкалық дыбыстарды тұңғыш рет қағаз бетіне түсіруі сөз болады.</a:t>
                      </a:r>
                      <a:endParaRPr lang="ru-RU" sz="2000" dirty="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a:effectLst/>
                          <a:latin typeface="Times New Roman" pitchFamily="18" charset="0"/>
                          <a:cs typeface="Times New Roman" pitchFamily="18" charset="0"/>
                        </a:rPr>
                        <a:t> </a:t>
                      </a:r>
                      <a:endParaRPr lang="ru-RU" sz="200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a:effectLst/>
                          <a:latin typeface="Times New Roman" pitchFamily="18" charset="0"/>
                          <a:cs typeface="Times New Roman" pitchFamily="18" charset="0"/>
                        </a:rPr>
                        <a:t> </a:t>
                      </a:r>
                      <a:endParaRPr lang="ru-RU" sz="2000">
                        <a:effectLst/>
                        <a:latin typeface="Times New Roman" pitchFamily="18" charset="0"/>
                        <a:ea typeface="Calibri"/>
                        <a:cs typeface="Times New Roman" pitchFamily="18" charset="0"/>
                      </a:endParaRPr>
                    </a:p>
                  </a:txBody>
                  <a:tcPr marL="46525" marR="46525" marT="0" marB="0"/>
                </a:tc>
              </a:tr>
              <a:tr h="673216">
                <a:tc>
                  <a:txBody>
                    <a:bodyPr/>
                    <a:lstStyle/>
                    <a:p>
                      <a:pPr algn="just">
                        <a:lnSpc>
                          <a:spcPct val="115000"/>
                        </a:lnSpc>
                        <a:spcAft>
                          <a:spcPts val="0"/>
                        </a:spcAft>
                      </a:pPr>
                      <a:r>
                        <a:rPr lang="kk-KZ" sz="2000">
                          <a:effectLst/>
                          <a:latin typeface="Times New Roman" pitchFamily="18" charset="0"/>
                          <a:cs typeface="Times New Roman" pitchFamily="18" charset="0"/>
                        </a:rPr>
                        <a:t>2</a:t>
                      </a:r>
                      <a:endParaRPr lang="ru-RU" sz="200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dirty="0">
                          <a:effectLst/>
                          <a:latin typeface="Times New Roman" pitchFamily="18" charset="0"/>
                          <a:cs typeface="Times New Roman" pitchFamily="18" charset="0"/>
                        </a:rPr>
                        <a:t>Ол музыкалық аспаптарды қолдан жасағанымен, аспаптарда ойнай алмаған. </a:t>
                      </a:r>
                      <a:endParaRPr lang="ru-RU" sz="2000" dirty="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dirty="0">
                          <a:effectLst/>
                          <a:latin typeface="Times New Roman" pitchFamily="18" charset="0"/>
                          <a:cs typeface="Times New Roman" pitchFamily="18" charset="0"/>
                        </a:rPr>
                        <a:t> </a:t>
                      </a:r>
                      <a:endParaRPr lang="ru-RU" sz="2000" dirty="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a:effectLst/>
                          <a:latin typeface="Times New Roman" pitchFamily="18" charset="0"/>
                          <a:cs typeface="Times New Roman" pitchFamily="18" charset="0"/>
                        </a:rPr>
                        <a:t> </a:t>
                      </a:r>
                      <a:endParaRPr lang="ru-RU" sz="2000">
                        <a:effectLst/>
                        <a:latin typeface="Times New Roman" pitchFamily="18" charset="0"/>
                        <a:ea typeface="Calibri"/>
                        <a:cs typeface="Times New Roman" pitchFamily="18" charset="0"/>
                      </a:endParaRPr>
                    </a:p>
                  </a:txBody>
                  <a:tcPr marL="46525" marR="46525" marT="0" marB="0"/>
                </a:tc>
              </a:tr>
              <a:tr h="897621">
                <a:tc>
                  <a:txBody>
                    <a:bodyPr/>
                    <a:lstStyle/>
                    <a:p>
                      <a:pPr algn="just">
                        <a:lnSpc>
                          <a:spcPct val="115000"/>
                        </a:lnSpc>
                        <a:spcAft>
                          <a:spcPts val="0"/>
                        </a:spcAft>
                      </a:pPr>
                      <a:r>
                        <a:rPr lang="kk-KZ" sz="2000">
                          <a:effectLst/>
                          <a:latin typeface="Times New Roman" pitchFamily="18" charset="0"/>
                          <a:cs typeface="Times New Roman" pitchFamily="18" charset="0"/>
                        </a:rPr>
                        <a:t>3</a:t>
                      </a:r>
                      <a:endParaRPr lang="ru-RU" sz="200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dirty="0">
                          <a:effectLst/>
                          <a:latin typeface="Times New Roman" pitchFamily="18" charset="0"/>
                          <a:cs typeface="Times New Roman" pitchFamily="18" charset="0"/>
                        </a:rPr>
                        <a:t>Қазақ </a:t>
                      </a:r>
                      <a:r>
                        <a:rPr lang="kk-KZ" sz="2000" dirty="0" smtClean="0">
                          <a:effectLst/>
                          <a:latin typeface="Times New Roman" pitchFamily="18" charset="0"/>
                          <a:cs typeface="Times New Roman" pitchFamily="18" charset="0"/>
                        </a:rPr>
                        <a:t>домбырасының </a:t>
                      </a:r>
                      <a:r>
                        <a:rPr lang="kk-KZ" sz="2000" dirty="0">
                          <a:effectLst/>
                          <a:latin typeface="Times New Roman" pitchFamily="18" charset="0"/>
                          <a:cs typeface="Times New Roman" pitchFamily="18" charset="0"/>
                        </a:rPr>
                        <a:t>дүниеге келуі  музыка зерттеушісі ұлы бабамыз Әбу Насыр әл-Фараби есімімен тығыз байланысты.</a:t>
                      </a:r>
                      <a:endParaRPr lang="ru-RU" sz="2000" dirty="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dirty="0">
                          <a:effectLst/>
                          <a:latin typeface="Times New Roman" pitchFamily="18" charset="0"/>
                          <a:cs typeface="Times New Roman" pitchFamily="18" charset="0"/>
                        </a:rPr>
                        <a:t> </a:t>
                      </a:r>
                      <a:endParaRPr lang="ru-RU" sz="2000" dirty="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a:effectLst/>
                          <a:latin typeface="Times New Roman" pitchFamily="18" charset="0"/>
                          <a:cs typeface="Times New Roman" pitchFamily="18" charset="0"/>
                        </a:rPr>
                        <a:t> </a:t>
                      </a:r>
                      <a:endParaRPr lang="ru-RU" sz="2000">
                        <a:effectLst/>
                        <a:latin typeface="Times New Roman" pitchFamily="18" charset="0"/>
                        <a:ea typeface="Calibri"/>
                        <a:cs typeface="Times New Roman" pitchFamily="18" charset="0"/>
                      </a:endParaRPr>
                    </a:p>
                  </a:txBody>
                  <a:tcPr marL="46525" marR="46525" marT="0" marB="0"/>
                </a:tc>
              </a:tr>
              <a:tr h="897621">
                <a:tc>
                  <a:txBody>
                    <a:bodyPr/>
                    <a:lstStyle/>
                    <a:p>
                      <a:pPr algn="just">
                        <a:lnSpc>
                          <a:spcPct val="115000"/>
                        </a:lnSpc>
                        <a:spcAft>
                          <a:spcPts val="0"/>
                        </a:spcAft>
                      </a:pPr>
                      <a:r>
                        <a:rPr lang="kk-KZ" sz="2000">
                          <a:effectLst/>
                          <a:latin typeface="Times New Roman" pitchFamily="18" charset="0"/>
                          <a:cs typeface="Times New Roman" pitchFamily="18" charset="0"/>
                        </a:rPr>
                        <a:t>4</a:t>
                      </a:r>
                      <a:endParaRPr lang="ru-RU" sz="200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a:effectLst/>
                          <a:latin typeface="Times New Roman" pitchFamily="18" charset="0"/>
                          <a:cs typeface="Times New Roman" pitchFamily="18" charset="0"/>
                        </a:rPr>
                        <a:t>Фараби музыканың емдік қасиетін, жағымды әсерін дәлелдей келе, оның тәрбиелік мәнінің ұшан-теңіз екендігіне де тоқталды.</a:t>
                      </a:r>
                      <a:endParaRPr lang="ru-RU" sz="200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dirty="0">
                          <a:effectLst/>
                          <a:latin typeface="Times New Roman" pitchFamily="18" charset="0"/>
                          <a:cs typeface="Times New Roman" pitchFamily="18" charset="0"/>
                        </a:rPr>
                        <a:t> </a:t>
                      </a:r>
                      <a:endParaRPr lang="ru-RU" sz="2000" dirty="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a:effectLst/>
                          <a:latin typeface="Times New Roman" pitchFamily="18" charset="0"/>
                          <a:cs typeface="Times New Roman" pitchFamily="18" charset="0"/>
                        </a:rPr>
                        <a:t> </a:t>
                      </a:r>
                      <a:endParaRPr lang="ru-RU" sz="2000">
                        <a:effectLst/>
                        <a:latin typeface="Times New Roman" pitchFamily="18" charset="0"/>
                        <a:ea typeface="Calibri"/>
                        <a:cs typeface="Times New Roman" pitchFamily="18" charset="0"/>
                      </a:endParaRPr>
                    </a:p>
                  </a:txBody>
                  <a:tcPr marL="46525" marR="46525" marT="0" marB="0"/>
                </a:tc>
              </a:tr>
              <a:tr h="448811">
                <a:tc>
                  <a:txBody>
                    <a:bodyPr/>
                    <a:lstStyle/>
                    <a:p>
                      <a:pPr algn="just">
                        <a:lnSpc>
                          <a:spcPct val="115000"/>
                        </a:lnSpc>
                        <a:spcAft>
                          <a:spcPts val="0"/>
                        </a:spcAft>
                      </a:pPr>
                      <a:r>
                        <a:rPr lang="kk-KZ" sz="2000">
                          <a:effectLst/>
                          <a:latin typeface="Times New Roman" pitchFamily="18" charset="0"/>
                          <a:cs typeface="Times New Roman" pitchFamily="18" charset="0"/>
                        </a:rPr>
                        <a:t>5</a:t>
                      </a:r>
                      <a:endParaRPr lang="ru-RU" sz="200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a:effectLst/>
                          <a:latin typeface="Times New Roman" pitchFamily="18" charset="0"/>
                          <a:cs typeface="Times New Roman" pitchFamily="18" charset="0"/>
                        </a:rPr>
                        <a:t>Ғұлама-ғалымның еңбегін кішігірім тараулар құрайды.</a:t>
                      </a:r>
                      <a:endParaRPr lang="ru-RU" sz="200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dirty="0">
                          <a:effectLst/>
                          <a:latin typeface="Times New Roman" pitchFamily="18" charset="0"/>
                          <a:cs typeface="Times New Roman" pitchFamily="18" charset="0"/>
                        </a:rPr>
                        <a:t> </a:t>
                      </a:r>
                      <a:endParaRPr lang="ru-RU" sz="2000" dirty="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a:effectLst/>
                          <a:latin typeface="Times New Roman" pitchFamily="18" charset="0"/>
                          <a:cs typeface="Times New Roman" pitchFamily="18" charset="0"/>
                        </a:rPr>
                        <a:t> </a:t>
                      </a:r>
                      <a:endParaRPr lang="ru-RU" sz="2000">
                        <a:effectLst/>
                        <a:latin typeface="Times New Roman" pitchFamily="18" charset="0"/>
                        <a:ea typeface="Calibri"/>
                        <a:cs typeface="Times New Roman" pitchFamily="18" charset="0"/>
                      </a:endParaRPr>
                    </a:p>
                  </a:txBody>
                  <a:tcPr marL="46525" marR="46525" marT="0" marB="0"/>
                </a:tc>
              </a:tr>
              <a:tr h="1122028">
                <a:tc>
                  <a:txBody>
                    <a:bodyPr/>
                    <a:lstStyle/>
                    <a:p>
                      <a:pPr algn="just">
                        <a:lnSpc>
                          <a:spcPct val="115000"/>
                        </a:lnSpc>
                        <a:spcAft>
                          <a:spcPts val="0"/>
                        </a:spcAft>
                      </a:pPr>
                      <a:r>
                        <a:rPr lang="kk-KZ" sz="2000">
                          <a:effectLst/>
                          <a:latin typeface="Times New Roman" pitchFamily="18" charset="0"/>
                          <a:cs typeface="Times New Roman" pitchFamily="18" charset="0"/>
                        </a:rPr>
                        <a:t>6</a:t>
                      </a:r>
                      <a:endParaRPr lang="ru-RU" sz="200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a:effectLst/>
                          <a:latin typeface="Times New Roman" pitchFamily="18" charset="0"/>
                          <a:cs typeface="Times New Roman" pitchFamily="18" charset="0"/>
                        </a:rPr>
                        <a:t>Фарабидің бұл еңбегі XV ғасырда-ақ латын тіліне аударылып, музыка саласы бойынша жазылған аса қымбат тарихи және мәдени мұра болып саналады.</a:t>
                      </a:r>
                      <a:endParaRPr lang="ru-RU" sz="200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dirty="0">
                          <a:effectLst/>
                          <a:latin typeface="Times New Roman" pitchFamily="18" charset="0"/>
                          <a:cs typeface="Times New Roman" pitchFamily="18" charset="0"/>
                        </a:rPr>
                        <a:t> </a:t>
                      </a:r>
                      <a:endParaRPr lang="ru-RU" sz="2000" dirty="0">
                        <a:effectLst/>
                        <a:latin typeface="Times New Roman" pitchFamily="18" charset="0"/>
                        <a:ea typeface="Calibri"/>
                        <a:cs typeface="Times New Roman" pitchFamily="18" charset="0"/>
                      </a:endParaRPr>
                    </a:p>
                  </a:txBody>
                  <a:tcPr marL="46525" marR="46525" marT="0" marB="0"/>
                </a:tc>
                <a:tc>
                  <a:txBody>
                    <a:bodyPr/>
                    <a:lstStyle/>
                    <a:p>
                      <a:pPr algn="just">
                        <a:lnSpc>
                          <a:spcPct val="115000"/>
                        </a:lnSpc>
                        <a:spcAft>
                          <a:spcPts val="0"/>
                        </a:spcAft>
                      </a:pPr>
                      <a:r>
                        <a:rPr lang="kk-KZ" sz="2000" dirty="0">
                          <a:effectLst/>
                          <a:latin typeface="Times New Roman" pitchFamily="18" charset="0"/>
                          <a:cs typeface="Times New Roman" pitchFamily="18" charset="0"/>
                        </a:rPr>
                        <a:t> </a:t>
                      </a:r>
                      <a:endParaRPr lang="ru-RU" sz="2000" dirty="0">
                        <a:effectLst/>
                        <a:latin typeface="Times New Roman" pitchFamily="18" charset="0"/>
                        <a:ea typeface="Calibri"/>
                        <a:cs typeface="Times New Roman" pitchFamily="18" charset="0"/>
                      </a:endParaRPr>
                    </a:p>
                  </a:txBody>
                  <a:tcPr marL="46525" marR="46525" marT="0" marB="0"/>
                </a:tc>
              </a:tr>
            </a:tbl>
          </a:graphicData>
        </a:graphic>
      </p:graphicFrame>
    </p:spTree>
    <p:extLst>
      <p:ext uri="{BB962C8B-B14F-4D97-AF65-F5344CB8AC3E}">
        <p14:creationId xmlns:p14="http://schemas.microsoft.com/office/powerpoint/2010/main" val="29210658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3191" y="15013"/>
            <a:ext cx="9839569" cy="981683"/>
          </a:xfrm>
        </p:spPr>
        <p:txBody>
          <a:bodyPr>
            <a:normAutofit/>
          </a:bodyPr>
          <a:lstStyle/>
          <a:p>
            <a:r>
              <a:rPr lang="kk-KZ" sz="2400" b="1" cap="none" dirty="0" smtClean="0">
                <a:latin typeface="Times New Roman" panose="02020603050405020304" pitchFamily="18" charset="0"/>
                <a:cs typeface="Times New Roman" panose="02020603050405020304" pitchFamily="18" charset="0"/>
              </a:rPr>
              <a:t>Өзіңді тексер!  </a:t>
            </a:r>
            <a:endParaRPr lang="ru-RU" sz="24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3"/>
          </p:nvPr>
        </p:nvSpPr>
        <p:spPr>
          <a:xfrm>
            <a:off x="913774" y="786384"/>
            <a:ext cx="10363826" cy="5004815"/>
          </a:xfrm>
        </p:spPr>
        <p:txBody>
          <a:bodyPr/>
          <a:lstStyle/>
          <a:p>
            <a:pPr marL="0" indent="0" algn="just">
              <a:buNone/>
            </a:pPr>
            <a:endParaRPr lang="ru-RU" cap="none" dirty="0">
              <a:latin typeface="Times New Roman" panose="02020603050405020304" pitchFamily="18" charset="0"/>
              <a:cs typeface="Times New Roman" panose="02020603050405020304" pitchFamily="18" charset="0"/>
            </a:endParaRPr>
          </a:p>
          <a:p>
            <a:pPr marL="0" indent="0" algn="just">
              <a:buNone/>
            </a:pPr>
            <a:endParaRPr lang="kk-KZ" cap="none" dirty="0">
              <a:latin typeface="Times New Roman" panose="02020603050405020304" pitchFamily="18" charset="0"/>
              <a:cs typeface="Times New Roman" panose="02020603050405020304" pitchFamily="18" charset="0"/>
            </a:endParaRPr>
          </a:p>
          <a:p>
            <a:pPr marL="0" indent="0" algn="just">
              <a:buNone/>
            </a:pPr>
            <a:endParaRPr lang="kk-KZ" cap="none" dirty="0" smtClean="0">
              <a:latin typeface="Times New Roman" panose="02020603050405020304" pitchFamily="18" charset="0"/>
              <a:cs typeface="Times New Roman" panose="02020603050405020304" pitchFamily="18" charset="0"/>
            </a:endParaRPr>
          </a:p>
          <a:p>
            <a:pPr marL="0" indent="0" algn="just">
              <a:buNone/>
            </a:pPr>
            <a:endParaRPr lang="kk-KZ" cap="none" dirty="0">
              <a:latin typeface="Times New Roman" panose="02020603050405020304" pitchFamily="18" charset="0"/>
              <a:cs typeface="Times New Roman" panose="02020603050405020304" pitchFamily="18" charset="0"/>
            </a:endParaRPr>
          </a:p>
          <a:p>
            <a:pPr marL="0" indent="0" algn="just">
              <a:buNone/>
            </a:pPr>
            <a:endParaRPr lang="kk-KZ" cap="none" dirty="0" smtClean="0">
              <a:latin typeface="Times New Roman" panose="02020603050405020304" pitchFamily="18" charset="0"/>
              <a:cs typeface="Times New Roman" panose="02020603050405020304" pitchFamily="18" charset="0"/>
            </a:endParaRPr>
          </a:p>
          <a:p>
            <a:pPr marL="0" indent="0" algn="just">
              <a:buNone/>
            </a:pPr>
            <a:endParaRPr lang="kk-KZ" cap="none" dirty="0">
              <a:latin typeface="Times New Roman" panose="02020603050405020304" pitchFamily="18" charset="0"/>
              <a:cs typeface="Times New Roman" panose="02020603050405020304" pitchFamily="18" charset="0"/>
            </a:endParaRPr>
          </a:p>
          <a:p>
            <a:pPr marL="0" indent="0" algn="just">
              <a:buNone/>
            </a:pPr>
            <a:endParaRPr lang="ru-RU" cap="none" dirty="0">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2219624416"/>
              </p:ext>
            </p:extLst>
          </p:nvPr>
        </p:nvGraphicFramePr>
        <p:xfrm>
          <a:off x="788566" y="805344"/>
          <a:ext cx="10561741" cy="5803347"/>
        </p:xfrm>
        <a:graphic>
          <a:graphicData uri="http://schemas.openxmlformats.org/drawingml/2006/table">
            <a:tbl>
              <a:tblPr firstRow="1" firstCol="1" bandRow="1">
                <a:tableStyleId>{5C22544A-7EE6-4342-B048-85BDC9FD1C3A}</a:tableStyleId>
              </a:tblPr>
              <a:tblGrid>
                <a:gridCol w="721452"/>
                <a:gridCol w="6887363"/>
                <a:gridCol w="1551963"/>
                <a:gridCol w="1400963"/>
              </a:tblGrid>
              <a:tr h="411060">
                <a:tc>
                  <a:txBody>
                    <a:bodyPr/>
                    <a:lstStyle/>
                    <a:p>
                      <a:pPr marL="0" marR="0" algn="ctr">
                        <a:lnSpc>
                          <a:spcPct val="115000"/>
                        </a:lnSpc>
                        <a:spcBef>
                          <a:spcPts val="0"/>
                        </a:spcBef>
                        <a:spcAft>
                          <a:spcPts val="0"/>
                        </a:spcAft>
                      </a:pPr>
                      <a:r>
                        <a:rPr lang="kk-KZ" sz="2000" dirty="0">
                          <a:effectLst/>
                          <a:latin typeface="Times New Roman" pitchFamily="18" charset="0"/>
                          <a:cs typeface="Times New Roman" pitchFamily="18" charset="0"/>
                        </a:rPr>
                        <a:t>№</a:t>
                      </a:r>
                      <a:endParaRPr lang="ru-RU" sz="2000" dirty="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ctr">
                        <a:lnSpc>
                          <a:spcPct val="115000"/>
                        </a:lnSpc>
                        <a:spcBef>
                          <a:spcPts val="0"/>
                        </a:spcBef>
                        <a:spcAft>
                          <a:spcPts val="0"/>
                        </a:spcAft>
                      </a:pPr>
                      <a:r>
                        <a:rPr lang="kk-KZ" sz="2000" dirty="0">
                          <a:effectLst/>
                          <a:latin typeface="Times New Roman" pitchFamily="18" charset="0"/>
                          <a:cs typeface="Times New Roman" pitchFamily="18" charset="0"/>
                        </a:rPr>
                        <a:t>Тапсырма</a:t>
                      </a:r>
                      <a:endParaRPr lang="ru-RU" sz="2000" dirty="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ctr">
                        <a:lnSpc>
                          <a:spcPct val="115000"/>
                        </a:lnSpc>
                        <a:spcBef>
                          <a:spcPts val="0"/>
                        </a:spcBef>
                        <a:spcAft>
                          <a:spcPts val="0"/>
                        </a:spcAft>
                      </a:pPr>
                      <a:r>
                        <a:rPr lang="kk-KZ" sz="2000">
                          <a:effectLst/>
                          <a:latin typeface="Times New Roman" pitchFamily="18" charset="0"/>
                          <a:cs typeface="Times New Roman" pitchFamily="18" charset="0"/>
                        </a:rPr>
                        <a:t>Дұрыс</a:t>
                      </a:r>
                      <a:endParaRPr lang="ru-RU" sz="200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ctr">
                        <a:lnSpc>
                          <a:spcPct val="115000"/>
                        </a:lnSpc>
                        <a:spcBef>
                          <a:spcPts val="0"/>
                        </a:spcBef>
                        <a:spcAft>
                          <a:spcPts val="0"/>
                        </a:spcAft>
                      </a:pPr>
                      <a:r>
                        <a:rPr lang="kk-KZ" sz="2000">
                          <a:effectLst/>
                          <a:latin typeface="Times New Roman" pitchFamily="18" charset="0"/>
                          <a:cs typeface="Times New Roman" pitchFamily="18" charset="0"/>
                        </a:rPr>
                        <a:t>Бұрыс</a:t>
                      </a:r>
                      <a:endParaRPr lang="ru-RU" sz="2000">
                        <a:effectLst/>
                        <a:latin typeface="Times New Roman" pitchFamily="18" charset="0"/>
                        <a:ea typeface="Calibri" panose="020F0502020204030204" pitchFamily="34" charset="0"/>
                        <a:cs typeface="Times New Roman" pitchFamily="18" charset="0"/>
                      </a:endParaRPr>
                    </a:p>
                  </a:txBody>
                  <a:tcPr marL="45888" marR="45888" marT="0" marB="0"/>
                </a:tc>
              </a:tr>
              <a:tr h="1114190">
                <a:tc>
                  <a:txBody>
                    <a:bodyPr/>
                    <a:lstStyle/>
                    <a:p>
                      <a:pPr marL="0" marR="0" algn="just">
                        <a:lnSpc>
                          <a:spcPct val="115000"/>
                        </a:lnSpc>
                        <a:spcBef>
                          <a:spcPts val="0"/>
                        </a:spcBef>
                        <a:spcAft>
                          <a:spcPts val="0"/>
                        </a:spcAft>
                      </a:pPr>
                      <a:r>
                        <a:rPr lang="kk-KZ" sz="2000">
                          <a:effectLst/>
                          <a:latin typeface="Times New Roman" pitchFamily="18" charset="0"/>
                          <a:cs typeface="Times New Roman" pitchFamily="18" charset="0"/>
                        </a:rPr>
                        <a:t>1</a:t>
                      </a:r>
                      <a:endParaRPr lang="ru-RU" sz="200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just">
                        <a:lnSpc>
                          <a:spcPct val="115000"/>
                        </a:lnSpc>
                        <a:spcBef>
                          <a:spcPts val="0"/>
                        </a:spcBef>
                        <a:spcAft>
                          <a:spcPts val="0"/>
                        </a:spcAft>
                      </a:pPr>
                      <a:r>
                        <a:rPr lang="kk-KZ" sz="2000" dirty="0">
                          <a:effectLst/>
                          <a:latin typeface="Times New Roman" pitchFamily="18" charset="0"/>
                          <a:cs typeface="Times New Roman" pitchFamily="18" charset="0"/>
                        </a:rPr>
                        <a:t>Әл-Фарабидің бұл еңбегінде математикалық тәсілдерді пайдалану арқылы музыкалық дыбыстарды тұңғыш рет қағаз бетіне түсіруі сөз болады.</a:t>
                      </a:r>
                      <a:endParaRPr lang="ru-RU" sz="2000" dirty="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ctr">
                        <a:lnSpc>
                          <a:spcPct val="115000"/>
                        </a:lnSpc>
                        <a:spcBef>
                          <a:spcPts val="0"/>
                        </a:spcBef>
                        <a:spcAft>
                          <a:spcPts val="0"/>
                        </a:spcAft>
                      </a:pPr>
                      <a:r>
                        <a:rPr lang="kk-KZ" sz="3200" b="1" dirty="0">
                          <a:effectLst/>
                          <a:latin typeface="Times New Roman" pitchFamily="18" charset="0"/>
                          <a:cs typeface="Times New Roman" pitchFamily="18" charset="0"/>
                        </a:rPr>
                        <a:t>+</a:t>
                      </a:r>
                      <a:endParaRPr lang="ru-RU" sz="3200" b="1" dirty="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ctr">
                        <a:lnSpc>
                          <a:spcPct val="115000"/>
                        </a:lnSpc>
                        <a:spcBef>
                          <a:spcPts val="0"/>
                        </a:spcBef>
                        <a:spcAft>
                          <a:spcPts val="0"/>
                        </a:spcAft>
                      </a:pPr>
                      <a:r>
                        <a:rPr lang="kk-KZ" sz="3200" b="1" dirty="0">
                          <a:effectLst/>
                          <a:latin typeface="Times New Roman" pitchFamily="18" charset="0"/>
                          <a:cs typeface="Times New Roman" pitchFamily="18" charset="0"/>
                        </a:rPr>
                        <a:t> </a:t>
                      </a:r>
                      <a:endParaRPr lang="ru-RU" sz="3200" b="1" dirty="0">
                        <a:effectLst/>
                        <a:latin typeface="Times New Roman" pitchFamily="18" charset="0"/>
                        <a:ea typeface="Calibri" panose="020F0502020204030204" pitchFamily="34" charset="0"/>
                        <a:cs typeface="Times New Roman" pitchFamily="18" charset="0"/>
                      </a:endParaRPr>
                    </a:p>
                  </a:txBody>
                  <a:tcPr marL="45888" marR="45888" marT="0" marB="0"/>
                </a:tc>
              </a:tr>
              <a:tr h="668514">
                <a:tc>
                  <a:txBody>
                    <a:bodyPr/>
                    <a:lstStyle/>
                    <a:p>
                      <a:pPr marL="0" marR="0" algn="just">
                        <a:lnSpc>
                          <a:spcPct val="115000"/>
                        </a:lnSpc>
                        <a:spcBef>
                          <a:spcPts val="0"/>
                        </a:spcBef>
                        <a:spcAft>
                          <a:spcPts val="0"/>
                        </a:spcAft>
                      </a:pPr>
                      <a:r>
                        <a:rPr lang="kk-KZ" sz="2000">
                          <a:effectLst/>
                          <a:latin typeface="Times New Roman" pitchFamily="18" charset="0"/>
                          <a:cs typeface="Times New Roman" pitchFamily="18" charset="0"/>
                        </a:rPr>
                        <a:t>2</a:t>
                      </a:r>
                      <a:endParaRPr lang="ru-RU" sz="200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just">
                        <a:lnSpc>
                          <a:spcPct val="115000"/>
                        </a:lnSpc>
                        <a:spcBef>
                          <a:spcPts val="0"/>
                        </a:spcBef>
                        <a:spcAft>
                          <a:spcPts val="0"/>
                        </a:spcAft>
                      </a:pPr>
                      <a:r>
                        <a:rPr lang="kk-KZ" sz="2000" dirty="0">
                          <a:effectLst/>
                          <a:latin typeface="Times New Roman" pitchFamily="18" charset="0"/>
                          <a:cs typeface="Times New Roman" pitchFamily="18" charset="0"/>
                        </a:rPr>
                        <a:t>Ол музыкалық аспаптарды қолдан жасағанымен, аспаптарда ойнай алмаған. </a:t>
                      </a:r>
                      <a:endParaRPr lang="ru-RU" sz="2000" dirty="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ctr">
                        <a:lnSpc>
                          <a:spcPct val="115000"/>
                        </a:lnSpc>
                        <a:spcBef>
                          <a:spcPts val="0"/>
                        </a:spcBef>
                        <a:spcAft>
                          <a:spcPts val="0"/>
                        </a:spcAft>
                      </a:pPr>
                      <a:r>
                        <a:rPr lang="kk-KZ" sz="3200" b="1" dirty="0">
                          <a:effectLst/>
                          <a:latin typeface="Times New Roman" pitchFamily="18" charset="0"/>
                          <a:cs typeface="Times New Roman" pitchFamily="18" charset="0"/>
                        </a:rPr>
                        <a:t> </a:t>
                      </a:r>
                      <a:endParaRPr lang="ru-RU" sz="3200" b="1" dirty="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ctr">
                        <a:lnSpc>
                          <a:spcPct val="115000"/>
                        </a:lnSpc>
                        <a:spcBef>
                          <a:spcPts val="0"/>
                        </a:spcBef>
                        <a:spcAft>
                          <a:spcPts val="0"/>
                        </a:spcAft>
                      </a:pPr>
                      <a:r>
                        <a:rPr lang="kk-KZ" sz="3200" b="1" dirty="0">
                          <a:effectLst/>
                          <a:latin typeface="Times New Roman" pitchFamily="18" charset="0"/>
                          <a:cs typeface="Times New Roman" pitchFamily="18" charset="0"/>
                        </a:rPr>
                        <a:t>+</a:t>
                      </a:r>
                      <a:endParaRPr lang="ru-RU" sz="3200" b="1" dirty="0">
                        <a:effectLst/>
                        <a:latin typeface="Times New Roman" pitchFamily="18" charset="0"/>
                        <a:ea typeface="Calibri" panose="020F0502020204030204" pitchFamily="34" charset="0"/>
                        <a:cs typeface="Times New Roman" pitchFamily="18" charset="0"/>
                      </a:endParaRPr>
                    </a:p>
                  </a:txBody>
                  <a:tcPr marL="45888" marR="45888" marT="0" marB="0"/>
                </a:tc>
              </a:tr>
              <a:tr h="891352">
                <a:tc>
                  <a:txBody>
                    <a:bodyPr/>
                    <a:lstStyle/>
                    <a:p>
                      <a:pPr marL="0" marR="0" algn="just">
                        <a:lnSpc>
                          <a:spcPct val="115000"/>
                        </a:lnSpc>
                        <a:spcBef>
                          <a:spcPts val="0"/>
                        </a:spcBef>
                        <a:spcAft>
                          <a:spcPts val="0"/>
                        </a:spcAft>
                      </a:pPr>
                      <a:r>
                        <a:rPr lang="kk-KZ" sz="2000" dirty="0">
                          <a:effectLst/>
                          <a:latin typeface="Times New Roman" pitchFamily="18" charset="0"/>
                          <a:cs typeface="Times New Roman" pitchFamily="18" charset="0"/>
                        </a:rPr>
                        <a:t>3</a:t>
                      </a:r>
                      <a:endParaRPr lang="ru-RU" sz="2000" dirty="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just">
                        <a:lnSpc>
                          <a:spcPct val="115000"/>
                        </a:lnSpc>
                        <a:spcBef>
                          <a:spcPts val="0"/>
                        </a:spcBef>
                        <a:spcAft>
                          <a:spcPts val="0"/>
                        </a:spcAft>
                      </a:pPr>
                      <a:r>
                        <a:rPr lang="kk-KZ" sz="2000" dirty="0">
                          <a:effectLst/>
                          <a:latin typeface="Times New Roman" pitchFamily="18" charset="0"/>
                          <a:cs typeface="Times New Roman" pitchFamily="18" charset="0"/>
                        </a:rPr>
                        <a:t>Қазақ </a:t>
                      </a:r>
                      <a:r>
                        <a:rPr lang="kk-KZ" sz="2000" dirty="0" smtClean="0">
                          <a:effectLst/>
                          <a:latin typeface="Times New Roman" pitchFamily="18" charset="0"/>
                          <a:cs typeface="Times New Roman" pitchFamily="18" charset="0"/>
                        </a:rPr>
                        <a:t>домбырасының </a:t>
                      </a:r>
                      <a:r>
                        <a:rPr lang="kk-KZ" sz="2000" dirty="0">
                          <a:effectLst/>
                          <a:latin typeface="Times New Roman" pitchFamily="18" charset="0"/>
                          <a:cs typeface="Times New Roman" pitchFamily="18" charset="0"/>
                        </a:rPr>
                        <a:t>дүниеге келуі  музыка зерттеушісі ұлы бабамыз Әбу Насыр әл-Фараби есімімен тығыз байланысты.</a:t>
                      </a:r>
                      <a:endParaRPr lang="ru-RU" sz="2000" dirty="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ctr">
                        <a:lnSpc>
                          <a:spcPct val="115000"/>
                        </a:lnSpc>
                        <a:spcBef>
                          <a:spcPts val="0"/>
                        </a:spcBef>
                        <a:spcAft>
                          <a:spcPts val="0"/>
                        </a:spcAft>
                      </a:pPr>
                      <a:r>
                        <a:rPr lang="kk-KZ" sz="3200" b="1" dirty="0">
                          <a:effectLst/>
                          <a:latin typeface="Times New Roman" pitchFamily="18" charset="0"/>
                          <a:cs typeface="Times New Roman" pitchFamily="18" charset="0"/>
                        </a:rPr>
                        <a:t>+</a:t>
                      </a:r>
                      <a:endParaRPr lang="ru-RU" sz="3200" b="1" dirty="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ctr">
                        <a:lnSpc>
                          <a:spcPct val="115000"/>
                        </a:lnSpc>
                        <a:spcBef>
                          <a:spcPts val="0"/>
                        </a:spcBef>
                        <a:spcAft>
                          <a:spcPts val="0"/>
                        </a:spcAft>
                      </a:pPr>
                      <a:r>
                        <a:rPr lang="kk-KZ" sz="3200" b="1" dirty="0">
                          <a:effectLst/>
                          <a:latin typeface="Times New Roman" pitchFamily="18" charset="0"/>
                          <a:cs typeface="Times New Roman" pitchFamily="18" charset="0"/>
                        </a:rPr>
                        <a:t> </a:t>
                      </a:r>
                      <a:endParaRPr lang="ru-RU" sz="3200" b="1" dirty="0">
                        <a:effectLst/>
                        <a:latin typeface="Times New Roman" pitchFamily="18" charset="0"/>
                        <a:ea typeface="Calibri" panose="020F0502020204030204" pitchFamily="34" charset="0"/>
                        <a:cs typeface="Times New Roman" pitchFamily="18" charset="0"/>
                      </a:endParaRPr>
                    </a:p>
                  </a:txBody>
                  <a:tcPr marL="45888" marR="45888" marT="0" marB="0"/>
                </a:tc>
              </a:tr>
              <a:tr h="891352">
                <a:tc>
                  <a:txBody>
                    <a:bodyPr/>
                    <a:lstStyle/>
                    <a:p>
                      <a:pPr marL="0" marR="0" algn="just">
                        <a:lnSpc>
                          <a:spcPct val="115000"/>
                        </a:lnSpc>
                        <a:spcBef>
                          <a:spcPts val="0"/>
                        </a:spcBef>
                        <a:spcAft>
                          <a:spcPts val="0"/>
                        </a:spcAft>
                      </a:pPr>
                      <a:r>
                        <a:rPr lang="kk-KZ" sz="2000">
                          <a:effectLst/>
                          <a:latin typeface="Times New Roman" pitchFamily="18" charset="0"/>
                          <a:cs typeface="Times New Roman" pitchFamily="18" charset="0"/>
                        </a:rPr>
                        <a:t>4</a:t>
                      </a:r>
                      <a:endParaRPr lang="ru-RU" sz="200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just">
                        <a:lnSpc>
                          <a:spcPct val="115000"/>
                        </a:lnSpc>
                        <a:spcBef>
                          <a:spcPts val="0"/>
                        </a:spcBef>
                        <a:spcAft>
                          <a:spcPts val="0"/>
                        </a:spcAft>
                      </a:pPr>
                      <a:r>
                        <a:rPr lang="kk-KZ" sz="2000">
                          <a:effectLst/>
                          <a:latin typeface="Times New Roman" pitchFamily="18" charset="0"/>
                          <a:cs typeface="Times New Roman" pitchFamily="18" charset="0"/>
                        </a:rPr>
                        <a:t>Фараби музыканың емдік қасиетін, жағымды әсерін дәлелдей келе, оның тәрбиелік мәнінің ұшан-теңіз екендігіне де тоқталды.</a:t>
                      </a:r>
                      <a:endParaRPr lang="ru-RU" sz="200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ctr">
                        <a:lnSpc>
                          <a:spcPct val="115000"/>
                        </a:lnSpc>
                        <a:spcBef>
                          <a:spcPts val="0"/>
                        </a:spcBef>
                        <a:spcAft>
                          <a:spcPts val="0"/>
                        </a:spcAft>
                      </a:pPr>
                      <a:r>
                        <a:rPr lang="kk-KZ" sz="3200" b="1">
                          <a:effectLst/>
                          <a:latin typeface="Times New Roman" pitchFamily="18" charset="0"/>
                          <a:cs typeface="Times New Roman" pitchFamily="18" charset="0"/>
                        </a:rPr>
                        <a:t>+</a:t>
                      </a:r>
                      <a:endParaRPr lang="ru-RU" sz="3200" b="1">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ctr">
                        <a:lnSpc>
                          <a:spcPct val="115000"/>
                        </a:lnSpc>
                        <a:spcBef>
                          <a:spcPts val="0"/>
                        </a:spcBef>
                        <a:spcAft>
                          <a:spcPts val="0"/>
                        </a:spcAft>
                      </a:pPr>
                      <a:r>
                        <a:rPr lang="kk-KZ" sz="3200" b="1" dirty="0">
                          <a:effectLst/>
                          <a:latin typeface="Times New Roman" pitchFamily="18" charset="0"/>
                          <a:cs typeface="Times New Roman" pitchFamily="18" charset="0"/>
                        </a:rPr>
                        <a:t> </a:t>
                      </a:r>
                      <a:endParaRPr lang="ru-RU" sz="3200" b="1" dirty="0">
                        <a:effectLst/>
                        <a:latin typeface="Times New Roman" pitchFamily="18" charset="0"/>
                        <a:ea typeface="Calibri" panose="020F0502020204030204" pitchFamily="34" charset="0"/>
                        <a:cs typeface="Times New Roman" pitchFamily="18" charset="0"/>
                      </a:endParaRPr>
                    </a:p>
                  </a:txBody>
                  <a:tcPr marL="45888" marR="45888" marT="0" marB="0"/>
                </a:tc>
              </a:tr>
              <a:tr h="519955">
                <a:tc>
                  <a:txBody>
                    <a:bodyPr/>
                    <a:lstStyle/>
                    <a:p>
                      <a:pPr marL="0" marR="0" algn="just">
                        <a:lnSpc>
                          <a:spcPct val="115000"/>
                        </a:lnSpc>
                        <a:spcBef>
                          <a:spcPts val="0"/>
                        </a:spcBef>
                        <a:spcAft>
                          <a:spcPts val="0"/>
                        </a:spcAft>
                      </a:pPr>
                      <a:r>
                        <a:rPr lang="kk-KZ" sz="2000">
                          <a:effectLst/>
                          <a:latin typeface="Times New Roman" pitchFamily="18" charset="0"/>
                          <a:cs typeface="Times New Roman" pitchFamily="18" charset="0"/>
                        </a:rPr>
                        <a:t>5</a:t>
                      </a:r>
                      <a:endParaRPr lang="ru-RU" sz="200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just">
                        <a:lnSpc>
                          <a:spcPct val="115000"/>
                        </a:lnSpc>
                        <a:spcBef>
                          <a:spcPts val="0"/>
                        </a:spcBef>
                        <a:spcAft>
                          <a:spcPts val="0"/>
                        </a:spcAft>
                      </a:pPr>
                      <a:r>
                        <a:rPr lang="kk-KZ" sz="2000">
                          <a:effectLst/>
                          <a:latin typeface="Times New Roman" pitchFamily="18" charset="0"/>
                          <a:cs typeface="Times New Roman" pitchFamily="18" charset="0"/>
                        </a:rPr>
                        <a:t>Ғұлама-ғалымның еңбегін кішігірім тараулар құрайды.</a:t>
                      </a:r>
                      <a:endParaRPr lang="ru-RU" sz="200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ctr">
                        <a:lnSpc>
                          <a:spcPct val="115000"/>
                        </a:lnSpc>
                        <a:spcBef>
                          <a:spcPts val="0"/>
                        </a:spcBef>
                        <a:spcAft>
                          <a:spcPts val="0"/>
                        </a:spcAft>
                      </a:pPr>
                      <a:r>
                        <a:rPr lang="kk-KZ" sz="3200" b="1">
                          <a:effectLst/>
                          <a:latin typeface="Times New Roman" pitchFamily="18" charset="0"/>
                          <a:cs typeface="Times New Roman" pitchFamily="18" charset="0"/>
                        </a:rPr>
                        <a:t> </a:t>
                      </a:r>
                      <a:endParaRPr lang="ru-RU" sz="3200" b="1">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ctr">
                        <a:lnSpc>
                          <a:spcPct val="115000"/>
                        </a:lnSpc>
                        <a:spcBef>
                          <a:spcPts val="0"/>
                        </a:spcBef>
                        <a:spcAft>
                          <a:spcPts val="0"/>
                        </a:spcAft>
                      </a:pPr>
                      <a:r>
                        <a:rPr lang="kk-KZ" sz="3200" b="1" dirty="0">
                          <a:effectLst/>
                          <a:latin typeface="Times New Roman" pitchFamily="18" charset="0"/>
                          <a:cs typeface="Times New Roman" pitchFamily="18" charset="0"/>
                        </a:rPr>
                        <a:t>+</a:t>
                      </a:r>
                      <a:endParaRPr lang="ru-RU" sz="3200" b="1" dirty="0">
                        <a:effectLst/>
                        <a:latin typeface="Times New Roman" pitchFamily="18" charset="0"/>
                        <a:ea typeface="Calibri" panose="020F0502020204030204" pitchFamily="34" charset="0"/>
                        <a:cs typeface="Times New Roman" pitchFamily="18" charset="0"/>
                      </a:endParaRPr>
                    </a:p>
                  </a:txBody>
                  <a:tcPr marL="45888" marR="45888" marT="0" marB="0"/>
                </a:tc>
              </a:tr>
              <a:tr h="1114190">
                <a:tc>
                  <a:txBody>
                    <a:bodyPr/>
                    <a:lstStyle/>
                    <a:p>
                      <a:pPr marL="0" marR="0" algn="just">
                        <a:lnSpc>
                          <a:spcPct val="115000"/>
                        </a:lnSpc>
                        <a:spcBef>
                          <a:spcPts val="0"/>
                        </a:spcBef>
                        <a:spcAft>
                          <a:spcPts val="0"/>
                        </a:spcAft>
                      </a:pPr>
                      <a:r>
                        <a:rPr lang="kk-KZ" sz="2000">
                          <a:effectLst/>
                          <a:latin typeface="Times New Roman" pitchFamily="18" charset="0"/>
                          <a:cs typeface="Times New Roman" pitchFamily="18" charset="0"/>
                        </a:rPr>
                        <a:t>6</a:t>
                      </a:r>
                      <a:endParaRPr lang="ru-RU" sz="200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just">
                        <a:lnSpc>
                          <a:spcPct val="115000"/>
                        </a:lnSpc>
                        <a:spcBef>
                          <a:spcPts val="0"/>
                        </a:spcBef>
                        <a:spcAft>
                          <a:spcPts val="0"/>
                        </a:spcAft>
                      </a:pPr>
                      <a:r>
                        <a:rPr lang="kk-KZ" sz="2000">
                          <a:effectLst/>
                          <a:latin typeface="Times New Roman" pitchFamily="18" charset="0"/>
                          <a:cs typeface="Times New Roman" pitchFamily="18" charset="0"/>
                        </a:rPr>
                        <a:t>Фарабидің бұл еңбегі XV ғасырда-ақ латын тіліне аударылып, музыка саласы бойынша жазылған аса қымбат тарихи және мәдени мұра болып саналады.</a:t>
                      </a:r>
                      <a:endParaRPr lang="ru-RU" sz="2000">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ctr">
                        <a:lnSpc>
                          <a:spcPct val="115000"/>
                        </a:lnSpc>
                        <a:spcBef>
                          <a:spcPts val="0"/>
                        </a:spcBef>
                        <a:spcAft>
                          <a:spcPts val="0"/>
                        </a:spcAft>
                      </a:pPr>
                      <a:r>
                        <a:rPr lang="kk-KZ" sz="3200" b="1">
                          <a:effectLst/>
                          <a:latin typeface="Times New Roman" pitchFamily="18" charset="0"/>
                          <a:cs typeface="Times New Roman" pitchFamily="18" charset="0"/>
                        </a:rPr>
                        <a:t>+</a:t>
                      </a:r>
                      <a:endParaRPr lang="ru-RU" sz="3200" b="1">
                        <a:effectLst/>
                        <a:latin typeface="Times New Roman" pitchFamily="18" charset="0"/>
                        <a:ea typeface="Calibri" panose="020F0502020204030204" pitchFamily="34" charset="0"/>
                        <a:cs typeface="Times New Roman" pitchFamily="18" charset="0"/>
                      </a:endParaRPr>
                    </a:p>
                  </a:txBody>
                  <a:tcPr marL="45888" marR="45888" marT="0" marB="0"/>
                </a:tc>
                <a:tc>
                  <a:txBody>
                    <a:bodyPr/>
                    <a:lstStyle/>
                    <a:p>
                      <a:pPr marL="0" marR="0" algn="ctr">
                        <a:lnSpc>
                          <a:spcPct val="115000"/>
                        </a:lnSpc>
                        <a:spcBef>
                          <a:spcPts val="0"/>
                        </a:spcBef>
                        <a:spcAft>
                          <a:spcPts val="0"/>
                        </a:spcAft>
                      </a:pPr>
                      <a:r>
                        <a:rPr lang="kk-KZ" sz="3200" b="1" dirty="0">
                          <a:effectLst/>
                          <a:latin typeface="Times New Roman" pitchFamily="18" charset="0"/>
                          <a:cs typeface="Times New Roman" pitchFamily="18" charset="0"/>
                        </a:rPr>
                        <a:t> </a:t>
                      </a:r>
                      <a:endParaRPr lang="ru-RU" sz="3200" b="1" dirty="0">
                        <a:effectLst/>
                        <a:latin typeface="Times New Roman" pitchFamily="18" charset="0"/>
                        <a:ea typeface="Calibri" panose="020F0502020204030204" pitchFamily="34" charset="0"/>
                        <a:cs typeface="Times New Roman" pitchFamily="18" charset="0"/>
                      </a:endParaRPr>
                    </a:p>
                  </a:txBody>
                  <a:tcPr marL="45888" marR="45888" marT="0" marB="0"/>
                </a:tc>
              </a:tr>
            </a:tbl>
          </a:graphicData>
        </a:graphic>
      </p:graphicFrame>
    </p:spTree>
    <p:extLst>
      <p:ext uri="{BB962C8B-B14F-4D97-AF65-F5344CB8AC3E}">
        <p14:creationId xmlns:p14="http://schemas.microsoft.com/office/powerpoint/2010/main" val="36630118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137161"/>
            <a:ext cx="10364451" cy="740663"/>
          </a:xfrm>
        </p:spPr>
        <p:txBody>
          <a:bodyPr>
            <a:normAutofit/>
          </a:bodyPr>
          <a:lstStyle/>
          <a:p>
            <a:r>
              <a:rPr lang="kk-KZ" sz="2400" b="1" cap="none" dirty="0" smtClean="0">
                <a:latin typeface="Times New Roman" panose="02020603050405020304" pitchFamily="18" charset="0"/>
                <a:cs typeface="Times New Roman" panose="02020603050405020304" pitchFamily="18" charset="0"/>
              </a:rPr>
              <a:t>3-тапсырма</a:t>
            </a:r>
            <a:endParaRPr lang="ru-RU" sz="24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3"/>
          </p:nvPr>
        </p:nvSpPr>
        <p:spPr>
          <a:xfrm>
            <a:off x="913774" y="877824"/>
            <a:ext cx="10363826" cy="4913375"/>
          </a:xfrm>
        </p:spPr>
        <p:txBody>
          <a:bodyPr>
            <a:normAutofit fontScale="92500"/>
          </a:bodyPr>
          <a:lstStyle/>
          <a:p>
            <a:pPr marL="0" indent="0" algn="just">
              <a:buNone/>
            </a:pPr>
            <a:r>
              <a:rPr lang="kk-KZ" b="1" cap="none" dirty="0" smtClean="0">
                <a:latin typeface="Times New Roman" panose="02020603050405020304" pitchFamily="18" charset="0"/>
                <a:cs typeface="Times New Roman" panose="02020603050405020304" pitchFamily="18" charset="0"/>
              </a:rPr>
              <a:t>«</a:t>
            </a:r>
            <a:r>
              <a:rPr lang="kk-KZ" sz="2400" b="1" cap="none" dirty="0" smtClean="0">
                <a:latin typeface="Times New Roman" panose="02020603050405020304" pitchFamily="18" charset="0"/>
                <a:cs typeface="Times New Roman" panose="02020603050405020304" pitchFamily="18" charset="0"/>
              </a:rPr>
              <a:t>ПОПС формуласын» пайдаланып, мәтіндегі ақпараттарды өмірлік мәселелермен байланыстырыңыздар. </a:t>
            </a:r>
            <a:endParaRPr lang="en-US" sz="2400" cap="none" dirty="0" smtClean="0">
              <a:latin typeface="Times New Roman" panose="02020603050405020304" pitchFamily="18" charset="0"/>
              <a:cs typeface="Times New Roman" panose="02020603050405020304" pitchFamily="18" charset="0"/>
            </a:endParaRPr>
          </a:p>
          <a:p>
            <a:pPr marL="0" indent="0" algn="just">
              <a:buNone/>
            </a:pPr>
            <a:r>
              <a:rPr lang="kk-KZ" sz="2400" cap="none" dirty="0" smtClean="0">
                <a:latin typeface="Times New Roman" panose="02020603050405020304" pitchFamily="18" charset="0"/>
                <a:cs typeface="Times New Roman" panose="02020603050405020304" pitchFamily="18" charset="0"/>
              </a:rPr>
              <a:t>1-сөйлем: </a:t>
            </a:r>
            <a:r>
              <a:rPr lang="kk-KZ" sz="2400" cap="none" dirty="0" smtClean="0">
                <a:latin typeface="Times New Roman" panose="02020603050405020304" pitchFamily="18" charset="0"/>
                <a:cs typeface="Times New Roman" panose="02020603050405020304" pitchFamily="18" charset="0"/>
              </a:rPr>
              <a:t>«Менің </a:t>
            </a:r>
            <a:r>
              <a:rPr lang="kk-KZ" sz="2400" cap="none" dirty="0" smtClean="0">
                <a:latin typeface="Times New Roman" panose="02020603050405020304" pitchFamily="18" charset="0"/>
                <a:cs typeface="Times New Roman" panose="02020603050405020304" pitchFamily="18" charset="0"/>
              </a:rPr>
              <a:t>ойымша, ...»</a:t>
            </a:r>
            <a:endParaRPr lang="ru-RU" sz="2400" cap="none" dirty="0" smtClean="0">
              <a:latin typeface="Times New Roman" panose="02020603050405020304" pitchFamily="18" charset="0"/>
              <a:cs typeface="Times New Roman" panose="02020603050405020304" pitchFamily="18" charset="0"/>
            </a:endParaRPr>
          </a:p>
          <a:p>
            <a:pPr marL="0" indent="0" algn="just">
              <a:buNone/>
            </a:pPr>
            <a:r>
              <a:rPr lang="kk-KZ" sz="2400" cap="none" dirty="0" smtClean="0">
                <a:latin typeface="Times New Roman" panose="02020603050405020304" pitchFamily="18" charset="0"/>
                <a:cs typeface="Times New Roman" panose="02020603050405020304" pitchFamily="18" charset="0"/>
              </a:rPr>
              <a:t>2-сөйлем: </a:t>
            </a:r>
            <a:r>
              <a:rPr lang="kk-KZ" sz="2400" cap="none" dirty="0" smtClean="0">
                <a:latin typeface="Times New Roman" panose="02020603050405020304" pitchFamily="18" charset="0"/>
                <a:cs typeface="Times New Roman" panose="02020603050405020304" pitchFamily="18" charset="0"/>
              </a:rPr>
              <a:t>«Мен </a:t>
            </a:r>
            <a:r>
              <a:rPr lang="kk-KZ" sz="2400" cap="none" dirty="0" smtClean="0">
                <a:latin typeface="Times New Roman" panose="02020603050405020304" pitchFamily="18" charset="0"/>
                <a:cs typeface="Times New Roman" panose="02020603050405020304" pitchFamily="18" charset="0"/>
              </a:rPr>
              <a:t>оны былай түсінемін...»</a:t>
            </a:r>
            <a:endParaRPr lang="ru-RU" sz="2400" cap="none" dirty="0" smtClean="0">
              <a:latin typeface="Times New Roman" panose="02020603050405020304" pitchFamily="18" charset="0"/>
              <a:cs typeface="Times New Roman" panose="02020603050405020304" pitchFamily="18" charset="0"/>
            </a:endParaRPr>
          </a:p>
          <a:p>
            <a:pPr marL="0" indent="0" algn="just">
              <a:buNone/>
            </a:pPr>
            <a:r>
              <a:rPr lang="kk-KZ" sz="2400" cap="none" dirty="0" smtClean="0">
                <a:latin typeface="Times New Roman" panose="02020603050405020304" pitchFamily="18" charset="0"/>
                <a:cs typeface="Times New Roman" panose="02020603050405020304" pitchFamily="18" charset="0"/>
              </a:rPr>
              <a:t>3-сөйлем: </a:t>
            </a:r>
            <a:r>
              <a:rPr lang="kk-KZ" sz="2400" cap="none" dirty="0" smtClean="0">
                <a:latin typeface="Times New Roman" panose="02020603050405020304" pitchFamily="18" charset="0"/>
                <a:cs typeface="Times New Roman" panose="02020603050405020304" pitchFamily="18" charset="0"/>
              </a:rPr>
              <a:t>«Оны </a:t>
            </a:r>
            <a:r>
              <a:rPr lang="kk-KZ" sz="2400" cap="none" dirty="0" smtClean="0">
                <a:latin typeface="Times New Roman" panose="02020603050405020304" pitchFamily="18" charset="0"/>
                <a:cs typeface="Times New Roman" panose="02020603050405020304" pitchFamily="18" charset="0"/>
              </a:rPr>
              <a:t>мына деректермен, мысалдармен дәлелдей аламын...»</a:t>
            </a:r>
            <a:endParaRPr lang="ru-RU" sz="2400" cap="none" dirty="0" smtClean="0">
              <a:latin typeface="Times New Roman" panose="02020603050405020304" pitchFamily="18" charset="0"/>
              <a:cs typeface="Times New Roman" panose="02020603050405020304" pitchFamily="18" charset="0"/>
            </a:endParaRPr>
          </a:p>
          <a:p>
            <a:pPr marL="0" indent="0" algn="just">
              <a:buNone/>
            </a:pPr>
            <a:r>
              <a:rPr lang="kk-KZ" sz="2400" cap="none" dirty="0" smtClean="0">
                <a:latin typeface="Times New Roman" panose="02020603050405020304" pitchFamily="18" charset="0"/>
                <a:cs typeface="Times New Roman" panose="02020603050405020304" pitchFamily="18" charset="0"/>
              </a:rPr>
              <a:t>Соңғы сөйлем: </a:t>
            </a:r>
            <a:r>
              <a:rPr lang="kk-KZ" sz="2400" cap="none" dirty="0" smtClean="0">
                <a:latin typeface="Times New Roman" panose="02020603050405020304" pitchFamily="18" charset="0"/>
                <a:cs typeface="Times New Roman" panose="02020603050405020304" pitchFamily="18" charset="0"/>
              </a:rPr>
              <a:t>«Осыған </a:t>
            </a:r>
            <a:r>
              <a:rPr lang="kk-KZ" sz="2400" cap="none" dirty="0" smtClean="0">
                <a:latin typeface="Times New Roman" panose="02020603050405020304" pitchFamily="18" charset="0"/>
                <a:cs typeface="Times New Roman" panose="02020603050405020304" pitchFamily="18" charset="0"/>
              </a:rPr>
              <a:t>байланысты мен мынадай қорытынды шешімге келдім...» </a:t>
            </a:r>
            <a:endParaRPr lang="ru-RU" sz="2400" cap="none" dirty="0" smtClean="0">
              <a:latin typeface="Times New Roman" panose="02020603050405020304" pitchFamily="18" charset="0"/>
              <a:cs typeface="Times New Roman" panose="02020603050405020304" pitchFamily="18" charset="0"/>
            </a:endParaRPr>
          </a:p>
          <a:p>
            <a:pPr marL="0" indent="0" algn="just">
              <a:buNone/>
            </a:pPr>
            <a:r>
              <a:rPr lang="kk-KZ" sz="2400" b="1" cap="none" dirty="0" smtClean="0">
                <a:latin typeface="Times New Roman" panose="02020603050405020304" pitchFamily="18" charset="0"/>
                <a:cs typeface="Times New Roman" panose="02020603050405020304" pitchFamily="18" charset="0"/>
              </a:rPr>
              <a:t>Дескриптор </a:t>
            </a:r>
            <a:endParaRPr lang="ru-RU" sz="2400" cap="none" dirty="0" smtClean="0">
              <a:latin typeface="Times New Roman" panose="02020603050405020304" pitchFamily="18" charset="0"/>
              <a:cs typeface="Times New Roman" panose="02020603050405020304" pitchFamily="18" charset="0"/>
            </a:endParaRPr>
          </a:p>
          <a:p>
            <a:pPr lvl="0" algn="just"/>
            <a:r>
              <a:rPr lang="kk-KZ" sz="2400" cap="none" dirty="0" smtClean="0">
                <a:latin typeface="Times New Roman" panose="02020603050405020304" pitchFamily="18" charset="0"/>
                <a:cs typeface="Times New Roman" panose="02020603050405020304" pitchFamily="18" charset="0"/>
              </a:rPr>
              <a:t>«</a:t>
            </a:r>
            <a:r>
              <a:rPr lang="kk-KZ" sz="2400" cap="none" dirty="0" smtClean="0">
                <a:latin typeface="Times New Roman" panose="02020603050405020304" pitchFamily="18" charset="0"/>
                <a:cs typeface="Times New Roman" panose="02020603050405020304" pitchFamily="18" charset="0"/>
              </a:rPr>
              <a:t>ПОПС</a:t>
            </a:r>
            <a:r>
              <a:rPr lang="kk-KZ" sz="2400" cap="none" dirty="0" smtClean="0">
                <a:latin typeface="Times New Roman" panose="02020603050405020304" pitchFamily="18" charset="0"/>
                <a:cs typeface="Times New Roman" panose="02020603050405020304" pitchFamily="18" charset="0"/>
              </a:rPr>
              <a:t> </a:t>
            </a:r>
            <a:r>
              <a:rPr lang="kk-KZ" sz="2400" cap="none" dirty="0" smtClean="0">
                <a:latin typeface="Times New Roman" panose="02020603050405020304" pitchFamily="18" charset="0"/>
                <a:cs typeface="Times New Roman" panose="02020603050405020304" pitchFamily="18" charset="0"/>
              </a:rPr>
              <a:t>формуласын» пайдаланады</a:t>
            </a:r>
            <a:endParaRPr lang="ru-RU" sz="2400" cap="none" dirty="0" smtClean="0">
              <a:latin typeface="Times New Roman" panose="02020603050405020304" pitchFamily="18" charset="0"/>
              <a:cs typeface="Times New Roman" panose="02020603050405020304" pitchFamily="18" charset="0"/>
            </a:endParaRPr>
          </a:p>
          <a:p>
            <a:pPr lvl="0" algn="just"/>
            <a:r>
              <a:rPr lang="kk-KZ" sz="2400" cap="none" dirty="0" smtClean="0">
                <a:latin typeface="Times New Roman" panose="02020603050405020304" pitchFamily="18" charset="0"/>
                <a:cs typeface="Times New Roman" panose="02020603050405020304" pitchFamily="18" charset="0"/>
              </a:rPr>
              <a:t>Мәтіндегі ақпаратты өмірлік мәселелермен байланыстырады</a:t>
            </a:r>
            <a:endParaRPr lang="ru-RU"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950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76615" y="280189"/>
            <a:ext cx="10364451" cy="423899"/>
          </a:xfrm>
        </p:spPr>
        <p:txBody>
          <a:bodyPr>
            <a:normAutofit/>
          </a:bodyPr>
          <a:lstStyle/>
          <a:p>
            <a:r>
              <a:rPr lang="kk-KZ" sz="2400" b="1" cap="none" dirty="0" smtClean="0">
                <a:latin typeface="Times New Roman" panose="02020603050405020304" pitchFamily="18" charset="0"/>
                <a:cs typeface="Times New Roman" panose="02020603050405020304" pitchFamily="18" charset="0"/>
              </a:rPr>
              <a:t>Өзіңді тексер!  </a:t>
            </a:r>
            <a:endParaRPr lang="ru-RU" sz="24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3"/>
          </p:nvPr>
        </p:nvSpPr>
        <p:spPr>
          <a:xfrm>
            <a:off x="913774" y="896112"/>
            <a:ext cx="10363826" cy="5487910"/>
          </a:xfrm>
        </p:spPr>
        <p:txBody>
          <a:bodyPr>
            <a:noAutofit/>
          </a:bodyPr>
          <a:lstStyle/>
          <a:p>
            <a:pPr marL="0" indent="0" algn="just">
              <a:buNone/>
            </a:pPr>
            <a:r>
              <a:rPr lang="kk-KZ" sz="2200" b="1" cap="none" dirty="0" smtClean="0">
                <a:latin typeface="Times New Roman" panose="02020603050405020304" pitchFamily="18" charset="0"/>
                <a:cs typeface="Times New Roman" panose="02020603050405020304" pitchFamily="18" charset="0"/>
              </a:rPr>
              <a:t>1-сөйлем: </a:t>
            </a:r>
            <a:r>
              <a:rPr lang="kk-KZ" sz="2200" b="1" cap="none" dirty="0" smtClean="0">
                <a:latin typeface="Times New Roman" panose="02020603050405020304" pitchFamily="18" charset="0"/>
                <a:cs typeface="Times New Roman" panose="02020603050405020304" pitchFamily="18" charset="0"/>
              </a:rPr>
              <a:t>«Менің </a:t>
            </a:r>
            <a:r>
              <a:rPr lang="kk-KZ" sz="2200" b="1" cap="none" dirty="0" smtClean="0">
                <a:latin typeface="Times New Roman" panose="02020603050405020304" pitchFamily="18" charset="0"/>
                <a:cs typeface="Times New Roman" panose="02020603050405020304" pitchFamily="18" charset="0"/>
              </a:rPr>
              <a:t>ойымша,</a:t>
            </a:r>
            <a:r>
              <a:rPr lang="kk-KZ" sz="2200" cap="none" dirty="0" smtClean="0">
                <a:latin typeface="Times New Roman" panose="02020603050405020304" pitchFamily="18" charset="0"/>
                <a:cs typeface="Times New Roman" panose="02020603050405020304" pitchFamily="18" charset="0"/>
              </a:rPr>
              <a:t> </a:t>
            </a:r>
            <a:r>
              <a:rPr lang="kk-KZ" sz="2200" cap="none" dirty="0" smtClean="0">
                <a:latin typeface="Times New Roman" panose="02020603050405020304" pitchFamily="18" charset="0"/>
                <a:cs typeface="Times New Roman" panose="02020603050405020304" pitchFamily="18" charset="0"/>
              </a:rPr>
              <a:t>әл-Фарабидің </a:t>
            </a:r>
            <a:r>
              <a:rPr lang="kk-KZ" sz="2200" cap="none" dirty="0" smtClean="0">
                <a:latin typeface="Times New Roman" panose="02020603050405020304" pitchFamily="18" charset="0"/>
                <a:cs typeface="Times New Roman" panose="02020603050405020304" pitchFamily="18" charset="0"/>
              </a:rPr>
              <a:t>музыка саласындағы зерттеу еңбегінің қоғам дамуы мен адам өмірінде алар орны ерекше.»</a:t>
            </a:r>
            <a:endParaRPr lang="ru-RU" sz="2200" cap="none" dirty="0" smtClean="0">
              <a:latin typeface="Times New Roman" panose="02020603050405020304" pitchFamily="18" charset="0"/>
              <a:cs typeface="Times New Roman" panose="02020603050405020304" pitchFamily="18" charset="0"/>
            </a:endParaRPr>
          </a:p>
          <a:p>
            <a:pPr marL="0" indent="0" algn="just">
              <a:buNone/>
            </a:pPr>
            <a:r>
              <a:rPr lang="kk-KZ" sz="2200" b="1" cap="none" dirty="0" smtClean="0">
                <a:latin typeface="Times New Roman" panose="02020603050405020304" pitchFamily="18" charset="0"/>
                <a:cs typeface="Times New Roman" panose="02020603050405020304" pitchFamily="18" charset="0"/>
              </a:rPr>
              <a:t>2-сөйлем: </a:t>
            </a:r>
            <a:r>
              <a:rPr lang="kk-KZ" sz="2200" b="1" cap="none" dirty="0" smtClean="0">
                <a:latin typeface="Times New Roman" panose="02020603050405020304" pitchFamily="18" charset="0"/>
                <a:cs typeface="Times New Roman" panose="02020603050405020304" pitchFamily="18" charset="0"/>
              </a:rPr>
              <a:t>«Мен </a:t>
            </a:r>
            <a:r>
              <a:rPr lang="kk-KZ" sz="2200" b="1" cap="none" dirty="0" smtClean="0">
                <a:latin typeface="Times New Roman" panose="02020603050405020304" pitchFamily="18" charset="0"/>
                <a:cs typeface="Times New Roman" panose="02020603050405020304" pitchFamily="18" charset="0"/>
              </a:rPr>
              <a:t>оны былай түсінемін:</a:t>
            </a:r>
            <a:r>
              <a:rPr lang="kk-KZ" sz="2200" cap="none" dirty="0" smtClean="0">
                <a:latin typeface="Times New Roman" panose="02020603050405020304" pitchFamily="18" charset="0"/>
                <a:cs typeface="Times New Roman" panose="02020603050405020304" pitchFamily="18" charset="0"/>
              </a:rPr>
              <a:t> </a:t>
            </a:r>
            <a:r>
              <a:rPr lang="kk-KZ" sz="2200" cap="none" dirty="0" smtClean="0">
                <a:latin typeface="Times New Roman" panose="02020603050405020304" pitchFamily="18" charset="0"/>
                <a:cs typeface="Times New Roman" panose="02020603050405020304" pitchFamily="18" charset="0"/>
              </a:rPr>
              <a:t>Музыка </a:t>
            </a:r>
            <a:r>
              <a:rPr lang="kk-KZ" sz="2200" cap="none" dirty="0" smtClean="0">
                <a:latin typeface="Times New Roman" panose="02020603050405020304" pitchFamily="18" charset="0"/>
                <a:cs typeface="Times New Roman" panose="02020603050405020304" pitchFamily="18" charset="0"/>
              </a:rPr>
              <a:t>адам денсаулығына, санасына, тәртібіне ықпал етіп, өзіндік үлесін қосуда.»</a:t>
            </a:r>
            <a:endParaRPr lang="ru-RU" sz="2200" cap="none" dirty="0" smtClean="0">
              <a:latin typeface="Times New Roman" panose="02020603050405020304" pitchFamily="18" charset="0"/>
              <a:cs typeface="Times New Roman" panose="02020603050405020304" pitchFamily="18" charset="0"/>
            </a:endParaRPr>
          </a:p>
          <a:p>
            <a:pPr marL="0" indent="0" algn="just">
              <a:buNone/>
            </a:pPr>
            <a:r>
              <a:rPr lang="kk-KZ" sz="2200" b="1" cap="none" dirty="0" smtClean="0">
                <a:latin typeface="Times New Roman" panose="02020603050405020304" pitchFamily="18" charset="0"/>
                <a:cs typeface="Times New Roman" panose="02020603050405020304" pitchFamily="18" charset="0"/>
              </a:rPr>
              <a:t>3-сөйлем: </a:t>
            </a:r>
            <a:r>
              <a:rPr lang="kk-KZ" sz="2200" b="1" cap="none" dirty="0" smtClean="0">
                <a:latin typeface="Times New Roman" panose="02020603050405020304" pitchFamily="18" charset="0"/>
                <a:cs typeface="Times New Roman" panose="02020603050405020304" pitchFamily="18" charset="0"/>
              </a:rPr>
              <a:t>«Оны </a:t>
            </a:r>
            <a:r>
              <a:rPr lang="kk-KZ" sz="2200" b="1" cap="none" dirty="0" smtClean="0">
                <a:latin typeface="Times New Roman" panose="02020603050405020304" pitchFamily="18" charset="0"/>
                <a:cs typeface="Times New Roman" panose="02020603050405020304" pitchFamily="18" charset="0"/>
              </a:rPr>
              <a:t>мына деректермен, мысалдармен дәлелдей </a:t>
            </a:r>
            <a:r>
              <a:rPr lang="kk-KZ" sz="2200" b="1" cap="none" dirty="0" smtClean="0">
                <a:latin typeface="Times New Roman" panose="02020603050405020304" pitchFamily="18" charset="0"/>
                <a:cs typeface="Times New Roman" panose="02020603050405020304" pitchFamily="18" charset="0"/>
              </a:rPr>
              <a:t>аламын:</a:t>
            </a:r>
            <a:r>
              <a:rPr lang="kk-KZ" sz="2200" cap="none" dirty="0">
                <a:latin typeface="Times New Roman" panose="02020603050405020304" pitchFamily="18" charset="0"/>
                <a:cs typeface="Times New Roman" panose="02020603050405020304" pitchFamily="18" charset="0"/>
              </a:rPr>
              <a:t> </a:t>
            </a:r>
            <a:r>
              <a:rPr lang="kk-KZ" sz="2200" cap="none" dirty="0" smtClean="0">
                <a:latin typeface="Times New Roman" panose="02020603050405020304" pitchFamily="18" charset="0"/>
                <a:cs typeface="Times New Roman" panose="02020603050405020304" pitchFamily="18" charset="0"/>
              </a:rPr>
              <a:t>Қ</a:t>
            </a:r>
            <a:r>
              <a:rPr lang="kk-KZ" sz="2200" cap="none" dirty="0" smtClean="0">
                <a:latin typeface="Times New Roman" panose="02020603050405020304" pitchFamily="18" charset="0"/>
                <a:cs typeface="Times New Roman" panose="02020603050405020304" pitchFamily="18" charset="0"/>
              </a:rPr>
              <a:t>азіргі </a:t>
            </a:r>
            <a:r>
              <a:rPr lang="kk-KZ" sz="2200" cap="none" dirty="0" smtClean="0">
                <a:latin typeface="Times New Roman" panose="02020603050405020304" pitchFamily="18" charset="0"/>
                <a:cs typeface="Times New Roman" panose="02020603050405020304" pitchFamily="18" charset="0"/>
              </a:rPr>
              <a:t>қоғамда музыка терапиясының адамның жүйке жүйесінің шаршауы мен қажуын, көңіл-күйін ретке келтіру мақсатында қолданылуы осының айқын дәлелі іспетті.»</a:t>
            </a:r>
            <a:endParaRPr lang="ru-RU" sz="2200" cap="none" dirty="0" smtClean="0">
              <a:latin typeface="Times New Roman" panose="02020603050405020304" pitchFamily="18" charset="0"/>
              <a:cs typeface="Times New Roman" panose="02020603050405020304" pitchFamily="18" charset="0"/>
            </a:endParaRPr>
          </a:p>
          <a:p>
            <a:pPr marL="0" indent="0" algn="just">
              <a:buNone/>
            </a:pPr>
            <a:r>
              <a:rPr lang="kk-KZ" sz="2200" b="1" cap="none" dirty="0" smtClean="0">
                <a:latin typeface="Times New Roman" panose="02020603050405020304" pitchFamily="18" charset="0"/>
                <a:cs typeface="Times New Roman" panose="02020603050405020304" pitchFamily="18" charset="0"/>
              </a:rPr>
              <a:t>Соңғы сөйлем: </a:t>
            </a:r>
            <a:r>
              <a:rPr lang="kk-KZ" sz="2200" b="1" cap="none" dirty="0" smtClean="0">
                <a:latin typeface="Times New Roman" panose="02020603050405020304" pitchFamily="18" charset="0"/>
                <a:cs typeface="Times New Roman" panose="02020603050405020304" pitchFamily="18" charset="0"/>
              </a:rPr>
              <a:t>«Осыған </a:t>
            </a:r>
            <a:r>
              <a:rPr lang="kk-KZ" sz="2200" b="1" cap="none" dirty="0" smtClean="0">
                <a:latin typeface="Times New Roman" panose="02020603050405020304" pitchFamily="18" charset="0"/>
                <a:cs typeface="Times New Roman" panose="02020603050405020304" pitchFamily="18" charset="0"/>
              </a:rPr>
              <a:t>байланысты мен мынадай қорытынды шешімге келдім: </a:t>
            </a:r>
            <a:r>
              <a:rPr lang="kk-KZ" sz="2200" cap="none" dirty="0">
                <a:latin typeface="Times New Roman" panose="02020603050405020304" pitchFamily="18" charset="0"/>
                <a:cs typeface="Times New Roman" panose="02020603050405020304" pitchFamily="18" charset="0"/>
              </a:rPr>
              <a:t>О</a:t>
            </a:r>
            <a:r>
              <a:rPr lang="kk-KZ" sz="2200" cap="none" dirty="0" smtClean="0">
                <a:latin typeface="Times New Roman" panose="02020603050405020304" pitchFamily="18" charset="0"/>
                <a:cs typeface="Times New Roman" panose="02020603050405020304" pitchFamily="18" charset="0"/>
              </a:rPr>
              <a:t>лай </a:t>
            </a:r>
            <a:r>
              <a:rPr lang="kk-KZ" sz="2200" cap="none" dirty="0" smtClean="0">
                <a:latin typeface="Times New Roman" panose="02020603050405020304" pitchFamily="18" charset="0"/>
                <a:cs typeface="Times New Roman" panose="02020603050405020304" pitchFamily="18" charset="0"/>
              </a:rPr>
              <a:t>болса,</a:t>
            </a:r>
            <a:r>
              <a:rPr lang="kk-KZ" sz="2200" b="1" cap="none" dirty="0" smtClean="0">
                <a:latin typeface="Times New Roman" panose="02020603050405020304" pitchFamily="18" charset="0"/>
                <a:cs typeface="Times New Roman" panose="02020603050405020304" pitchFamily="18" charset="0"/>
              </a:rPr>
              <a:t> </a:t>
            </a:r>
            <a:r>
              <a:rPr lang="kk-KZ" sz="2200" cap="none" dirty="0" smtClean="0">
                <a:latin typeface="Times New Roman" panose="02020603050405020304" pitchFamily="18" charset="0"/>
                <a:cs typeface="Times New Roman" panose="02020603050405020304" pitchFamily="18" charset="0"/>
              </a:rPr>
              <a:t>музыка өнерінің қасиеті мен құдіретін</a:t>
            </a:r>
            <a:r>
              <a:rPr lang="kk-KZ" sz="2200" b="1" cap="none" dirty="0" smtClean="0">
                <a:latin typeface="Times New Roman" panose="02020603050405020304" pitchFamily="18" charset="0"/>
                <a:cs typeface="Times New Roman" panose="02020603050405020304" pitchFamily="18" charset="0"/>
              </a:rPr>
              <a:t> </a:t>
            </a:r>
            <a:r>
              <a:rPr lang="kk-KZ" sz="2200" cap="none" dirty="0" smtClean="0">
                <a:latin typeface="Times New Roman" panose="02020603050405020304" pitchFamily="18" charset="0"/>
                <a:cs typeface="Times New Roman" panose="02020603050405020304" pitchFamily="18" charset="0"/>
              </a:rPr>
              <a:t>ұлы </a:t>
            </a:r>
            <a:r>
              <a:rPr lang="kk-KZ" sz="2200" cap="none" dirty="0" smtClean="0">
                <a:latin typeface="Times New Roman" panose="02020603050405020304" pitchFamily="18" charset="0"/>
                <a:cs typeface="Times New Roman" panose="02020603050405020304" pitchFamily="18" charset="0"/>
              </a:rPr>
              <a:t>Абай </a:t>
            </a:r>
            <a:r>
              <a:rPr lang="kk-KZ" sz="2200" cap="none" dirty="0" smtClean="0">
                <a:latin typeface="Times New Roman" panose="02020603050405020304" pitchFamily="18" charset="0"/>
                <a:cs typeface="Times New Roman" panose="02020603050405020304" pitchFamily="18" charset="0"/>
              </a:rPr>
              <a:t>атамыз </a:t>
            </a:r>
            <a:r>
              <a:rPr lang="kk-KZ" sz="2200" cap="none" dirty="0" smtClean="0">
                <a:latin typeface="Times New Roman" panose="02020603050405020304" pitchFamily="18" charset="0"/>
                <a:cs typeface="Times New Roman" panose="02020603050405020304" pitchFamily="18" charset="0"/>
              </a:rPr>
              <a:t>«Құлақтан </a:t>
            </a:r>
            <a:r>
              <a:rPr lang="kk-KZ" sz="2200" cap="none" dirty="0" smtClean="0">
                <a:latin typeface="Times New Roman" panose="02020603050405020304" pitchFamily="18" charset="0"/>
                <a:cs typeface="Times New Roman" panose="02020603050405020304" pitchFamily="18" charset="0"/>
              </a:rPr>
              <a:t>кіріп, бойды алар, </a:t>
            </a:r>
            <a:r>
              <a:rPr lang="kk-KZ" sz="2200" cap="none" dirty="0" smtClean="0">
                <a:latin typeface="Times New Roman" panose="02020603050405020304" pitchFamily="18" charset="0"/>
                <a:cs typeface="Times New Roman" panose="02020603050405020304" pitchFamily="18" charset="0"/>
              </a:rPr>
              <a:t>Жақсы </a:t>
            </a:r>
            <a:r>
              <a:rPr lang="kk-KZ" sz="2200" cap="none" dirty="0" smtClean="0">
                <a:latin typeface="Times New Roman" panose="02020603050405020304" pitchFamily="18" charset="0"/>
                <a:cs typeface="Times New Roman" panose="02020603050405020304" pitchFamily="18" charset="0"/>
              </a:rPr>
              <a:t>ән мен тәтті күй...» </a:t>
            </a:r>
            <a:r>
              <a:rPr lang="kk-KZ" sz="2200" cap="none" dirty="0" smtClean="0">
                <a:latin typeface="Times New Roman" panose="02020603050405020304" pitchFamily="18" charset="0"/>
                <a:cs typeface="Times New Roman" panose="02020603050405020304" pitchFamily="18" charset="0"/>
              </a:rPr>
              <a:t>деп </a:t>
            </a:r>
            <a:r>
              <a:rPr lang="kk-KZ" sz="2200" cap="none" dirty="0" smtClean="0">
                <a:latin typeface="Times New Roman" panose="02020603050405020304" pitchFamily="18" charset="0"/>
                <a:cs typeface="Times New Roman" panose="02020603050405020304" pitchFamily="18" charset="0"/>
              </a:rPr>
              <a:t>жырға қоспас еді?..  Ал біздер музыка болмаса, ерекше сезімдерге бөленіп, ғажап күй кешіп, әсем әуен бесігінде тербелмес едік...»</a:t>
            </a:r>
            <a:endParaRPr lang="ru-RU" sz="2200" cap="none" dirty="0" smtClean="0">
              <a:latin typeface="Times New Roman" panose="02020603050405020304" pitchFamily="18" charset="0"/>
              <a:cs typeface="Times New Roman" panose="02020603050405020304" pitchFamily="18" charset="0"/>
            </a:endParaRPr>
          </a:p>
          <a:p>
            <a:pPr marL="0" indent="0" algn="just">
              <a:buNone/>
            </a:pPr>
            <a:endParaRPr lang="ru-RU" sz="22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50210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endParaRPr lang="ru-RU" sz="24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3"/>
          </p:nvPr>
        </p:nvSpPr>
        <p:spPr/>
        <p:txBody>
          <a:bodyPr/>
          <a:lstStyle/>
          <a:p>
            <a:pPr marL="0" indent="0">
              <a:buNone/>
            </a:pPr>
            <a:endParaRPr lang="ru-RU" dirty="0">
              <a:latin typeface="Times New Roman" panose="02020603050405020304" pitchFamily="18" charset="0"/>
              <a:cs typeface="Times New Roman" panose="02020603050405020304" pitchFamily="18" charset="0"/>
            </a:endParaRPr>
          </a:p>
        </p:txBody>
      </p:sp>
      <p:sp>
        <p:nvSpPr>
          <p:cNvPr id="4" name="Скругленный прямоугольник 3"/>
          <p:cNvSpPr/>
          <p:nvPr/>
        </p:nvSpPr>
        <p:spPr>
          <a:xfrm>
            <a:off x="1664208" y="685800"/>
            <a:ext cx="8604504" cy="5760719"/>
          </a:xfrm>
          <a:prstGeom prst="roundRect">
            <a:avLst/>
          </a:prstGeom>
          <a:solidFill>
            <a:srgbClr val="4F81BD"/>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just">
              <a:lnSpc>
                <a:spcPct val="115000"/>
              </a:lnSpc>
              <a:spcBef>
                <a:spcPts val="0"/>
              </a:spcBef>
              <a:spcAft>
                <a:spcPts val="1000"/>
              </a:spcAft>
            </a:pPr>
            <a:endParaRPr lang="kk-KZ" sz="2400" b="1" i="1" dirty="0" smtClean="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1000"/>
              </a:spcAft>
            </a:pPr>
            <a:endParaRPr lang="kk-KZ" sz="2400" b="1" i="1" dirty="0">
              <a:solidFill>
                <a:srgbClr val="231F20"/>
              </a:solidFill>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1000"/>
              </a:spcAft>
            </a:pPr>
            <a:r>
              <a:rPr lang="kk-KZ" sz="2400" b="1" i="1" dirty="0" smtClean="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Есте сақта! </a:t>
            </a:r>
            <a:endParaRPr lang="ru-RU"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1000"/>
              </a:spcAft>
            </a:pPr>
            <a:r>
              <a:rPr lang="kk-KZ" sz="2400" b="1" dirty="0" smtClean="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Орыс тілінен енген сөздер</a:t>
            </a:r>
            <a:endParaRPr lang="ru-RU"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449580" algn="just">
              <a:lnSpc>
                <a:spcPct val="115000"/>
              </a:lnSpc>
              <a:spcBef>
                <a:spcPts val="0"/>
              </a:spcBef>
              <a:spcAft>
                <a:spcPts val="1000"/>
              </a:spcAft>
            </a:pPr>
            <a:r>
              <a:rPr lang="kk-KZ" sz="2400" dirty="0" smtClean="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Орыс тілінен енген сөздердің білім мен ғылым, мәдениет пен өнер, өндіріс пен техника т.Б. Салаларда кеңінен қолданылатын және бақ-та жиі кездесетін түрлері: </a:t>
            </a:r>
            <a:r>
              <a:rPr lang="kk-KZ" sz="2400" b="1" i="1" dirty="0" smtClean="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ведомость, ведомосқа, ведомосы; грамм, грамға, грамы; лимонад, лимонадқа, лимонадтар; турист, туриске, турисі; бефстроганов, бефстрогановқа, бефстрогановы т.Б.</a:t>
            </a:r>
            <a:endParaRPr lang="ru-RU"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1000"/>
              </a:spcAft>
            </a:pPr>
            <a:r>
              <a:rPr lang="kk-KZ" sz="2400" b="1"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ru-RU"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1000"/>
              </a:spcAft>
            </a:pPr>
            <a:r>
              <a:rPr lang="kk-KZ" sz="2400" b="1"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ru-RU"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1000"/>
              </a:spcAft>
            </a:pPr>
            <a:r>
              <a:rPr lang="kk-KZ"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66109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149" y="289333"/>
            <a:ext cx="10364451" cy="1596177"/>
          </a:xfrm>
        </p:spPr>
        <p:txBody>
          <a:bodyPr>
            <a:normAutofit/>
          </a:bodyPr>
          <a:lstStyle/>
          <a:p>
            <a:r>
              <a:rPr lang="kk-KZ" sz="2400" b="1" cap="none" dirty="0" smtClean="0">
                <a:latin typeface="Times New Roman" panose="02020603050405020304" pitchFamily="18" charset="0"/>
                <a:cs typeface="Times New Roman" panose="02020603050405020304" pitchFamily="18" charset="0"/>
              </a:rPr>
              <a:t>4-тапсырма</a:t>
            </a:r>
            <a:endParaRPr lang="ru-RU" sz="24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3"/>
          </p:nvPr>
        </p:nvSpPr>
        <p:spPr>
          <a:xfrm>
            <a:off x="913774" y="1655064"/>
            <a:ext cx="10363826" cy="4136135"/>
          </a:xfrm>
        </p:spPr>
        <p:txBody>
          <a:bodyPr/>
          <a:lstStyle/>
          <a:p>
            <a:pPr marL="0" indent="0" algn="just">
              <a:buNone/>
            </a:pPr>
            <a:r>
              <a:rPr lang="kk-KZ" sz="2200" b="1" i="1" cap="none" dirty="0" smtClean="0">
                <a:latin typeface="Times New Roman" panose="02020603050405020304" pitchFamily="18" charset="0"/>
                <a:cs typeface="Times New Roman" panose="02020603050405020304" pitchFamily="18" charset="0"/>
              </a:rPr>
              <a:t>Турист, туриске, турисі; ведомость, ведомосқа, ведомосы </a:t>
            </a:r>
            <a:r>
              <a:rPr lang="kk-KZ" sz="2200" b="1" cap="none" dirty="0" smtClean="0">
                <a:latin typeface="Times New Roman" panose="02020603050405020304" pitchFamily="18" charset="0"/>
                <a:cs typeface="Times New Roman" panose="02020603050405020304" pitchFamily="18" charset="0"/>
              </a:rPr>
              <a:t>деген сөздердегі өзгерістерді түсіндіріп көріңіздер.  </a:t>
            </a:r>
          </a:p>
          <a:p>
            <a:pPr marL="0" indent="0" algn="just">
              <a:buNone/>
            </a:pPr>
            <a:endParaRPr lang="ru-RU" sz="2200" cap="none" dirty="0" smtClean="0">
              <a:latin typeface="Times New Roman" panose="02020603050405020304" pitchFamily="18" charset="0"/>
              <a:cs typeface="Times New Roman" panose="02020603050405020304" pitchFamily="18" charset="0"/>
            </a:endParaRPr>
          </a:p>
          <a:p>
            <a:pPr marL="0" indent="0" algn="just">
              <a:buNone/>
            </a:pPr>
            <a:r>
              <a:rPr lang="kk-KZ" sz="2200" b="1" cap="none" dirty="0" smtClean="0">
                <a:latin typeface="Times New Roman" panose="02020603050405020304" pitchFamily="18" charset="0"/>
                <a:cs typeface="Times New Roman" panose="02020603050405020304" pitchFamily="18" charset="0"/>
              </a:rPr>
              <a:t>Дескриптор </a:t>
            </a:r>
            <a:endParaRPr lang="ru-RU" sz="2200" cap="none" dirty="0" smtClean="0">
              <a:latin typeface="Times New Roman" panose="02020603050405020304" pitchFamily="18" charset="0"/>
              <a:cs typeface="Times New Roman" panose="02020603050405020304" pitchFamily="18" charset="0"/>
            </a:endParaRPr>
          </a:p>
          <a:p>
            <a:pPr lvl="0" algn="just"/>
            <a:r>
              <a:rPr lang="kk-KZ" sz="2200" b="1" i="1" cap="none" dirty="0" smtClean="0">
                <a:latin typeface="Times New Roman" panose="02020603050405020304" pitchFamily="18" charset="0"/>
                <a:cs typeface="Times New Roman" panose="02020603050405020304" pitchFamily="18" charset="0"/>
              </a:rPr>
              <a:t>Турист, туриске, турисі; ведомость, ведомосқа, ведомосы </a:t>
            </a:r>
            <a:r>
              <a:rPr lang="kk-KZ" sz="2200" cap="none" dirty="0" smtClean="0">
                <a:latin typeface="Times New Roman" panose="02020603050405020304" pitchFamily="18" charset="0"/>
                <a:cs typeface="Times New Roman" panose="02020603050405020304" pitchFamily="18" charset="0"/>
              </a:rPr>
              <a:t>деген сөздердегі өзгерістерді түсіндіреді;  </a:t>
            </a:r>
            <a:endParaRPr lang="ru-RU" sz="2200" cap="none" dirty="0" smtClean="0">
              <a:latin typeface="Times New Roman" panose="02020603050405020304" pitchFamily="18" charset="0"/>
              <a:cs typeface="Times New Roman" panose="02020603050405020304" pitchFamily="18" charset="0"/>
            </a:endParaRPr>
          </a:p>
          <a:p>
            <a:pPr lvl="0" algn="just"/>
            <a:r>
              <a:rPr lang="kk-KZ" sz="2200" cap="none" dirty="0" smtClean="0">
                <a:latin typeface="Times New Roman" panose="02020603050405020304" pitchFamily="18" charset="0"/>
                <a:cs typeface="Times New Roman" panose="02020603050405020304" pitchFamily="18" charset="0"/>
              </a:rPr>
              <a:t>Ережеге сай дәлелдейді </a:t>
            </a:r>
            <a:endParaRPr lang="ru-RU" sz="2200" cap="none" dirty="0" smtClean="0">
              <a:latin typeface="Times New Roman" panose="02020603050405020304" pitchFamily="18" charset="0"/>
              <a:cs typeface="Times New Roman" panose="02020603050405020304" pitchFamily="18" charset="0"/>
            </a:endParaRPr>
          </a:p>
          <a:p>
            <a:pPr marL="0" indent="0" algn="just">
              <a:buNone/>
            </a:pPr>
            <a:endParaRPr lang="ru-RU"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73573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4" y="69877"/>
            <a:ext cx="10364451" cy="1596177"/>
          </a:xfrm>
        </p:spPr>
        <p:txBody>
          <a:bodyPr>
            <a:normAutofit/>
          </a:bodyPr>
          <a:lstStyle/>
          <a:p>
            <a:r>
              <a:rPr lang="kk-KZ" sz="2400" b="1" cap="none" dirty="0" smtClean="0">
                <a:latin typeface="Times New Roman" panose="02020603050405020304" pitchFamily="18" charset="0"/>
                <a:cs typeface="Times New Roman" panose="02020603050405020304" pitchFamily="18" charset="0"/>
              </a:rPr>
              <a:t>Өзіңді тексер! </a:t>
            </a:r>
            <a:endParaRPr lang="ru-RU" sz="24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3"/>
          </p:nvPr>
        </p:nvSpPr>
        <p:spPr>
          <a:xfrm>
            <a:off x="913774" y="1527048"/>
            <a:ext cx="10363826" cy="4264151"/>
          </a:xfrm>
        </p:spPr>
        <p:txBody>
          <a:bodyPr/>
          <a:lstStyle/>
          <a:p>
            <a:pPr marL="0" indent="0" algn="just">
              <a:buNone/>
            </a:pPr>
            <a:r>
              <a:rPr lang="kk-KZ" sz="2200" b="1" cap="none" dirty="0" smtClean="0">
                <a:latin typeface="Times New Roman" panose="02020603050405020304" pitchFamily="18" charset="0"/>
                <a:cs typeface="Times New Roman" panose="02020603050405020304" pitchFamily="18" charset="0"/>
              </a:rPr>
              <a:t>Турист</a:t>
            </a:r>
            <a:r>
              <a:rPr lang="kk-KZ" sz="2200" b="1" cap="none" dirty="0" smtClean="0">
                <a:latin typeface="Times New Roman" panose="02020603050405020304" pitchFamily="18" charset="0"/>
                <a:cs typeface="Times New Roman" panose="02020603050405020304" pitchFamily="18" charset="0"/>
              </a:rPr>
              <a:t>, ведомость </a:t>
            </a:r>
            <a:r>
              <a:rPr lang="kk-KZ" sz="2200" cap="none" dirty="0" smtClean="0">
                <a:latin typeface="Times New Roman" panose="02020603050405020304" pitchFamily="18" charset="0"/>
                <a:cs typeface="Times New Roman" panose="02020603050405020304" pitchFamily="18" charset="0"/>
              </a:rPr>
              <a:t>сөздеріне қосымша жалғанғанда, соңғы </a:t>
            </a:r>
            <a:r>
              <a:rPr lang="kk-KZ" sz="2200" b="1" cap="none" dirty="0" smtClean="0">
                <a:latin typeface="Times New Roman" panose="02020603050405020304" pitchFamily="18" charset="0"/>
                <a:cs typeface="Times New Roman" panose="02020603050405020304" pitchFamily="18" charset="0"/>
              </a:rPr>
              <a:t>« ть, т »</a:t>
            </a:r>
            <a:r>
              <a:rPr lang="kk-KZ" sz="2200" cap="none" dirty="0" smtClean="0">
                <a:latin typeface="Times New Roman" panose="02020603050405020304" pitchFamily="18" charset="0"/>
                <a:cs typeface="Times New Roman" panose="02020603050405020304" pitchFamily="18" charset="0"/>
              </a:rPr>
              <a:t> дыбыстары түсіп қалады, себебі бұл сөздер – біздің тілімізге орыс тілінен енген сөздер. </a:t>
            </a:r>
            <a:endParaRPr lang="ru-RU" sz="2200" cap="none" dirty="0">
              <a:latin typeface="Times New Roman" panose="02020603050405020304" pitchFamily="18"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3582949056"/>
              </p:ext>
            </p:extLst>
          </p:nvPr>
        </p:nvGraphicFramePr>
        <p:xfrm>
          <a:off x="1174458" y="2821472"/>
          <a:ext cx="10050012" cy="2748817"/>
        </p:xfrm>
        <a:graphic>
          <a:graphicData uri="http://schemas.openxmlformats.org/drawingml/2006/table">
            <a:tbl>
              <a:tblPr firstRow="1" firstCol="1" bandRow="1">
                <a:tableStyleId>{5C22544A-7EE6-4342-B048-85BDC9FD1C3A}</a:tableStyleId>
              </a:tblPr>
              <a:tblGrid>
                <a:gridCol w="601884"/>
                <a:gridCol w="5514533"/>
                <a:gridCol w="3933595"/>
              </a:tblGrid>
              <a:tr h="549763">
                <a:tc>
                  <a:txBody>
                    <a:bodyPr/>
                    <a:lstStyle/>
                    <a:p>
                      <a:pPr marL="0" marR="0" algn="ctr">
                        <a:lnSpc>
                          <a:spcPct val="115000"/>
                        </a:lnSpc>
                        <a:spcBef>
                          <a:spcPts val="0"/>
                        </a:spcBef>
                        <a:spcAft>
                          <a:spcPts val="0"/>
                        </a:spcAft>
                      </a:pPr>
                      <a:r>
                        <a:rPr lang="kk-KZ" sz="2400" dirty="0">
                          <a:effectLst/>
                          <a:latin typeface="Times New Roman" pitchFamily="18" charset="0"/>
                          <a:cs typeface="Times New Roman" pitchFamily="18" charset="0"/>
                        </a:rPr>
                        <a:t>№</a:t>
                      </a:r>
                      <a:endParaRPr lang="ru-RU" sz="2400" dirty="0">
                        <a:effectLst/>
                        <a:latin typeface="Times New Roman" pitchFamily="18" charset="0"/>
                        <a:ea typeface="Calibri" panose="020F0502020204030204" pitchFamily="34" charset="0"/>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kk-KZ" sz="2400" dirty="0">
                          <a:effectLst/>
                          <a:latin typeface="Times New Roman" pitchFamily="18" charset="0"/>
                          <a:cs typeface="Times New Roman" pitchFamily="18" charset="0"/>
                        </a:rPr>
                        <a:t>Ереже</a:t>
                      </a:r>
                      <a:endParaRPr lang="ru-RU" sz="2400" dirty="0">
                        <a:effectLst/>
                        <a:latin typeface="Times New Roman" pitchFamily="18" charset="0"/>
                        <a:ea typeface="Calibri" panose="020F0502020204030204" pitchFamily="34" charset="0"/>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kk-KZ" sz="2400">
                          <a:effectLst/>
                          <a:latin typeface="Times New Roman" pitchFamily="18" charset="0"/>
                          <a:cs typeface="Times New Roman" pitchFamily="18" charset="0"/>
                        </a:rPr>
                        <a:t>Мысал</a:t>
                      </a:r>
                      <a:endParaRPr lang="ru-RU" sz="2400">
                        <a:effectLst/>
                        <a:latin typeface="Times New Roman" pitchFamily="18" charset="0"/>
                        <a:ea typeface="Calibri" panose="020F0502020204030204" pitchFamily="34" charset="0"/>
                        <a:cs typeface="Times New Roman" pitchFamily="18" charset="0"/>
                      </a:endParaRPr>
                    </a:p>
                  </a:txBody>
                  <a:tcPr marL="68580" marR="68580" marT="0" marB="0"/>
                </a:tc>
              </a:tr>
              <a:tr h="2199054">
                <a:tc>
                  <a:txBody>
                    <a:bodyPr/>
                    <a:lstStyle/>
                    <a:p>
                      <a:pPr marL="0" marR="0" algn="just">
                        <a:lnSpc>
                          <a:spcPct val="115000"/>
                        </a:lnSpc>
                        <a:spcBef>
                          <a:spcPts val="0"/>
                        </a:spcBef>
                        <a:spcAft>
                          <a:spcPts val="0"/>
                        </a:spcAft>
                      </a:pPr>
                      <a:r>
                        <a:rPr lang="kk-KZ" sz="2400">
                          <a:effectLst/>
                          <a:latin typeface="Times New Roman" pitchFamily="18" charset="0"/>
                          <a:cs typeface="Times New Roman" pitchFamily="18" charset="0"/>
                        </a:rPr>
                        <a:t>1</a:t>
                      </a:r>
                      <a:endParaRPr lang="ru-RU" sz="2400">
                        <a:effectLst/>
                        <a:latin typeface="Times New Roman" pitchFamily="18" charset="0"/>
                        <a:ea typeface="Calibri" panose="020F0502020204030204" pitchFamily="34" charset="0"/>
                        <a:cs typeface="Times New Roman" pitchFamily="18" charset="0"/>
                      </a:endParaRPr>
                    </a:p>
                  </a:txBody>
                  <a:tcPr marL="68580" marR="68580" marT="0" marB="0"/>
                </a:tc>
                <a:tc>
                  <a:txBody>
                    <a:bodyPr/>
                    <a:lstStyle/>
                    <a:p>
                      <a:pPr marL="0" marR="0" algn="just">
                        <a:lnSpc>
                          <a:spcPct val="115000"/>
                        </a:lnSpc>
                        <a:spcBef>
                          <a:spcPts val="0"/>
                        </a:spcBef>
                        <a:spcAft>
                          <a:spcPts val="0"/>
                        </a:spcAft>
                      </a:pPr>
                      <a:r>
                        <a:rPr lang="kk-KZ" sz="2400" dirty="0">
                          <a:effectLst/>
                          <a:latin typeface="Times New Roman" pitchFamily="18" charset="0"/>
                          <a:cs typeface="Times New Roman" pitchFamily="18" charset="0"/>
                        </a:rPr>
                        <a:t>Қосарлы </a:t>
                      </a:r>
                      <a:r>
                        <a:rPr lang="kk-KZ" sz="2400" b="1" dirty="0">
                          <a:effectLst/>
                          <a:latin typeface="Times New Roman" pitchFamily="18" charset="0"/>
                          <a:cs typeface="Times New Roman" pitchFamily="18" charset="0"/>
                        </a:rPr>
                        <a:t>« сть, ст, зд » </a:t>
                      </a:r>
                      <a:r>
                        <a:rPr lang="kk-KZ" sz="2400" dirty="0">
                          <a:effectLst/>
                          <a:latin typeface="Times New Roman" pitchFamily="18" charset="0"/>
                          <a:cs typeface="Times New Roman" pitchFamily="18" charset="0"/>
                        </a:rPr>
                        <a:t>дыбыстарына аяқталған орыс тілінің сөздеріне қосымша жалғанғанда, соңғы </a:t>
                      </a:r>
                      <a:r>
                        <a:rPr lang="kk-KZ" sz="2400" b="1" dirty="0">
                          <a:effectLst/>
                          <a:latin typeface="Times New Roman" pitchFamily="18" charset="0"/>
                          <a:cs typeface="Times New Roman" pitchFamily="18" charset="0"/>
                        </a:rPr>
                        <a:t>« ть, т, д » </a:t>
                      </a:r>
                      <a:r>
                        <a:rPr lang="kk-KZ" sz="2400" dirty="0">
                          <a:effectLst/>
                          <a:latin typeface="Times New Roman" pitchFamily="18" charset="0"/>
                          <a:cs typeface="Times New Roman" pitchFamily="18" charset="0"/>
                        </a:rPr>
                        <a:t>дыбыстары түсіп қалады.  </a:t>
                      </a:r>
                      <a:endParaRPr lang="ru-RU" sz="2400" dirty="0">
                        <a:effectLst/>
                        <a:latin typeface="Times New Roman" pitchFamily="18" charset="0"/>
                        <a:ea typeface="Calibri" panose="020F0502020204030204" pitchFamily="34" charset="0"/>
                        <a:cs typeface="Times New Roman" pitchFamily="18" charset="0"/>
                      </a:endParaRPr>
                    </a:p>
                  </a:txBody>
                  <a:tcPr marL="68580" marR="68580" marT="0" marB="0"/>
                </a:tc>
                <a:tc>
                  <a:txBody>
                    <a:bodyPr/>
                    <a:lstStyle/>
                    <a:p>
                      <a:pPr marL="0" marR="0" algn="just">
                        <a:lnSpc>
                          <a:spcPct val="115000"/>
                        </a:lnSpc>
                        <a:spcBef>
                          <a:spcPts val="0"/>
                        </a:spcBef>
                        <a:spcAft>
                          <a:spcPts val="0"/>
                        </a:spcAft>
                      </a:pPr>
                      <a:r>
                        <a:rPr lang="kk-KZ" sz="2400" dirty="0">
                          <a:effectLst/>
                          <a:latin typeface="Times New Roman" pitchFamily="18" charset="0"/>
                          <a:cs typeface="Times New Roman" pitchFamily="18" charset="0"/>
                        </a:rPr>
                        <a:t>Ведомость + қа = ведомосқа,</a:t>
                      </a:r>
                      <a:endParaRPr lang="ru-RU" sz="2400" dirty="0">
                        <a:effectLst/>
                        <a:latin typeface="Times New Roman" pitchFamily="18" charset="0"/>
                        <a:cs typeface="Times New Roman" pitchFamily="18" charset="0"/>
                      </a:endParaRPr>
                    </a:p>
                    <a:p>
                      <a:pPr marL="0" marR="0" algn="just">
                        <a:lnSpc>
                          <a:spcPct val="115000"/>
                        </a:lnSpc>
                        <a:spcBef>
                          <a:spcPts val="0"/>
                        </a:spcBef>
                        <a:spcAft>
                          <a:spcPts val="0"/>
                        </a:spcAft>
                      </a:pPr>
                      <a:r>
                        <a:rPr lang="kk-KZ" sz="2400" dirty="0">
                          <a:effectLst/>
                          <a:latin typeface="Times New Roman" pitchFamily="18" charset="0"/>
                          <a:cs typeface="Times New Roman" pitchFamily="18" charset="0"/>
                        </a:rPr>
                        <a:t>турист + ке = туриске,</a:t>
                      </a:r>
                      <a:endParaRPr lang="ru-RU" sz="2400" dirty="0">
                        <a:effectLst/>
                        <a:latin typeface="Times New Roman" pitchFamily="18" charset="0"/>
                        <a:cs typeface="Times New Roman" pitchFamily="18" charset="0"/>
                      </a:endParaRPr>
                    </a:p>
                    <a:p>
                      <a:pPr marL="0" marR="0" algn="just">
                        <a:lnSpc>
                          <a:spcPct val="115000"/>
                        </a:lnSpc>
                        <a:spcBef>
                          <a:spcPts val="0"/>
                        </a:spcBef>
                        <a:spcAft>
                          <a:spcPts val="0"/>
                        </a:spcAft>
                      </a:pPr>
                      <a:r>
                        <a:rPr lang="kk-KZ" sz="2400" dirty="0">
                          <a:effectLst/>
                          <a:latin typeface="Times New Roman" pitchFamily="18" charset="0"/>
                          <a:cs typeface="Times New Roman" pitchFamily="18" charset="0"/>
                        </a:rPr>
                        <a:t>подъезд + ге = подъезге</a:t>
                      </a:r>
                      <a:endParaRPr lang="ru-RU" sz="2400" dirty="0">
                        <a:effectLst/>
                        <a:latin typeface="Times New Roman" pitchFamily="18" charset="0"/>
                        <a:ea typeface="Calibri" panose="020F0502020204030204" pitchFamily="34" charset="0"/>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23025164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149" y="0"/>
            <a:ext cx="10364451" cy="1596177"/>
          </a:xfrm>
        </p:spPr>
        <p:txBody>
          <a:bodyPr>
            <a:normAutofit/>
          </a:bodyPr>
          <a:lstStyle/>
          <a:p>
            <a:r>
              <a:rPr lang="kk-KZ" sz="2400" b="1" cap="none" dirty="0">
                <a:latin typeface="Times New Roman" panose="02020603050405020304" pitchFamily="18" charset="0"/>
                <a:cs typeface="Times New Roman" panose="02020603050405020304" pitchFamily="18" charset="0"/>
              </a:rPr>
              <a:t>5</a:t>
            </a:r>
            <a:r>
              <a:rPr lang="kk-KZ" sz="2400" b="1" cap="none" dirty="0" smtClean="0">
                <a:latin typeface="Times New Roman" panose="02020603050405020304" pitchFamily="18" charset="0"/>
                <a:cs typeface="Times New Roman" panose="02020603050405020304" pitchFamily="18" charset="0"/>
              </a:rPr>
              <a:t>-тапсырма</a:t>
            </a:r>
            <a:endParaRPr lang="ru-RU" sz="24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3"/>
          </p:nvPr>
        </p:nvSpPr>
        <p:spPr>
          <a:xfrm>
            <a:off x="913774" y="1115568"/>
            <a:ext cx="10363826" cy="4675631"/>
          </a:xfrm>
        </p:spPr>
        <p:txBody>
          <a:bodyPr>
            <a:normAutofit/>
          </a:bodyPr>
          <a:lstStyle/>
          <a:p>
            <a:pPr marL="0" indent="0" algn="just">
              <a:buNone/>
            </a:pPr>
            <a:r>
              <a:rPr lang="kk-KZ" b="1" cap="none" dirty="0" smtClean="0">
                <a:latin typeface="Times New Roman" panose="02020603050405020304" pitchFamily="18" charset="0"/>
                <a:cs typeface="Times New Roman" panose="02020603050405020304" pitchFamily="18" charset="0"/>
              </a:rPr>
              <a:t>«</a:t>
            </a:r>
            <a:r>
              <a:rPr lang="kk-KZ" b="1" i="1" cap="none" dirty="0" smtClean="0">
                <a:latin typeface="Times New Roman" panose="02020603050405020304" pitchFamily="18" charset="0"/>
                <a:cs typeface="Times New Roman" panose="02020603050405020304" pitchFamily="18" charset="0"/>
              </a:rPr>
              <a:t>Есте сақта!</a:t>
            </a:r>
            <a:r>
              <a:rPr lang="kk-KZ" b="1" cap="none" dirty="0" smtClean="0">
                <a:latin typeface="Times New Roman" panose="02020603050405020304" pitchFamily="18" charset="0"/>
                <a:cs typeface="Times New Roman" panose="02020603050405020304" pitchFamily="18" charset="0"/>
              </a:rPr>
              <a:t>» </a:t>
            </a:r>
            <a:r>
              <a:rPr lang="kk-KZ" b="1" cap="none" dirty="0" smtClean="0">
                <a:latin typeface="Times New Roman" panose="02020603050405020304" pitchFamily="18" charset="0"/>
                <a:cs typeface="Times New Roman" panose="02020603050405020304" pitchFamily="18" charset="0"/>
              </a:rPr>
              <a:t>айдарында </a:t>
            </a:r>
            <a:r>
              <a:rPr lang="kk-KZ" b="1" cap="none" dirty="0" smtClean="0">
                <a:latin typeface="Times New Roman" panose="02020603050405020304" pitchFamily="18" charset="0"/>
                <a:cs typeface="Times New Roman" panose="02020603050405020304" pitchFamily="18" charset="0"/>
              </a:rPr>
              <a:t>берілген сөздерді пайдалана отырып, жоғары оқу орындарындағы </a:t>
            </a:r>
            <a:r>
              <a:rPr lang="kk-KZ" b="1" cap="none" dirty="0" smtClean="0">
                <a:latin typeface="Times New Roman" panose="02020603050405020304" pitchFamily="18" charset="0"/>
                <a:cs typeface="Times New Roman" panose="02020603050405020304" pitchFamily="18" charset="0"/>
              </a:rPr>
              <a:t>«Лингвистика</a:t>
            </a:r>
            <a:r>
              <a:rPr lang="kk-KZ" b="1" cap="none" dirty="0" smtClean="0">
                <a:latin typeface="Times New Roman" panose="02020603050405020304" pitchFamily="18" charset="0"/>
                <a:cs typeface="Times New Roman" panose="02020603050405020304" pitchFamily="18" charset="0"/>
              </a:rPr>
              <a:t>» мамандығына оқуға шақырып, үгіт-насихат сипатындағы жарнама мәтінін жазыңыздар. (5-6 сөйлем) </a:t>
            </a:r>
          </a:p>
          <a:p>
            <a:pPr marL="0" indent="0" algn="just">
              <a:buNone/>
            </a:pPr>
            <a:endParaRPr lang="ru-RU" cap="none" dirty="0" smtClean="0">
              <a:latin typeface="Times New Roman" panose="02020603050405020304" pitchFamily="18" charset="0"/>
              <a:cs typeface="Times New Roman" panose="02020603050405020304" pitchFamily="18" charset="0"/>
            </a:endParaRPr>
          </a:p>
          <a:p>
            <a:pPr marL="0" indent="0" algn="just">
              <a:buNone/>
            </a:pPr>
            <a:r>
              <a:rPr lang="kk-KZ" b="1" cap="none" dirty="0" smtClean="0">
                <a:latin typeface="Times New Roman" panose="02020603050405020304" pitchFamily="18" charset="0"/>
                <a:cs typeface="Times New Roman" panose="02020603050405020304" pitchFamily="18" charset="0"/>
              </a:rPr>
              <a:t>Дескриптор </a:t>
            </a:r>
            <a:endParaRPr lang="ru-RU" cap="none" dirty="0" smtClean="0">
              <a:latin typeface="Times New Roman" panose="02020603050405020304" pitchFamily="18" charset="0"/>
              <a:cs typeface="Times New Roman" panose="02020603050405020304" pitchFamily="18" charset="0"/>
            </a:endParaRPr>
          </a:p>
          <a:p>
            <a:pPr lvl="0" algn="just"/>
            <a:r>
              <a:rPr lang="kk-KZ" b="1" cap="none" dirty="0" smtClean="0">
                <a:latin typeface="Times New Roman" panose="02020603050405020304" pitchFamily="18" charset="0"/>
                <a:cs typeface="Times New Roman" panose="02020603050405020304" pitchFamily="18" charset="0"/>
              </a:rPr>
              <a:t>«</a:t>
            </a:r>
            <a:r>
              <a:rPr lang="kk-KZ" b="1" i="1" cap="none" dirty="0" smtClean="0">
                <a:latin typeface="Times New Roman" panose="02020603050405020304" pitchFamily="18" charset="0"/>
                <a:cs typeface="Times New Roman" panose="02020603050405020304" pitchFamily="18" charset="0"/>
              </a:rPr>
              <a:t>Есте сақта!</a:t>
            </a:r>
            <a:r>
              <a:rPr lang="kk-KZ" b="1" cap="none" dirty="0" smtClean="0">
                <a:latin typeface="Times New Roman" panose="02020603050405020304" pitchFamily="18" charset="0"/>
                <a:cs typeface="Times New Roman" panose="02020603050405020304" pitchFamily="18" charset="0"/>
              </a:rPr>
              <a:t>» </a:t>
            </a:r>
            <a:r>
              <a:rPr lang="kk-KZ" cap="none" dirty="0" smtClean="0">
                <a:latin typeface="Times New Roman" panose="02020603050405020304" pitchFamily="18" charset="0"/>
                <a:cs typeface="Times New Roman" panose="02020603050405020304" pitchFamily="18" charset="0"/>
              </a:rPr>
              <a:t>айдарында </a:t>
            </a:r>
            <a:r>
              <a:rPr lang="kk-KZ" cap="none" dirty="0" smtClean="0">
                <a:latin typeface="Times New Roman" panose="02020603050405020304" pitchFamily="18" charset="0"/>
                <a:cs typeface="Times New Roman" panose="02020603050405020304" pitchFamily="18" charset="0"/>
              </a:rPr>
              <a:t>берілген сөздерді пайдаланады;  </a:t>
            </a:r>
            <a:endParaRPr lang="ru-RU" cap="none" dirty="0" smtClean="0">
              <a:latin typeface="Times New Roman" panose="02020603050405020304" pitchFamily="18" charset="0"/>
              <a:cs typeface="Times New Roman" panose="02020603050405020304" pitchFamily="18" charset="0"/>
            </a:endParaRPr>
          </a:p>
          <a:p>
            <a:pPr lvl="0" algn="just"/>
            <a:r>
              <a:rPr lang="kk-KZ" b="1" cap="none" dirty="0" smtClean="0">
                <a:latin typeface="Times New Roman" panose="02020603050405020304" pitchFamily="18" charset="0"/>
                <a:cs typeface="Times New Roman" panose="02020603050405020304" pitchFamily="18" charset="0"/>
              </a:rPr>
              <a:t>«Лингвистика» </a:t>
            </a:r>
            <a:r>
              <a:rPr lang="kk-KZ" cap="none" dirty="0" smtClean="0">
                <a:latin typeface="Times New Roman" panose="02020603050405020304" pitchFamily="18" charset="0"/>
                <a:cs typeface="Times New Roman" panose="02020603050405020304" pitchFamily="18" charset="0"/>
              </a:rPr>
              <a:t>мамандығына оқуға шақырып, үгіт-насихат сипатындағы жарнама мәтінін жазады; </a:t>
            </a:r>
            <a:endParaRPr lang="ru-RU" cap="none" dirty="0" smtClean="0">
              <a:latin typeface="Times New Roman" panose="02020603050405020304" pitchFamily="18" charset="0"/>
              <a:cs typeface="Times New Roman" panose="02020603050405020304" pitchFamily="18" charset="0"/>
            </a:endParaRPr>
          </a:p>
          <a:p>
            <a:pPr lvl="0" algn="just"/>
            <a:r>
              <a:rPr lang="kk-KZ" cap="none" dirty="0" smtClean="0">
                <a:latin typeface="Times New Roman" panose="02020603050405020304" pitchFamily="18" charset="0"/>
                <a:cs typeface="Times New Roman" panose="02020603050405020304" pitchFamily="18" charset="0"/>
              </a:rPr>
              <a:t> Жарнамада сөйлем санын сақтайды.</a:t>
            </a:r>
            <a:endParaRPr lang="ru-RU" cap="none" dirty="0" smtClean="0">
              <a:latin typeface="Times New Roman" panose="02020603050405020304" pitchFamily="18" charset="0"/>
              <a:cs typeface="Times New Roman" panose="02020603050405020304" pitchFamily="18" charset="0"/>
            </a:endParaRPr>
          </a:p>
          <a:p>
            <a:pPr marL="0" indent="0" algn="just">
              <a:buNone/>
            </a:pPr>
            <a:endParaRPr lang="ru-RU"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5553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149" y="119854"/>
            <a:ext cx="10364451" cy="1217998"/>
          </a:xfrm>
        </p:spPr>
        <p:txBody>
          <a:bodyPr>
            <a:normAutofit/>
          </a:bodyPr>
          <a:lstStyle/>
          <a:p>
            <a:r>
              <a:rPr lang="kk-KZ" sz="2400" b="1" cap="none" dirty="0" smtClean="0">
                <a:latin typeface="Times New Roman" panose="02020603050405020304" pitchFamily="18" charset="0"/>
                <a:cs typeface="Times New Roman" panose="02020603050405020304" pitchFamily="18" charset="0"/>
              </a:rPr>
              <a:t>Өзіңді тексер! </a:t>
            </a:r>
            <a:endParaRPr lang="ru-RU" sz="24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3"/>
          </p:nvPr>
        </p:nvSpPr>
        <p:spPr>
          <a:xfrm>
            <a:off x="913774" y="1527048"/>
            <a:ext cx="10363826" cy="4264151"/>
          </a:xfrm>
        </p:spPr>
        <p:txBody>
          <a:bodyPr/>
          <a:lstStyle/>
          <a:p>
            <a:pPr marL="0" indent="0">
              <a:buNone/>
            </a:pPr>
            <a:endParaRPr lang="ru-RU" cap="none" dirty="0">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922789" y="1207198"/>
            <a:ext cx="10704352" cy="5248275"/>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ru-RU" sz="1100">
                <a:solidFill>
                  <a:schemeClr val="tx2">
                    <a:lumMod val="60000"/>
                    <a:lumOff val="40000"/>
                  </a:schemeClr>
                </a:solidFill>
                <a:effectLst/>
                <a:ea typeface="Calibri" panose="020F0502020204030204" pitchFamily="34" charset="0"/>
                <a:cs typeface="Times New Roman" panose="02020603050405020304" pitchFamily="18" charset="0"/>
              </a:rPr>
              <a:t> </a:t>
            </a:r>
          </a:p>
        </p:txBody>
      </p:sp>
      <p:sp>
        <p:nvSpPr>
          <p:cNvPr id="8" name="Поле 3"/>
          <p:cNvSpPr txBox="1"/>
          <p:nvPr/>
        </p:nvSpPr>
        <p:spPr>
          <a:xfrm>
            <a:off x="1191237" y="1337852"/>
            <a:ext cx="10075178" cy="478155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15000"/>
              </a:lnSpc>
              <a:spcBef>
                <a:spcPts val="0"/>
              </a:spcBef>
              <a:spcAft>
                <a:spcPts val="1000"/>
              </a:spcAft>
            </a:pPr>
            <a:r>
              <a:rPr lang="kk-KZ" sz="2200" b="1" dirty="0">
                <a:effectLst/>
                <a:latin typeface="Times New Roman" panose="02020603050405020304" pitchFamily="18" charset="0"/>
                <a:ea typeface="Calibri" panose="020F0502020204030204" pitchFamily="34" charset="0"/>
                <a:cs typeface="Times New Roman" panose="02020603050405020304" pitchFamily="18" charset="0"/>
              </a:rPr>
              <a:t>«ЛИНГВИСТИКА» МАМАНДЫҒЫ</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1000"/>
              </a:spcAft>
            </a:pPr>
            <a:r>
              <a:rPr lang="kk-KZ" sz="2200" b="1" dirty="0">
                <a:effectLst/>
                <a:latin typeface="Times New Roman" panose="02020603050405020304" pitchFamily="18" charset="0"/>
                <a:ea typeface="Calibri" panose="020F0502020204030204" pitchFamily="34" charset="0"/>
                <a:cs typeface="Times New Roman" panose="02020603050405020304" pitchFamily="18" charset="0"/>
              </a:rPr>
              <a:t>ШАҚЫРАДЫ!!!</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1000"/>
              </a:spcAft>
            </a:pPr>
            <a:r>
              <a:rPr lang="kk-KZ" sz="2200" dirty="0">
                <a:effectLst/>
                <a:latin typeface="Times New Roman" panose="02020603050405020304" pitchFamily="18" charset="0"/>
                <a:ea typeface="Calibri" panose="020F0502020204030204" pitchFamily="34" charset="0"/>
                <a:cs typeface="Times New Roman" panose="02020603050405020304" pitchFamily="18" charset="0"/>
              </a:rPr>
              <a:t> 	Құрметті, ғылымға құштар өрендер! Білім мен ғылым, мәдениет пен өнер, өндіріс пен техника т.б. салалардың тез қарқынмен дамуы орыс тілінен енген сөздермен толығуда. Күнделікті өмірімізге еніп кеткендігі сонша – БАҚ-та жиі кездесіп те жүр. Ал СІЗ «ведомость, грамм, лимонад, лингвист, турист, бефстроганов» сөздерінің жазылу ерекшелігін білесіз бе? Бұл сөздердің сырын терең ұғынғыңыз келсе, «Лингвистика» мамандығын таңдаңыз! </a:t>
            </a:r>
            <a:endParaRPr lang="kk-KZ"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1000"/>
              </a:spcAft>
            </a:pPr>
            <a:r>
              <a:rPr lang="kk-KZ" sz="2200" dirty="0">
                <a:latin typeface="Times New Roman" panose="02020603050405020304" pitchFamily="18" charset="0"/>
                <a:ea typeface="Calibri" panose="020F0502020204030204" pitchFamily="34" charset="0"/>
                <a:cs typeface="Times New Roman" panose="02020603050405020304" pitchFamily="18" charset="0"/>
              </a:rPr>
              <a:t>	</a:t>
            </a: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Әлем </a:t>
            </a:r>
            <a:r>
              <a:rPr lang="kk-KZ" sz="2200" dirty="0">
                <a:effectLst/>
                <a:latin typeface="Times New Roman" panose="02020603050405020304" pitchFamily="18" charset="0"/>
                <a:ea typeface="Calibri" panose="020F0502020204030204" pitchFamily="34" charset="0"/>
                <a:cs typeface="Times New Roman" panose="02020603050405020304" pitchFamily="18" charset="0"/>
              </a:rPr>
              <a:t>тілдерінің құрылымын, тарихи      дамуы мен заңдылықтарын зерделеуге асығыңыз! </a:t>
            </a:r>
            <a:r>
              <a:rPr lang="kk-KZ" sz="2200" b="1" dirty="0">
                <a:effectLst/>
                <a:latin typeface="Times New Roman" panose="02020603050405020304" pitchFamily="18" charset="0"/>
                <a:ea typeface="Calibri" panose="020F0502020204030204" pitchFamily="34" charset="0"/>
                <a:cs typeface="Times New Roman" panose="02020603050405020304" pitchFamily="18" charset="0"/>
              </a:rPr>
              <a:t>«СЫРЛЫ ӘЛЕМГЕ» САЯХАТ ШЕККІҢІЗ КЕЛСЕ, БІЗДІ ТАҢДАҢЫЗ!!! </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1000"/>
              </a:spcAft>
            </a:pPr>
            <a:r>
              <a:rPr lang="kk-KZ" sz="2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429862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570451"/>
            <a:ext cx="10364451" cy="1224793"/>
          </a:xfrm>
        </p:spPr>
        <p:txBody>
          <a:bodyPr/>
          <a:lstStyle/>
          <a:p>
            <a:r>
              <a:rPr lang="kk-KZ" sz="2400" b="1" cap="none" dirty="0" smtClean="0">
                <a:latin typeface="Times New Roman" panose="02020603050405020304" pitchFamily="18" charset="0"/>
                <a:cs typeface="Times New Roman" panose="02020603050405020304" pitchFamily="18" charset="0"/>
              </a:rPr>
              <a:t>Қорытынды</a:t>
            </a:r>
            <a:endParaRPr lang="ru-RU" sz="24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3"/>
          </p:nvPr>
        </p:nvSpPr>
        <p:spPr>
          <a:xfrm>
            <a:off x="913774" y="1577130"/>
            <a:ext cx="10363826" cy="4563611"/>
          </a:xfrm>
        </p:spPr>
        <p:txBody>
          <a:bodyPr>
            <a:noAutofit/>
          </a:bodyPr>
          <a:lstStyle/>
          <a:p>
            <a:pPr lvl="0" algn="just"/>
            <a:r>
              <a:rPr lang="kk-KZ" sz="2800" cap="none" dirty="0" smtClean="0">
                <a:latin typeface="Times New Roman" panose="02020603050405020304" pitchFamily="18" charset="0"/>
                <a:cs typeface="Times New Roman" panose="02020603050405020304" pitchFamily="18" charset="0"/>
              </a:rPr>
              <a:t>Мәтінге жоспар құрып, ондағы басты ойды анықтай алады екенбіз.</a:t>
            </a:r>
            <a:endParaRPr lang="ru-RU" sz="2800" cap="none" dirty="0" smtClean="0">
              <a:latin typeface="Times New Roman" panose="02020603050405020304" pitchFamily="18" charset="0"/>
              <a:cs typeface="Times New Roman" panose="02020603050405020304" pitchFamily="18" charset="0"/>
            </a:endParaRPr>
          </a:p>
          <a:p>
            <a:pPr lvl="0" algn="just"/>
            <a:r>
              <a:rPr lang="kk-KZ" sz="2800" cap="none" dirty="0" smtClean="0">
                <a:latin typeface="Times New Roman" panose="02020603050405020304" pitchFamily="18" charset="0"/>
                <a:cs typeface="Times New Roman" panose="02020603050405020304" pitchFamily="18" charset="0"/>
              </a:rPr>
              <a:t>Мәтіндегі ақпаратты өмірлік мәселелермен байланыстырып, </a:t>
            </a:r>
            <a:r>
              <a:rPr lang="kk-KZ" sz="2800" b="1" cap="none" dirty="0" smtClean="0">
                <a:latin typeface="Times New Roman" panose="02020603050405020304" pitchFamily="18" charset="0"/>
                <a:cs typeface="Times New Roman" panose="02020603050405020304" pitchFamily="18" charset="0"/>
              </a:rPr>
              <a:t>«</a:t>
            </a:r>
            <a:r>
              <a:rPr lang="kk-KZ" sz="2800" b="1" cap="none" dirty="0" smtClean="0">
                <a:latin typeface="Times New Roman" panose="02020603050405020304" pitchFamily="18" charset="0"/>
                <a:cs typeface="Times New Roman" panose="02020603050405020304" pitchFamily="18" charset="0"/>
              </a:rPr>
              <a:t>ПОПС</a:t>
            </a:r>
            <a:r>
              <a:rPr lang="kk-KZ" sz="2800" b="1" cap="none" dirty="0" smtClean="0">
                <a:latin typeface="Times New Roman" panose="02020603050405020304" pitchFamily="18" charset="0"/>
                <a:cs typeface="Times New Roman" panose="02020603050405020304" pitchFamily="18" charset="0"/>
              </a:rPr>
              <a:t> </a:t>
            </a:r>
            <a:r>
              <a:rPr lang="kk-KZ" sz="2800" b="1" cap="none" dirty="0" smtClean="0">
                <a:latin typeface="Times New Roman" panose="02020603050405020304" pitchFamily="18" charset="0"/>
                <a:cs typeface="Times New Roman" panose="02020603050405020304" pitchFamily="18" charset="0"/>
              </a:rPr>
              <a:t>формуласы» </a:t>
            </a:r>
            <a:r>
              <a:rPr lang="kk-KZ" sz="2800" cap="none" dirty="0" smtClean="0">
                <a:latin typeface="Times New Roman" panose="02020603050405020304" pitchFamily="18" charset="0"/>
                <a:cs typeface="Times New Roman" panose="02020603050405020304" pitchFamily="18" charset="0"/>
              </a:rPr>
              <a:t>арқылы жеткізе алатындығымызға көз жеткіздік.</a:t>
            </a:r>
            <a:endParaRPr lang="ru-RU" sz="2800" cap="none" dirty="0" smtClean="0">
              <a:latin typeface="Times New Roman" panose="02020603050405020304" pitchFamily="18" charset="0"/>
              <a:cs typeface="Times New Roman" panose="02020603050405020304" pitchFamily="18" charset="0"/>
            </a:endParaRPr>
          </a:p>
          <a:p>
            <a:pPr lvl="0" algn="just"/>
            <a:r>
              <a:rPr lang="kk-KZ" sz="2800" cap="none" dirty="0" smtClean="0">
                <a:latin typeface="Times New Roman" panose="02020603050405020304" pitchFamily="18" charset="0"/>
                <a:cs typeface="Times New Roman" panose="02020603050405020304" pitchFamily="18" charset="0"/>
              </a:rPr>
              <a:t>Тілдік бірліктерді орфографиялық нормаға сай жазып, сөйлемде орынды қолдана аламыз.</a:t>
            </a:r>
            <a:r>
              <a:rPr lang="kk-KZ" sz="2800" b="1" cap="none" dirty="0" smtClean="0">
                <a:latin typeface="Times New Roman" panose="02020603050405020304" pitchFamily="18" charset="0"/>
                <a:cs typeface="Times New Roman" panose="02020603050405020304" pitchFamily="18" charset="0"/>
              </a:rPr>
              <a:t> </a:t>
            </a:r>
            <a:endParaRPr lang="ru-RU" sz="2800" cap="none" dirty="0" smtClean="0">
              <a:latin typeface="Times New Roman" panose="02020603050405020304" pitchFamily="18" charset="0"/>
              <a:cs typeface="Times New Roman" panose="02020603050405020304" pitchFamily="18" charset="0"/>
            </a:endParaRPr>
          </a:p>
          <a:p>
            <a:pPr lvl="0" algn="just"/>
            <a:r>
              <a:rPr lang="kk-KZ" sz="2800" cap="none" dirty="0" smtClean="0">
                <a:latin typeface="Times New Roman" panose="02020603050405020304" pitchFamily="18" charset="0"/>
                <a:cs typeface="Times New Roman" panose="02020603050405020304" pitchFamily="18" charset="0"/>
              </a:rPr>
              <a:t>Үгіт-насихат сипатындағы жарнама мәтінін жаза аламыз. </a:t>
            </a:r>
            <a:endParaRPr lang="ru-RU" sz="28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99102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13190" y="713232"/>
            <a:ext cx="11000858" cy="5205983"/>
          </a:xfrm>
        </p:spPr>
        <p:txBody>
          <a:bodyPr>
            <a:noAutofit/>
          </a:bodyPr>
          <a:lstStyle/>
          <a:p>
            <a:pPr marL="0" indent="0" algn="just">
              <a:lnSpc>
                <a:spcPct val="100000"/>
              </a:lnSpc>
              <a:buNone/>
            </a:pPr>
            <a:r>
              <a:rPr lang="kk-KZ" sz="3200" b="1" cap="none" dirty="0" smtClean="0">
                <a:latin typeface="Times New Roman" panose="02020603050405020304" pitchFamily="18" charset="0"/>
                <a:cs typeface="Times New Roman" panose="02020603050405020304" pitchFamily="18" charset="0"/>
              </a:rPr>
              <a:t>Оқу мақсаттары: </a:t>
            </a:r>
            <a:endParaRPr lang="ru-RU" sz="3200" b="1" cap="none" dirty="0" smtClean="0">
              <a:latin typeface="Times New Roman" panose="02020603050405020304" pitchFamily="18" charset="0"/>
              <a:cs typeface="Times New Roman" panose="02020603050405020304" pitchFamily="18" charset="0"/>
            </a:endParaRPr>
          </a:p>
          <a:p>
            <a:pPr algn="just">
              <a:lnSpc>
                <a:spcPct val="100000"/>
              </a:lnSpc>
            </a:pPr>
            <a:r>
              <a:rPr lang="kk-KZ" sz="3200" cap="none" dirty="0" smtClean="0">
                <a:latin typeface="Times New Roman" panose="02020603050405020304" pitchFamily="18" charset="0"/>
                <a:cs typeface="Times New Roman" panose="02020603050405020304" pitchFamily="18" charset="0"/>
              </a:rPr>
              <a:t>10.1.3.3 тыңдалған мәтіндегі ақпаратты өмірлік мәселелермен байланыстыра білу</a:t>
            </a:r>
            <a:endParaRPr lang="ru-RU" sz="3200" cap="none" dirty="0" smtClean="0">
              <a:latin typeface="Times New Roman" panose="02020603050405020304" pitchFamily="18" charset="0"/>
              <a:cs typeface="Times New Roman" panose="02020603050405020304" pitchFamily="18" charset="0"/>
            </a:endParaRPr>
          </a:p>
          <a:p>
            <a:pPr algn="just">
              <a:lnSpc>
                <a:spcPct val="100000"/>
              </a:lnSpc>
            </a:pPr>
            <a:r>
              <a:rPr lang="kk-KZ" sz="3200" cap="none" dirty="0" smtClean="0">
                <a:latin typeface="Times New Roman" panose="02020603050405020304" pitchFamily="18" charset="0"/>
                <a:cs typeface="Times New Roman" panose="02020603050405020304" pitchFamily="18" charset="0"/>
              </a:rPr>
              <a:t>10.4.1.1 мәнмәтін бойынша тілдік бірліктерді орфографиялық нормаға сай жазу</a:t>
            </a:r>
            <a:endParaRPr lang="en-US" sz="3200" cap="none" dirty="0" smtClean="0">
              <a:latin typeface="Times New Roman" panose="02020603050405020304" pitchFamily="18" charset="0"/>
              <a:cs typeface="Times New Roman" panose="02020603050405020304" pitchFamily="18" charset="0"/>
            </a:endParaRPr>
          </a:p>
          <a:p>
            <a:pPr marL="0" indent="0" algn="just">
              <a:buNone/>
            </a:pPr>
            <a:r>
              <a:rPr lang="kk-KZ" sz="3200" b="1" cap="none" dirty="0" smtClean="0">
                <a:latin typeface="Times New Roman" panose="02020603050405020304" pitchFamily="18" charset="0"/>
                <a:cs typeface="Times New Roman" panose="02020603050405020304" pitchFamily="18" charset="0"/>
              </a:rPr>
              <a:t>Сабақ мақсаты:</a:t>
            </a:r>
          </a:p>
          <a:p>
            <a:pPr marL="0" indent="0" algn="just">
              <a:lnSpc>
                <a:spcPct val="100000"/>
              </a:lnSpc>
              <a:buNone/>
            </a:pPr>
            <a:r>
              <a:rPr lang="kk-KZ" sz="3200" cap="none" dirty="0" smtClean="0">
                <a:latin typeface="Times New Roman" panose="02020603050405020304" pitchFamily="18" charset="0"/>
                <a:cs typeface="Times New Roman" panose="02020603050405020304" pitchFamily="18" charset="0"/>
              </a:rPr>
              <a:t>Тыңдалған мәтіндегі ақпаратты өмірлік мәселелермен байланыстыра білу. Мәнмәтін бойынша тілдік бірліктерді орфографиялық нормаға сай жазу </a:t>
            </a:r>
            <a:endParaRPr lang="ru-RU" sz="32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02276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400" b="1" cap="none" dirty="0" smtClean="0">
                <a:latin typeface="Times New Roman" panose="02020603050405020304" pitchFamily="18" charset="0"/>
                <a:cs typeface="Times New Roman" panose="02020603050405020304" pitchFamily="18" charset="0"/>
              </a:rPr>
              <a:t>Қосымша тапсырма:  </a:t>
            </a:r>
            <a:endParaRPr lang="ru-RU" sz="24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3"/>
          </p:nvPr>
        </p:nvSpPr>
        <p:spPr/>
        <p:txBody>
          <a:bodyPr>
            <a:normAutofit/>
          </a:bodyPr>
          <a:lstStyle/>
          <a:p>
            <a:pPr algn="just"/>
            <a:r>
              <a:rPr lang="kk-KZ" sz="3200" cap="none" dirty="0" smtClean="0">
                <a:latin typeface="Times New Roman" panose="02020603050405020304" pitchFamily="18" charset="0"/>
                <a:cs typeface="Times New Roman" panose="02020603050405020304" pitchFamily="18" charset="0"/>
              </a:rPr>
              <a:t>М.Шахановтың </a:t>
            </a:r>
            <a:r>
              <a:rPr lang="kk-KZ" sz="3200" cap="none" dirty="0" smtClean="0">
                <a:latin typeface="Times New Roman" panose="02020603050405020304" pitchFamily="18" charset="0"/>
                <a:cs typeface="Times New Roman" panose="02020603050405020304" pitchFamily="18" charset="0"/>
              </a:rPr>
              <a:t>әл-Фараби </a:t>
            </a:r>
            <a:r>
              <a:rPr lang="kk-KZ" sz="3200" cap="none" dirty="0" smtClean="0">
                <a:latin typeface="Times New Roman" panose="02020603050405020304" pitchFamily="18" charset="0"/>
                <a:cs typeface="Times New Roman" panose="02020603050405020304" pitchFamily="18" charset="0"/>
              </a:rPr>
              <a:t>туралы өлеңін тыңдап, ғұлама туралы ғылыми эссе жазыңыздар. </a:t>
            </a:r>
            <a:endParaRPr lang="ru-RU" sz="3200" cap="none" dirty="0" smtClean="0">
              <a:latin typeface="Times New Roman" panose="02020603050405020304" pitchFamily="18" charset="0"/>
              <a:cs typeface="Times New Roman" panose="02020603050405020304" pitchFamily="18" charset="0"/>
            </a:endParaRPr>
          </a:p>
          <a:p>
            <a:pPr algn="just"/>
            <a:r>
              <a:rPr lang="kk-KZ" sz="3200" cap="none" dirty="0" smtClean="0">
                <a:latin typeface="Times New Roman" panose="02020603050405020304" pitchFamily="18" charset="0"/>
                <a:cs typeface="Times New Roman" panose="02020603050405020304" pitchFamily="18" charset="0"/>
              </a:rPr>
              <a:t>Https://www.Youtube.Com/watch?V=zxeyzfhix3y</a:t>
            </a:r>
            <a:endParaRPr lang="ru-RU" sz="32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71607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06383" y="770915"/>
            <a:ext cx="10364451" cy="1596177"/>
          </a:xfrm>
        </p:spPr>
        <p:txBody>
          <a:bodyPr>
            <a:normAutofit/>
          </a:bodyPr>
          <a:lstStyle/>
          <a:p>
            <a:pPr algn="l"/>
            <a:r>
              <a:rPr lang="kk-KZ" sz="3200" b="1" cap="none" dirty="0" smtClean="0">
                <a:latin typeface="Times New Roman" panose="02020603050405020304" pitchFamily="18" charset="0"/>
                <a:cs typeface="Times New Roman" panose="02020603050405020304" pitchFamily="18" charset="0"/>
              </a:rPr>
              <a:t>Бағалау критерийі:</a:t>
            </a:r>
            <a:endParaRPr lang="ru-RU" sz="32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3"/>
          </p:nvPr>
        </p:nvSpPr>
        <p:spPr/>
        <p:txBody>
          <a:bodyPr>
            <a:normAutofit/>
          </a:bodyPr>
          <a:lstStyle/>
          <a:p>
            <a:pPr lvl="0" algn="just"/>
            <a:r>
              <a:rPr lang="kk-KZ" sz="3200" cap="none" dirty="0" smtClean="0">
                <a:latin typeface="Times New Roman" panose="02020603050405020304" pitchFamily="18" charset="0"/>
                <a:cs typeface="Times New Roman" panose="02020603050405020304" pitchFamily="18" charset="0"/>
              </a:rPr>
              <a:t>Тыңдалған мәтіндегі негізгі ақпаратты анықтау</a:t>
            </a:r>
            <a:endParaRPr lang="ru-RU" sz="3200" cap="none" dirty="0" smtClean="0">
              <a:latin typeface="Times New Roman" panose="02020603050405020304" pitchFamily="18" charset="0"/>
              <a:cs typeface="Times New Roman" panose="02020603050405020304" pitchFamily="18" charset="0"/>
            </a:endParaRPr>
          </a:p>
          <a:p>
            <a:pPr lvl="0" algn="just"/>
            <a:r>
              <a:rPr lang="kk-KZ" sz="3200" cap="none" dirty="0" smtClean="0">
                <a:latin typeface="Times New Roman" panose="02020603050405020304" pitchFamily="18" charset="0"/>
                <a:cs typeface="Times New Roman" panose="02020603050405020304" pitchFamily="18" charset="0"/>
              </a:rPr>
              <a:t>Мәтіндегі ақпаратты өмірмен ұштастыру</a:t>
            </a:r>
            <a:endParaRPr lang="ru-RU" sz="3200" cap="none" dirty="0" smtClean="0">
              <a:latin typeface="Times New Roman" panose="02020603050405020304" pitchFamily="18" charset="0"/>
              <a:cs typeface="Times New Roman" panose="02020603050405020304" pitchFamily="18" charset="0"/>
            </a:endParaRPr>
          </a:p>
          <a:p>
            <a:pPr lvl="0" algn="just"/>
            <a:r>
              <a:rPr lang="kk-KZ" sz="3200" cap="none" dirty="0" smtClean="0">
                <a:latin typeface="Times New Roman" panose="02020603050405020304" pitchFamily="18" charset="0"/>
                <a:cs typeface="Times New Roman" panose="02020603050405020304" pitchFamily="18" charset="0"/>
              </a:rPr>
              <a:t>Тілдік бірліктерді орфографиялық нормаға сай жазып, сөйлемде орынды қолдану.</a:t>
            </a:r>
            <a:endParaRPr lang="ru-RU" sz="3200" cap="none" dirty="0" smtClean="0">
              <a:latin typeface="Times New Roman" panose="02020603050405020304" pitchFamily="18" charset="0"/>
              <a:cs typeface="Times New Roman" panose="02020603050405020304" pitchFamily="18" charset="0"/>
            </a:endParaRPr>
          </a:p>
          <a:p>
            <a:pPr marL="0" indent="0" algn="just">
              <a:lnSpc>
                <a:spcPct val="100000"/>
              </a:lnSpc>
              <a:buNone/>
            </a:pPr>
            <a:endParaRPr lang="ru-RU" sz="32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98731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149" y="225325"/>
            <a:ext cx="10364451" cy="1596177"/>
          </a:xfrm>
        </p:spPr>
        <p:txBody>
          <a:bodyPr>
            <a:normAutofit/>
          </a:bodyPr>
          <a:lstStyle/>
          <a:p>
            <a:pPr algn="just"/>
            <a:r>
              <a:rPr lang="kk-KZ" sz="3200" b="1" cap="none" dirty="0" smtClean="0">
                <a:latin typeface="Times New Roman" panose="02020603050405020304" pitchFamily="18" charset="0"/>
                <a:cs typeface="Times New Roman" panose="02020603050405020304" pitchFamily="18" charset="0"/>
              </a:rPr>
              <a:t>Тапсырма </a:t>
            </a:r>
            <a:r>
              <a:rPr lang="ru-RU" sz="3200" cap="none" dirty="0" smtClean="0">
                <a:latin typeface="Times New Roman" panose="02020603050405020304" pitchFamily="18" charset="0"/>
                <a:cs typeface="Times New Roman" panose="02020603050405020304" pitchFamily="18" charset="0"/>
              </a:rPr>
              <a:t/>
            </a:r>
            <a:br>
              <a:rPr lang="ru-RU" sz="3200" cap="none" dirty="0" smtClean="0">
                <a:latin typeface="Times New Roman" panose="02020603050405020304" pitchFamily="18" charset="0"/>
                <a:cs typeface="Times New Roman" panose="02020603050405020304" pitchFamily="18" charset="0"/>
              </a:rPr>
            </a:br>
            <a:r>
              <a:rPr lang="kk-KZ" sz="3200" b="1" cap="none" dirty="0">
                <a:latin typeface="Times New Roman" panose="02020603050405020304" pitchFamily="18" charset="0"/>
                <a:cs typeface="Times New Roman" panose="02020603050405020304" pitchFamily="18" charset="0"/>
              </a:rPr>
              <a:t>С</a:t>
            </a:r>
            <a:r>
              <a:rPr lang="kk-KZ" sz="3200" b="1" cap="none" dirty="0" smtClean="0">
                <a:latin typeface="Times New Roman" panose="02020603050405020304" pitchFamily="18" charset="0"/>
                <a:cs typeface="Times New Roman" panose="02020603050405020304" pitchFamily="18" charset="0"/>
              </a:rPr>
              <a:t>уреттерге қарап, өз ойыңызды білдіріңіз. Сұрақтарға жауап беріңіз.</a:t>
            </a:r>
            <a:endParaRPr lang="ru-RU" sz="32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3"/>
          </p:nvPr>
        </p:nvSpPr>
        <p:spPr>
          <a:xfrm>
            <a:off x="630936" y="1821502"/>
            <a:ext cx="10646664" cy="4295834"/>
          </a:xfrm>
        </p:spPr>
        <p:txBody>
          <a:bodyPr>
            <a:noAutofit/>
          </a:bodyPr>
          <a:lstStyle/>
          <a:p>
            <a:pPr marL="457200" indent="-457200" algn="just">
              <a:lnSpc>
                <a:spcPct val="100000"/>
              </a:lnSpc>
              <a:buFont typeface="+mj-lt"/>
              <a:buAutoNum type="arabicPeriod"/>
            </a:pPr>
            <a:r>
              <a:rPr lang="kk-KZ" sz="3000" cap="none" dirty="0" smtClean="0">
                <a:latin typeface="Times New Roman" panose="02020603050405020304" pitchFamily="18" charset="0"/>
                <a:cs typeface="Times New Roman" panose="02020603050405020304" pitchFamily="18" charset="0"/>
              </a:rPr>
              <a:t>Екі суреттің арасында қандай байланыс бар деп ойлайсыздар? </a:t>
            </a:r>
            <a:endParaRPr lang="ru-RU" sz="3000" cap="none" dirty="0" smtClean="0">
              <a:latin typeface="Times New Roman" panose="02020603050405020304" pitchFamily="18" charset="0"/>
              <a:cs typeface="Times New Roman" panose="02020603050405020304" pitchFamily="18" charset="0"/>
            </a:endParaRPr>
          </a:p>
          <a:p>
            <a:pPr marL="457200" indent="-457200" algn="just">
              <a:lnSpc>
                <a:spcPct val="100000"/>
              </a:lnSpc>
              <a:buFont typeface="+mj-lt"/>
              <a:buAutoNum type="arabicPeriod"/>
            </a:pPr>
            <a:r>
              <a:rPr lang="kk-KZ" sz="3000" cap="none" dirty="0" smtClean="0">
                <a:latin typeface="Times New Roman" panose="02020603050405020304" pitchFamily="18" charset="0"/>
                <a:cs typeface="Times New Roman" panose="02020603050405020304" pitchFamily="18" charset="0"/>
              </a:rPr>
              <a:t>Бүгінгі сабағымызда нені тілге тиек етпекпіз?</a:t>
            </a:r>
            <a:endParaRPr lang="ru-RU" sz="3000" cap="none" dirty="0" smtClean="0">
              <a:latin typeface="Times New Roman" panose="02020603050405020304" pitchFamily="18" charset="0"/>
              <a:cs typeface="Times New Roman" panose="02020603050405020304" pitchFamily="18" charset="0"/>
            </a:endParaRPr>
          </a:p>
          <a:p>
            <a:pPr marL="0" indent="0" algn="just">
              <a:lnSpc>
                <a:spcPct val="100000"/>
              </a:lnSpc>
              <a:buNone/>
            </a:pPr>
            <a:endParaRPr lang="ru-RU" sz="3000" cap="none" dirty="0">
              <a:latin typeface="Times New Roman" panose="02020603050405020304" pitchFamily="18" charset="0"/>
              <a:cs typeface="Times New Roman" panose="02020603050405020304" pitchFamily="18" charset="0"/>
            </a:endParaRPr>
          </a:p>
        </p:txBody>
      </p:sp>
      <p:pic>
        <p:nvPicPr>
          <p:cNvPr id="10" name="Рисунок 9" descr="Картинки по запросу &quot;музыканың үлкен кітабы суреті&quot;"/>
          <p:cNvPicPr/>
          <p:nvPr/>
        </p:nvPicPr>
        <p:blipFill>
          <a:blip r:embed="rId2">
            <a:extLst>
              <a:ext uri="{28A0092B-C50C-407E-A947-70E740481C1C}">
                <a14:useLocalDpi xmlns:a14="http://schemas.microsoft.com/office/drawing/2010/main" val="0"/>
              </a:ext>
            </a:extLst>
          </a:blip>
          <a:srcRect/>
          <a:stretch>
            <a:fillRect/>
          </a:stretch>
        </p:blipFill>
        <p:spPr bwMode="auto">
          <a:xfrm>
            <a:off x="2390584" y="3493008"/>
            <a:ext cx="1998536" cy="2787777"/>
          </a:xfrm>
          <a:prstGeom prst="rect">
            <a:avLst/>
          </a:prstGeom>
          <a:noFill/>
          <a:ln>
            <a:noFill/>
          </a:ln>
        </p:spPr>
      </p:pic>
      <p:pic>
        <p:nvPicPr>
          <p:cNvPr id="11" name="Рисунок 10" descr="Картинки по запросу &quot;әл-фарабидің суреті&quot;"/>
          <p:cNvPicPr/>
          <p:nvPr/>
        </p:nvPicPr>
        <p:blipFill rotWithShape="1">
          <a:blip r:embed="rId3" cstate="print">
            <a:extLst>
              <a:ext uri="{28A0092B-C50C-407E-A947-70E740481C1C}">
                <a14:useLocalDpi xmlns:a14="http://schemas.microsoft.com/office/drawing/2010/main" val="0"/>
              </a:ext>
            </a:extLst>
          </a:blip>
          <a:srcRect r="3109"/>
          <a:stretch/>
        </p:blipFill>
        <p:spPr bwMode="auto">
          <a:xfrm>
            <a:off x="6903720" y="3493008"/>
            <a:ext cx="1978914" cy="286310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637488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0895" y="137160"/>
            <a:ext cx="10364451" cy="888814"/>
          </a:xfrm>
        </p:spPr>
        <p:txBody>
          <a:bodyPr/>
          <a:lstStyle/>
          <a:p>
            <a:r>
              <a:rPr lang="kk-KZ" sz="2400" b="1" cap="none" dirty="0" smtClean="0">
                <a:latin typeface="Times New Roman" panose="02020603050405020304" pitchFamily="18" charset="0"/>
                <a:cs typeface="Times New Roman" panose="02020603050405020304" pitchFamily="18" charset="0"/>
              </a:rPr>
              <a:t>1-тапсырма </a:t>
            </a:r>
            <a:r>
              <a:rPr lang="ru-RU" sz="2400" cap="none" dirty="0" smtClean="0">
                <a:latin typeface="Times New Roman" panose="02020603050405020304" pitchFamily="18" charset="0"/>
                <a:cs typeface="Times New Roman" panose="02020603050405020304" pitchFamily="18" charset="0"/>
              </a:rPr>
              <a:t/>
            </a:r>
            <a:br>
              <a:rPr lang="ru-RU" sz="2400" cap="none" dirty="0" smtClean="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3"/>
          </p:nvPr>
        </p:nvSpPr>
        <p:spPr>
          <a:xfrm>
            <a:off x="986926" y="850392"/>
            <a:ext cx="10363826" cy="5242559"/>
          </a:xfrm>
        </p:spPr>
        <p:txBody>
          <a:bodyPr>
            <a:noAutofit/>
          </a:bodyPr>
          <a:lstStyle/>
          <a:p>
            <a:pPr marL="0" indent="0" algn="just">
              <a:lnSpc>
                <a:spcPct val="100000"/>
              </a:lnSpc>
              <a:buNone/>
            </a:pPr>
            <a:r>
              <a:rPr lang="kk-KZ" b="1" cap="none" dirty="0" smtClean="0">
                <a:latin typeface="Times New Roman" panose="02020603050405020304" pitchFamily="18" charset="0"/>
                <a:cs typeface="Times New Roman" panose="02020603050405020304" pitchFamily="18" charset="0"/>
              </a:rPr>
              <a:t>Мәтінді оқып, мәтін мазмұны бойынша жоспар құрыңыздар. Негізгі ойды анықтай отырып, мәтіндегі ақпаратты өмірлік мәселелермен байланыстырыңыздар.</a:t>
            </a:r>
          </a:p>
          <a:p>
            <a:pPr marL="0" indent="0" algn="just">
              <a:lnSpc>
                <a:spcPct val="100000"/>
              </a:lnSpc>
              <a:buNone/>
            </a:pPr>
            <a:r>
              <a:rPr lang="kk-KZ" sz="2600" cap="none" dirty="0" smtClean="0">
                <a:latin typeface="Times New Roman" panose="02020603050405020304" pitchFamily="18" charset="0"/>
                <a:cs typeface="Times New Roman" panose="02020603050405020304" pitchFamily="18" charset="0"/>
              </a:rPr>
              <a:t>	</a:t>
            </a:r>
            <a:r>
              <a:rPr lang="kk-KZ" sz="2600" cap="none" dirty="0" smtClean="0">
                <a:latin typeface="Times New Roman" panose="02020603050405020304" pitchFamily="18" charset="0"/>
                <a:cs typeface="Times New Roman" panose="02020603050405020304" pitchFamily="18" charset="0"/>
              </a:rPr>
              <a:t>Әл-Фарабиді </a:t>
            </a:r>
            <a:r>
              <a:rPr lang="kk-KZ" sz="2600" cap="none" dirty="0" smtClean="0">
                <a:latin typeface="Times New Roman" panose="02020603050405020304" pitchFamily="18" charset="0"/>
                <a:cs typeface="Times New Roman" panose="02020603050405020304" pitchFamily="18" charset="0"/>
              </a:rPr>
              <a:t>дүниеге танытқан – музыка теориясына арналған </a:t>
            </a:r>
            <a:r>
              <a:rPr lang="kk-KZ" sz="2600" cap="none" dirty="0" smtClean="0">
                <a:latin typeface="Times New Roman" panose="02020603050405020304" pitchFamily="18" charset="0"/>
                <a:cs typeface="Times New Roman" panose="02020603050405020304" pitchFamily="18" charset="0"/>
              </a:rPr>
              <a:t>«Музыканың </a:t>
            </a:r>
            <a:r>
              <a:rPr lang="kk-KZ" sz="2600" cap="none" dirty="0" smtClean="0">
                <a:latin typeface="Times New Roman" panose="02020603050405020304" pitchFamily="18" charset="0"/>
                <a:cs typeface="Times New Roman" panose="02020603050405020304" pitchFamily="18" charset="0"/>
              </a:rPr>
              <a:t>үлкен кітабы» атты еңбегі. Ғұлама бұл еңбегінде математикалық тәсілдерді пайдалану арқылы музыкалық дыбыстарды тұңғыш рет қағаз бетіне түсіріп, нотаны алғаш дүниеге келтірді. Ол тек музыка теориясын ғана емес, музыкалық аспаптарды да қолдан жасап, сол аспаптарда керемет ойнай да білген. Қазақ домбырасын дүниеге келтірген музыка зерттеушісі ұлы бабамыз </a:t>
            </a:r>
            <a:r>
              <a:rPr lang="kk-KZ" sz="2600" cap="none" dirty="0" smtClean="0">
                <a:latin typeface="Times New Roman" panose="02020603050405020304" pitchFamily="18" charset="0"/>
                <a:cs typeface="Times New Roman" panose="02020603050405020304" pitchFamily="18" charset="0"/>
              </a:rPr>
              <a:t>Әбу </a:t>
            </a:r>
            <a:r>
              <a:rPr lang="kk-KZ" sz="2600" cap="none" dirty="0">
                <a:latin typeface="Times New Roman" panose="02020603050405020304" pitchFamily="18" charset="0"/>
                <a:cs typeface="Times New Roman" panose="02020603050405020304" pitchFamily="18" charset="0"/>
              </a:rPr>
              <a:t>Н</a:t>
            </a:r>
            <a:r>
              <a:rPr lang="kk-KZ" sz="2600" cap="none" dirty="0" smtClean="0">
                <a:latin typeface="Times New Roman" panose="02020603050405020304" pitchFamily="18" charset="0"/>
                <a:cs typeface="Times New Roman" panose="02020603050405020304" pitchFamily="18" charset="0"/>
              </a:rPr>
              <a:t>асыр әл-Фараби </a:t>
            </a:r>
            <a:r>
              <a:rPr lang="kk-KZ" sz="2600" cap="none" dirty="0" smtClean="0">
                <a:latin typeface="Times New Roman" panose="02020603050405020304" pitchFamily="18" charset="0"/>
                <a:cs typeface="Times New Roman" panose="02020603050405020304" pitchFamily="18" charset="0"/>
              </a:rPr>
              <a:t>десек, қателеспеген боламыз. Оған </a:t>
            </a:r>
            <a:r>
              <a:rPr lang="kk-KZ" sz="2600" cap="none" dirty="0" smtClean="0">
                <a:latin typeface="Times New Roman" panose="02020603050405020304" pitchFamily="18" charset="0"/>
                <a:cs typeface="Times New Roman" panose="02020603050405020304" pitchFamily="18" charset="0"/>
              </a:rPr>
              <a:t>Фараби </a:t>
            </a:r>
            <a:r>
              <a:rPr lang="kk-KZ" sz="2600" cap="none" dirty="0" smtClean="0">
                <a:latin typeface="Times New Roman" panose="02020603050405020304" pitchFamily="18" charset="0"/>
                <a:cs typeface="Times New Roman" panose="02020603050405020304" pitchFamily="18" charset="0"/>
              </a:rPr>
              <a:t>жасаған музыкалық аспаптар түрі куә бола алады. Оның шебер орындаушылығы жөнінде шығыс халықтары арасында күні бүгінге дейін айтылып жүрген көптеген аңыз да бар. </a:t>
            </a:r>
            <a:endParaRPr lang="ru-RU" sz="2600" cap="none" dirty="0" smtClean="0">
              <a:latin typeface="Times New Roman" panose="02020603050405020304" pitchFamily="18" charset="0"/>
              <a:cs typeface="Times New Roman" panose="02020603050405020304" pitchFamily="18" charset="0"/>
            </a:endParaRPr>
          </a:p>
          <a:p>
            <a:pPr marL="0" indent="0" algn="just">
              <a:lnSpc>
                <a:spcPct val="100000"/>
              </a:lnSpc>
              <a:buNone/>
            </a:pPr>
            <a:endParaRPr lang="kk-KZ"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53449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986926" y="578840"/>
            <a:ext cx="10363826" cy="5514111"/>
          </a:xfrm>
        </p:spPr>
        <p:txBody>
          <a:bodyPr>
            <a:noAutofit/>
          </a:bodyPr>
          <a:lstStyle/>
          <a:p>
            <a:pPr marL="0" indent="0" algn="just">
              <a:lnSpc>
                <a:spcPct val="100000"/>
              </a:lnSpc>
              <a:buNone/>
            </a:pPr>
            <a:r>
              <a:rPr lang="kk-KZ" cap="none" dirty="0" smtClean="0">
                <a:latin typeface="Times New Roman" panose="02020603050405020304" pitchFamily="18" charset="0"/>
                <a:cs typeface="Times New Roman" panose="02020603050405020304" pitchFamily="18" charset="0"/>
              </a:rPr>
              <a:t>	</a:t>
            </a:r>
            <a:r>
              <a:rPr lang="kk-KZ" sz="2600" cap="none" dirty="0" smtClean="0">
                <a:latin typeface="Times New Roman" panose="02020603050405020304" pitchFamily="18" charset="0"/>
                <a:cs typeface="Times New Roman" panose="02020603050405020304" pitchFamily="18" charset="0"/>
              </a:rPr>
              <a:t>Музыка саласындағы зерттеу еңбектерінде </a:t>
            </a:r>
            <a:r>
              <a:rPr lang="kk-KZ" sz="2600" cap="none" dirty="0" smtClean="0">
                <a:latin typeface="Times New Roman" panose="02020603050405020304" pitchFamily="18" charset="0"/>
                <a:cs typeface="Times New Roman" panose="02020603050405020304" pitchFamily="18" charset="0"/>
              </a:rPr>
              <a:t>Фараби </a:t>
            </a:r>
            <a:r>
              <a:rPr lang="kk-KZ" sz="2600" cap="none" dirty="0" smtClean="0">
                <a:latin typeface="Times New Roman" panose="02020603050405020304" pitchFamily="18" charset="0"/>
                <a:cs typeface="Times New Roman" panose="02020603050405020304" pitchFamily="18" charset="0"/>
              </a:rPr>
              <a:t>музыканың емдік қасиетін, жағымды әсерін дәлелдеді, сондай-ақ оның тәрбиелік мәні зор екенін баса айтты. Адамның музыка шығару қабілеті дарындылығы дәрежесінің әртүрлі сатысын көрсетіп, адамның жан-жақты дүниесіне жағымды, жағымсыз әсер ететін музыкалық жанрларға талдау жасады.</a:t>
            </a:r>
            <a:endParaRPr lang="ru-RU" sz="2600" cap="none" dirty="0" smtClean="0">
              <a:latin typeface="Times New Roman" panose="02020603050405020304" pitchFamily="18" charset="0"/>
              <a:cs typeface="Times New Roman" panose="02020603050405020304" pitchFamily="18" charset="0"/>
            </a:endParaRPr>
          </a:p>
          <a:p>
            <a:pPr marL="0" indent="0" algn="just">
              <a:lnSpc>
                <a:spcPct val="100000"/>
              </a:lnSpc>
              <a:buNone/>
            </a:pPr>
            <a:r>
              <a:rPr lang="ru-RU" sz="2600" cap="none" dirty="0" smtClean="0">
                <a:latin typeface="Times New Roman" panose="02020603050405020304" pitchFamily="18" charset="0"/>
                <a:cs typeface="Times New Roman" panose="02020603050405020304" pitchFamily="18" charset="0"/>
              </a:rPr>
              <a:t>	</a:t>
            </a:r>
            <a:r>
              <a:rPr lang="kk-KZ" sz="2600" cap="none" dirty="0" smtClean="0">
                <a:latin typeface="Times New Roman" panose="02020603050405020304" pitchFamily="18" charset="0"/>
                <a:cs typeface="Times New Roman" panose="02020603050405020304" pitchFamily="18" charset="0"/>
              </a:rPr>
              <a:t>«Музыканың үлкен кітабы», </a:t>
            </a:r>
            <a:r>
              <a:rPr lang="kk-KZ" sz="2600" cap="none" dirty="0" smtClean="0">
                <a:latin typeface="Times New Roman" panose="02020603050405020304" pitchFamily="18" charset="0"/>
                <a:cs typeface="Times New Roman" panose="02020603050405020304" pitchFamily="18" charset="0"/>
              </a:rPr>
              <a:t>«Музыка </a:t>
            </a:r>
            <a:r>
              <a:rPr lang="kk-KZ" sz="2600" cap="none" dirty="0" smtClean="0">
                <a:latin typeface="Times New Roman" panose="02020603050405020304" pitchFamily="18" charset="0"/>
                <a:cs typeface="Times New Roman" panose="02020603050405020304" pitchFamily="18" charset="0"/>
              </a:rPr>
              <a:t>өнеріне кіріспе», </a:t>
            </a:r>
            <a:r>
              <a:rPr lang="kk-KZ" sz="2600" cap="none" dirty="0" smtClean="0">
                <a:latin typeface="Times New Roman" panose="02020603050405020304" pitchFamily="18" charset="0"/>
                <a:cs typeface="Times New Roman" panose="02020603050405020304" pitchFamily="18" charset="0"/>
              </a:rPr>
              <a:t>«Музыка </a:t>
            </a:r>
            <a:r>
              <a:rPr lang="kk-KZ" sz="2600" cap="none" dirty="0" smtClean="0">
                <a:latin typeface="Times New Roman" panose="02020603050405020304" pitchFamily="18" charset="0"/>
                <a:cs typeface="Times New Roman" panose="02020603050405020304" pitchFamily="18" charset="0"/>
              </a:rPr>
              <a:t>өнерінің негіздері», </a:t>
            </a:r>
            <a:r>
              <a:rPr lang="kk-KZ" sz="2600" cap="none" dirty="0" smtClean="0">
                <a:latin typeface="Times New Roman" panose="02020603050405020304" pitchFamily="18" charset="0"/>
                <a:cs typeface="Times New Roman" panose="02020603050405020304" pitchFamily="18" charset="0"/>
              </a:rPr>
              <a:t>«Музыкалық </a:t>
            </a:r>
            <a:r>
              <a:rPr lang="kk-KZ" sz="2600" cap="none" dirty="0" smtClean="0">
                <a:latin typeface="Times New Roman" panose="02020603050405020304" pitchFamily="18" charset="0"/>
                <a:cs typeface="Times New Roman" panose="02020603050405020304" pitchFamily="18" charset="0"/>
              </a:rPr>
              <a:t>аспаптар», </a:t>
            </a:r>
            <a:r>
              <a:rPr lang="kk-KZ" sz="2600" cap="none" dirty="0" smtClean="0">
                <a:latin typeface="Times New Roman" panose="02020603050405020304" pitchFamily="18" charset="0"/>
                <a:cs typeface="Times New Roman" panose="02020603050405020304" pitchFamily="18" charset="0"/>
              </a:rPr>
              <a:t>«Музыкалық </a:t>
            </a:r>
            <a:r>
              <a:rPr lang="kk-KZ" sz="2600" cap="none" dirty="0" smtClean="0">
                <a:latin typeface="Times New Roman" panose="02020603050405020304" pitchFamily="18" charset="0"/>
                <a:cs typeface="Times New Roman" panose="02020603050405020304" pitchFamily="18" charset="0"/>
              </a:rPr>
              <a:t>композиция» деген үлкен-үлкен тараулардан тұрады. </a:t>
            </a:r>
          </a:p>
          <a:p>
            <a:pPr marL="0" indent="0" algn="just">
              <a:lnSpc>
                <a:spcPct val="100000"/>
              </a:lnSpc>
              <a:buNone/>
            </a:pPr>
            <a:r>
              <a:rPr lang="kk-KZ" sz="2600" cap="none" dirty="0" smtClean="0">
                <a:latin typeface="Times New Roman" panose="02020603050405020304" pitchFamily="18" charset="0"/>
                <a:cs typeface="Times New Roman" panose="02020603050405020304" pitchFamily="18" charset="0"/>
              </a:rPr>
              <a:t>	Фарабидің бұл еңбегі </a:t>
            </a:r>
            <a:r>
              <a:rPr lang="en-US" sz="2600" cap="none" dirty="0">
                <a:latin typeface="Times New Roman" panose="02020603050405020304" pitchFamily="18" charset="0"/>
                <a:cs typeface="Times New Roman" panose="02020603050405020304" pitchFamily="18" charset="0"/>
              </a:rPr>
              <a:t>X</a:t>
            </a:r>
            <a:r>
              <a:rPr lang="en-US" sz="2600" cap="none" dirty="0" smtClean="0">
                <a:latin typeface="Times New Roman" panose="02020603050405020304" pitchFamily="18" charset="0"/>
                <a:cs typeface="Times New Roman" panose="02020603050405020304" pitchFamily="18" charset="0"/>
              </a:rPr>
              <a:t>V</a:t>
            </a:r>
            <a:r>
              <a:rPr lang="kk-KZ" sz="2600" cap="none" dirty="0" smtClean="0">
                <a:latin typeface="Times New Roman" panose="02020603050405020304" pitchFamily="18" charset="0"/>
                <a:cs typeface="Times New Roman" panose="02020603050405020304" pitchFamily="18" charset="0"/>
              </a:rPr>
              <a:t> </a:t>
            </a:r>
            <a:r>
              <a:rPr lang="kk-KZ" sz="2600" cap="none" dirty="0" smtClean="0">
                <a:latin typeface="Times New Roman" panose="02020603050405020304" pitchFamily="18" charset="0"/>
                <a:cs typeface="Times New Roman" panose="02020603050405020304" pitchFamily="18" charset="0"/>
              </a:rPr>
              <a:t>ғасырда-ақ латын тіліне аударылып, </a:t>
            </a:r>
            <a:r>
              <a:rPr lang="kk-KZ" sz="2600" cap="none" dirty="0" smtClean="0">
                <a:latin typeface="Times New Roman" panose="02020603050405020304" pitchFamily="18" charset="0"/>
                <a:cs typeface="Times New Roman" panose="02020603050405020304" pitchFamily="18" charset="0"/>
              </a:rPr>
              <a:t>Еуропа </a:t>
            </a:r>
            <a:r>
              <a:rPr lang="kk-KZ" sz="2600" cap="none" dirty="0" smtClean="0">
                <a:latin typeface="Times New Roman" panose="02020603050405020304" pitchFamily="18" charset="0"/>
                <a:cs typeface="Times New Roman" panose="02020603050405020304" pitchFamily="18" charset="0"/>
              </a:rPr>
              <a:t>музыка ғылымы мен өнерінің дамуына үлкен әсерін тигізді. 1930-1935 жылдары француздың белгілі музыка зерттеушісі </a:t>
            </a:r>
            <a:r>
              <a:rPr lang="kk-KZ" sz="2600" cap="none" dirty="0" smtClean="0">
                <a:latin typeface="Times New Roman" panose="02020603050405020304" pitchFamily="18" charset="0"/>
                <a:cs typeface="Times New Roman" panose="02020603050405020304" pitchFamily="18" charset="0"/>
              </a:rPr>
              <a:t>Р.д’Эрланже «Музыканың </a:t>
            </a:r>
            <a:r>
              <a:rPr lang="kk-KZ" sz="2600" cap="none" dirty="0" smtClean="0">
                <a:latin typeface="Times New Roman" panose="02020603050405020304" pitchFamily="18" charset="0"/>
                <a:cs typeface="Times New Roman" panose="02020603050405020304" pitchFamily="18" charset="0"/>
              </a:rPr>
              <a:t>үлкен кітабын» француз тіліне аударған.</a:t>
            </a:r>
          </a:p>
          <a:p>
            <a:pPr marL="0" indent="0" algn="just">
              <a:buNone/>
            </a:pPr>
            <a:r>
              <a:rPr lang="kk-KZ" sz="2600" cap="none" dirty="0" smtClean="0">
                <a:latin typeface="Times New Roman" panose="02020603050405020304" pitchFamily="18" charset="0"/>
                <a:cs typeface="Times New Roman" panose="02020603050405020304" pitchFamily="18" charset="0"/>
              </a:rPr>
              <a:t>	</a:t>
            </a:r>
            <a:endParaRPr lang="kk-KZ" sz="26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72854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58910" y="486562"/>
            <a:ext cx="10363826" cy="5433660"/>
          </a:xfrm>
        </p:spPr>
        <p:txBody>
          <a:bodyPr>
            <a:noAutofit/>
          </a:bodyPr>
          <a:lstStyle/>
          <a:p>
            <a:pPr marL="0" indent="0" algn="just">
              <a:buNone/>
            </a:pPr>
            <a:r>
              <a:rPr lang="kk-KZ" sz="2400" cap="none" dirty="0" smtClean="0">
                <a:latin typeface="Times New Roman" panose="02020603050405020304" pitchFamily="18" charset="0"/>
                <a:cs typeface="Times New Roman" panose="02020603050405020304" pitchFamily="18" charset="0"/>
              </a:rPr>
              <a:t>	Әл-Фарабидің </a:t>
            </a:r>
            <a:r>
              <a:rPr lang="kk-KZ" sz="2400" cap="none" dirty="0">
                <a:latin typeface="Times New Roman" panose="02020603050405020304" pitchFamily="18" charset="0"/>
                <a:cs typeface="Times New Roman" panose="02020603050405020304" pitchFamily="18" charset="0"/>
              </a:rPr>
              <a:t>бұл еңбегі – музыка саласы бойынша жазылған аса қымбат тарихи және мәдени мұра. Ендеше бізге </a:t>
            </a:r>
            <a:r>
              <a:rPr lang="kk-KZ" sz="2400" cap="none" dirty="0" smtClean="0">
                <a:latin typeface="Times New Roman" panose="02020603050405020304" pitchFamily="18" charset="0"/>
                <a:cs typeface="Times New Roman" panose="02020603050405020304" pitchFamily="18" charset="0"/>
              </a:rPr>
              <a:t>Аристотельден </a:t>
            </a:r>
            <a:r>
              <a:rPr lang="kk-KZ" sz="2400" cap="none" dirty="0">
                <a:latin typeface="Times New Roman" panose="02020603050405020304" pitchFamily="18" charset="0"/>
                <a:cs typeface="Times New Roman" panose="02020603050405020304" pitchFamily="18" charset="0"/>
              </a:rPr>
              <a:t>басталып, </a:t>
            </a:r>
            <a:r>
              <a:rPr lang="kk-KZ" sz="2400" cap="none" dirty="0" smtClean="0">
                <a:latin typeface="Times New Roman" panose="02020603050405020304" pitchFamily="18" charset="0"/>
                <a:cs typeface="Times New Roman" panose="02020603050405020304" pitchFamily="18" charset="0"/>
              </a:rPr>
              <a:t>әл-Фараби</a:t>
            </a:r>
            <a:r>
              <a:rPr lang="kk-KZ" sz="2400" cap="none" dirty="0">
                <a:latin typeface="Times New Roman" panose="02020603050405020304" pitchFamily="18" charset="0"/>
                <a:cs typeface="Times New Roman" panose="02020603050405020304" pitchFamily="18" charset="0"/>
              </a:rPr>
              <a:t>, </a:t>
            </a:r>
            <a:r>
              <a:rPr lang="kk-KZ" sz="2400" cap="none" dirty="0" smtClean="0">
                <a:latin typeface="Times New Roman" panose="02020603050405020304" pitchFamily="18" charset="0"/>
                <a:cs typeface="Times New Roman" panose="02020603050405020304" pitchFamily="18" charset="0"/>
              </a:rPr>
              <a:t>Құрманғазы</a:t>
            </a:r>
            <a:r>
              <a:rPr lang="kk-KZ" sz="2400" cap="none" dirty="0">
                <a:latin typeface="Times New Roman" panose="02020603050405020304" pitchFamily="18" charset="0"/>
                <a:cs typeface="Times New Roman" panose="02020603050405020304" pitchFamily="18" charset="0"/>
              </a:rPr>
              <a:t>, </a:t>
            </a:r>
            <a:r>
              <a:rPr lang="kk-KZ" sz="2400" cap="none" dirty="0" smtClean="0">
                <a:latin typeface="Times New Roman" panose="02020603050405020304" pitchFamily="18" charset="0"/>
                <a:cs typeface="Times New Roman" panose="02020603050405020304" pitchFamily="18" charset="0"/>
              </a:rPr>
              <a:t>Абай</a:t>
            </a:r>
            <a:r>
              <a:rPr lang="kk-KZ" sz="2400" cap="none" dirty="0">
                <a:latin typeface="Times New Roman" panose="02020603050405020304" pitchFamily="18" charset="0"/>
                <a:cs typeface="Times New Roman" panose="02020603050405020304" pitchFamily="18" charset="0"/>
              </a:rPr>
              <a:t>, </a:t>
            </a:r>
            <a:r>
              <a:rPr lang="kk-KZ" sz="2400" cap="none" dirty="0" smtClean="0">
                <a:latin typeface="Times New Roman" panose="02020603050405020304" pitchFamily="18" charset="0"/>
                <a:cs typeface="Times New Roman" panose="02020603050405020304" pitchFamily="18" charset="0"/>
              </a:rPr>
              <a:t>Шәкәрім</a:t>
            </a:r>
            <a:r>
              <a:rPr lang="kk-KZ" sz="2400" cap="none" dirty="0">
                <a:latin typeface="Times New Roman" panose="02020603050405020304" pitchFamily="18" charset="0"/>
                <a:cs typeface="Times New Roman" panose="02020603050405020304" pitchFamily="18" charset="0"/>
              </a:rPr>
              <a:t>, </a:t>
            </a:r>
            <a:r>
              <a:rPr lang="kk-KZ" sz="2400" cap="none" dirty="0" smtClean="0">
                <a:latin typeface="Times New Roman" panose="02020603050405020304" pitchFamily="18" charset="0"/>
                <a:cs typeface="Times New Roman" panose="02020603050405020304" pitchFamily="18" charset="0"/>
              </a:rPr>
              <a:t>Мұхтар</a:t>
            </a:r>
            <a:r>
              <a:rPr lang="kk-KZ" sz="2400" cap="none" dirty="0">
                <a:latin typeface="Times New Roman" panose="02020603050405020304" pitchFamily="18" charset="0"/>
                <a:cs typeface="Times New Roman" panose="02020603050405020304" pitchFamily="18" charset="0"/>
              </a:rPr>
              <a:t>, </a:t>
            </a:r>
            <a:r>
              <a:rPr lang="kk-KZ" sz="2400" cap="none" dirty="0" smtClean="0">
                <a:latin typeface="Times New Roman" panose="02020603050405020304" pitchFamily="18" charset="0"/>
                <a:cs typeface="Times New Roman" panose="02020603050405020304" pitchFamily="18" charset="0"/>
              </a:rPr>
              <a:t>Шәмші т.б. жалғастырған </a:t>
            </a:r>
            <a:r>
              <a:rPr lang="kk-KZ" sz="2400" cap="none" dirty="0">
                <a:latin typeface="Times New Roman" panose="02020603050405020304" pitchFamily="18" charset="0"/>
                <a:cs typeface="Times New Roman" panose="02020603050405020304" pitchFamily="18" charset="0"/>
              </a:rPr>
              <a:t>қуатты мәдени-философиялық, музыкалық дәстүр туралы білмеуге болмайды. Біздің ұлттық ой-санамыздың, мәдени өнеріміздің төл бастауы да осылар. </a:t>
            </a:r>
            <a:endParaRPr lang="ru-RU" sz="2400" cap="none" dirty="0">
              <a:latin typeface="Times New Roman" panose="02020603050405020304" pitchFamily="18" charset="0"/>
              <a:cs typeface="Times New Roman" panose="02020603050405020304" pitchFamily="18" charset="0"/>
            </a:endParaRPr>
          </a:p>
          <a:p>
            <a:pPr marL="0" indent="0" algn="r">
              <a:buNone/>
            </a:pPr>
            <a:r>
              <a:rPr lang="kk-KZ" sz="2400" i="1" cap="none" dirty="0" smtClean="0">
                <a:latin typeface="Times New Roman" panose="02020603050405020304" pitchFamily="18" charset="0"/>
                <a:cs typeface="Times New Roman" panose="02020603050405020304" pitchFamily="18" charset="0"/>
              </a:rPr>
              <a:t>Ж.Алтаев</a:t>
            </a:r>
            <a:endParaRPr lang="kk-KZ" sz="2400" cap="none" dirty="0" smtClean="0">
              <a:latin typeface="Times New Roman" panose="02020603050405020304" pitchFamily="18" charset="0"/>
              <a:cs typeface="Times New Roman" panose="02020603050405020304" pitchFamily="18" charset="0"/>
            </a:endParaRPr>
          </a:p>
          <a:p>
            <a:pPr marL="0" indent="0" algn="just">
              <a:buNone/>
            </a:pPr>
            <a:r>
              <a:rPr lang="kk-KZ" sz="2400" b="1" cap="none" dirty="0" smtClean="0">
                <a:latin typeface="Times New Roman" panose="02020603050405020304" pitchFamily="18" charset="0"/>
                <a:cs typeface="Times New Roman" panose="02020603050405020304" pitchFamily="18" charset="0"/>
              </a:rPr>
              <a:t>Дескриптор	</a:t>
            </a:r>
            <a:endParaRPr lang="ru-RU" sz="2400" cap="none" dirty="0" smtClean="0">
              <a:latin typeface="Times New Roman" panose="02020603050405020304" pitchFamily="18" charset="0"/>
              <a:cs typeface="Times New Roman" panose="02020603050405020304" pitchFamily="18" charset="0"/>
            </a:endParaRPr>
          </a:p>
          <a:p>
            <a:pPr lvl="0" algn="just"/>
            <a:r>
              <a:rPr lang="kk-KZ" sz="2400" cap="none" dirty="0" smtClean="0">
                <a:latin typeface="Times New Roman" panose="02020603050405020304" pitchFamily="18" charset="0"/>
                <a:cs typeface="Times New Roman" panose="02020603050405020304" pitchFamily="18" charset="0"/>
              </a:rPr>
              <a:t>Мәтінді </a:t>
            </a:r>
            <a:r>
              <a:rPr lang="kk-KZ" sz="2400" cap="none" dirty="0" smtClean="0">
                <a:latin typeface="Times New Roman" panose="02020603050405020304" pitchFamily="18" charset="0"/>
                <a:cs typeface="Times New Roman" panose="02020603050405020304" pitchFamily="18" charset="0"/>
              </a:rPr>
              <a:t>түсініп оқиды;</a:t>
            </a:r>
            <a:endParaRPr lang="ru-RU" sz="2400" cap="none" dirty="0" smtClean="0">
              <a:latin typeface="Times New Roman" panose="02020603050405020304" pitchFamily="18" charset="0"/>
              <a:cs typeface="Times New Roman" panose="02020603050405020304" pitchFamily="18" charset="0"/>
            </a:endParaRPr>
          </a:p>
          <a:p>
            <a:pPr lvl="0" algn="just"/>
            <a:r>
              <a:rPr lang="kk-KZ" sz="2400" cap="none" dirty="0" smtClean="0">
                <a:latin typeface="Times New Roman" panose="02020603050405020304" pitchFamily="18" charset="0"/>
                <a:cs typeface="Times New Roman" panose="02020603050405020304" pitchFamily="18" charset="0"/>
              </a:rPr>
              <a:t>Мәтінге жоспар құрып, ондағы басты ойды анықтайды</a:t>
            </a:r>
            <a:endParaRPr lang="ru-RU" sz="2400" cap="none" dirty="0" smtClean="0">
              <a:latin typeface="Times New Roman" panose="02020603050405020304" pitchFamily="18" charset="0"/>
              <a:cs typeface="Times New Roman" panose="02020603050405020304" pitchFamily="18" charset="0"/>
            </a:endParaRPr>
          </a:p>
          <a:p>
            <a:pPr lvl="0" algn="just"/>
            <a:r>
              <a:rPr lang="kk-KZ" sz="2400" cap="none" dirty="0" smtClean="0">
                <a:latin typeface="Times New Roman" panose="02020603050405020304" pitchFamily="18" charset="0"/>
                <a:cs typeface="Times New Roman" panose="02020603050405020304" pitchFamily="18" charset="0"/>
              </a:rPr>
              <a:t>Мәтіндегі ақпаратты өмірлік мәселелермен байланыстырады</a:t>
            </a:r>
            <a:endParaRPr lang="ru-RU" sz="2400" cap="none" dirty="0" smtClean="0">
              <a:latin typeface="Times New Roman" panose="02020603050405020304" pitchFamily="18" charset="0"/>
              <a:cs typeface="Times New Roman" panose="02020603050405020304" pitchFamily="18" charset="0"/>
            </a:endParaRPr>
          </a:p>
          <a:p>
            <a:pPr marL="0" indent="0" algn="just">
              <a:lnSpc>
                <a:spcPct val="100000"/>
              </a:lnSpc>
              <a:buNone/>
            </a:pPr>
            <a:endParaRPr lang="kk-KZ"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03754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0895" y="1033272"/>
            <a:ext cx="10364451" cy="888814"/>
          </a:xfrm>
        </p:spPr>
        <p:txBody>
          <a:bodyPr>
            <a:normAutofit/>
          </a:bodyPr>
          <a:lstStyle/>
          <a:p>
            <a:r>
              <a:rPr lang="kk-KZ" sz="2400" b="1" cap="none" dirty="0" smtClean="0">
                <a:latin typeface="Times New Roman" panose="02020603050405020304" pitchFamily="18" charset="0"/>
                <a:cs typeface="Times New Roman" panose="02020603050405020304" pitchFamily="18" charset="0"/>
              </a:rPr>
              <a:t>Өзіңді тексер!  </a:t>
            </a:r>
            <a:r>
              <a:rPr lang="ru-RU" sz="2400" cap="none" dirty="0" smtClean="0">
                <a:latin typeface="Times New Roman" panose="02020603050405020304" pitchFamily="18" charset="0"/>
                <a:cs typeface="Times New Roman" panose="02020603050405020304" pitchFamily="18" charset="0"/>
              </a:rPr>
              <a:t/>
            </a:r>
            <a:br>
              <a:rPr lang="ru-RU" sz="2400" cap="none" dirty="0" smtClean="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3"/>
          </p:nvPr>
        </p:nvSpPr>
        <p:spPr>
          <a:xfrm>
            <a:off x="858910" y="2212848"/>
            <a:ext cx="10363826" cy="5242559"/>
          </a:xfrm>
        </p:spPr>
        <p:txBody>
          <a:bodyPr>
            <a:noAutofit/>
          </a:bodyPr>
          <a:lstStyle/>
          <a:p>
            <a:pPr marL="0" indent="0" algn="just">
              <a:buNone/>
            </a:pPr>
            <a:r>
              <a:rPr lang="kk-KZ" sz="2800" b="1" cap="none" dirty="0" smtClean="0">
                <a:latin typeface="Times New Roman" panose="02020603050405020304" pitchFamily="18" charset="0"/>
                <a:cs typeface="Times New Roman" panose="02020603050405020304" pitchFamily="18" charset="0"/>
              </a:rPr>
              <a:t>Жоспар: </a:t>
            </a:r>
            <a:endParaRPr lang="ru-RU" sz="2800" b="1" cap="none" dirty="0" smtClean="0">
              <a:latin typeface="Times New Roman" panose="02020603050405020304" pitchFamily="18" charset="0"/>
              <a:cs typeface="Times New Roman" panose="02020603050405020304" pitchFamily="18" charset="0"/>
            </a:endParaRPr>
          </a:p>
          <a:p>
            <a:pPr lvl="0" algn="just"/>
            <a:r>
              <a:rPr lang="kk-KZ" sz="2800" cap="none" dirty="0" smtClean="0">
                <a:latin typeface="Times New Roman" panose="02020603050405020304" pitchFamily="18" charset="0"/>
                <a:cs typeface="Times New Roman" panose="02020603050405020304" pitchFamily="18" charset="0"/>
              </a:rPr>
              <a:t>Әл-Фарабидің «Музыканың </a:t>
            </a:r>
            <a:r>
              <a:rPr lang="kk-KZ" sz="2800" cap="none" dirty="0" smtClean="0">
                <a:latin typeface="Times New Roman" panose="02020603050405020304" pitchFamily="18" charset="0"/>
                <a:cs typeface="Times New Roman" panose="02020603050405020304" pitchFamily="18" charset="0"/>
              </a:rPr>
              <a:t>үлкен кітабы» атты еңбегі </a:t>
            </a:r>
            <a:endParaRPr lang="ru-RU" sz="2800" cap="none" dirty="0" smtClean="0">
              <a:latin typeface="Times New Roman" panose="02020603050405020304" pitchFamily="18" charset="0"/>
              <a:cs typeface="Times New Roman" panose="02020603050405020304" pitchFamily="18" charset="0"/>
            </a:endParaRPr>
          </a:p>
          <a:p>
            <a:pPr lvl="0" algn="just"/>
            <a:r>
              <a:rPr lang="kk-KZ" sz="2800" cap="none" dirty="0" smtClean="0">
                <a:latin typeface="Times New Roman" panose="02020603050405020304" pitchFamily="18" charset="0"/>
                <a:cs typeface="Times New Roman" panose="02020603050405020304" pitchFamily="18" charset="0"/>
              </a:rPr>
              <a:t>Ғалымның музыка саласындағы еңбектерінің мазмұны</a:t>
            </a:r>
            <a:endParaRPr lang="ru-RU" sz="2800" cap="none" dirty="0" smtClean="0">
              <a:latin typeface="Times New Roman" panose="02020603050405020304" pitchFamily="18" charset="0"/>
              <a:cs typeface="Times New Roman" panose="02020603050405020304" pitchFamily="18" charset="0"/>
            </a:endParaRPr>
          </a:p>
          <a:p>
            <a:pPr lvl="0" algn="just"/>
            <a:r>
              <a:rPr lang="kk-KZ" sz="2800" cap="none" dirty="0" smtClean="0">
                <a:latin typeface="Times New Roman" panose="02020603050405020304" pitchFamily="18" charset="0"/>
                <a:cs typeface="Times New Roman" panose="02020603050405020304" pitchFamily="18" charset="0"/>
              </a:rPr>
              <a:t>Еңбектің музыка өнерінің дамуына әсері</a:t>
            </a:r>
            <a:endParaRPr lang="ru-RU" sz="28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00398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3191" y="352338"/>
            <a:ext cx="9839569" cy="780176"/>
          </a:xfrm>
        </p:spPr>
        <p:txBody>
          <a:bodyPr>
            <a:normAutofit/>
          </a:bodyPr>
          <a:lstStyle/>
          <a:p>
            <a:r>
              <a:rPr lang="kk-KZ" sz="2400" b="1" cap="none" dirty="0" smtClean="0">
                <a:latin typeface="Times New Roman" panose="02020603050405020304" pitchFamily="18" charset="0"/>
                <a:cs typeface="Times New Roman" panose="02020603050405020304" pitchFamily="18" charset="0"/>
              </a:rPr>
              <a:t>2-тапсырма </a:t>
            </a:r>
            <a:endParaRPr lang="ru-RU" sz="24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3"/>
          </p:nvPr>
        </p:nvSpPr>
        <p:spPr>
          <a:xfrm>
            <a:off x="913774" y="1518407"/>
            <a:ext cx="10363826" cy="4272792"/>
          </a:xfrm>
        </p:spPr>
        <p:txBody>
          <a:bodyPr/>
          <a:lstStyle/>
          <a:p>
            <a:pPr marL="0" indent="0" algn="just">
              <a:buNone/>
            </a:pPr>
            <a:r>
              <a:rPr lang="kk-KZ" sz="2800" b="1" cap="none" dirty="0" smtClean="0">
                <a:latin typeface="Times New Roman" panose="02020603050405020304" pitchFamily="18" charset="0"/>
                <a:cs typeface="Times New Roman" panose="02020603050405020304" pitchFamily="18" charset="0"/>
              </a:rPr>
              <a:t>Мәтін мазмұнына сүйене отырып, дұрыс-бұрысын дәлелдеңіздер. </a:t>
            </a:r>
            <a:endParaRPr lang="ru-RU" sz="2800" cap="none" dirty="0" smtClean="0">
              <a:latin typeface="Times New Roman" panose="02020603050405020304" pitchFamily="18" charset="0"/>
              <a:cs typeface="Times New Roman" panose="02020603050405020304" pitchFamily="18" charset="0"/>
            </a:endParaRPr>
          </a:p>
          <a:p>
            <a:pPr marL="0" indent="0" algn="just">
              <a:buNone/>
            </a:pPr>
            <a:r>
              <a:rPr lang="kk-KZ" sz="2800" b="1" cap="none" dirty="0">
                <a:latin typeface="Times New Roman" panose="02020603050405020304" pitchFamily="18" charset="0"/>
                <a:cs typeface="Times New Roman" panose="02020603050405020304" pitchFamily="18" charset="0"/>
              </a:rPr>
              <a:t>Дескриптор </a:t>
            </a:r>
            <a:endParaRPr lang="ru-RU" sz="2800" cap="none" dirty="0">
              <a:latin typeface="Times New Roman" panose="02020603050405020304" pitchFamily="18" charset="0"/>
              <a:cs typeface="Times New Roman" panose="02020603050405020304" pitchFamily="18" charset="0"/>
            </a:endParaRPr>
          </a:p>
          <a:p>
            <a:pPr lvl="0" algn="just"/>
            <a:r>
              <a:rPr lang="kk-KZ" sz="2800" cap="none" dirty="0">
                <a:latin typeface="Times New Roman" panose="02020603050405020304" pitchFamily="18" charset="0"/>
                <a:cs typeface="Times New Roman" panose="02020603050405020304" pitchFamily="18" charset="0"/>
              </a:rPr>
              <a:t>Мәтіннен негізгі ақпаратты табады</a:t>
            </a:r>
            <a:endParaRPr lang="ru-RU" sz="2800" cap="none" dirty="0">
              <a:latin typeface="Times New Roman" panose="02020603050405020304" pitchFamily="18" charset="0"/>
              <a:cs typeface="Times New Roman" panose="02020603050405020304" pitchFamily="18" charset="0"/>
            </a:endParaRPr>
          </a:p>
          <a:p>
            <a:pPr lvl="0" algn="just"/>
            <a:r>
              <a:rPr lang="kk-KZ" sz="2800" cap="none" dirty="0">
                <a:latin typeface="Times New Roman" panose="02020603050405020304" pitchFamily="18" charset="0"/>
                <a:cs typeface="Times New Roman" panose="02020603050405020304" pitchFamily="18" charset="0"/>
              </a:rPr>
              <a:t>Мәтіннен қосымша ақпаратты табады</a:t>
            </a:r>
            <a:endParaRPr lang="ru-RU" sz="2800" cap="none" dirty="0">
              <a:latin typeface="Times New Roman" panose="02020603050405020304" pitchFamily="18" charset="0"/>
              <a:cs typeface="Times New Roman" panose="02020603050405020304" pitchFamily="18" charset="0"/>
            </a:endParaRPr>
          </a:p>
          <a:p>
            <a:pPr marL="0" indent="0" algn="just">
              <a:buNone/>
            </a:pPr>
            <a:endParaRPr lang="kk-KZ" sz="2800" cap="none" dirty="0">
              <a:latin typeface="Times New Roman" panose="02020603050405020304" pitchFamily="18" charset="0"/>
              <a:cs typeface="Times New Roman" panose="02020603050405020304" pitchFamily="18" charset="0"/>
            </a:endParaRPr>
          </a:p>
          <a:p>
            <a:pPr marL="0" indent="0" algn="just">
              <a:buNone/>
            </a:pPr>
            <a:endParaRPr lang="kk-KZ" cap="none" dirty="0" smtClean="0">
              <a:latin typeface="Times New Roman" panose="02020603050405020304" pitchFamily="18" charset="0"/>
              <a:cs typeface="Times New Roman" panose="02020603050405020304" pitchFamily="18" charset="0"/>
            </a:endParaRPr>
          </a:p>
          <a:p>
            <a:pPr marL="0" indent="0" algn="just">
              <a:buNone/>
            </a:pPr>
            <a:endParaRPr lang="kk-KZ" cap="none" dirty="0">
              <a:latin typeface="Times New Roman" panose="02020603050405020304" pitchFamily="18" charset="0"/>
              <a:cs typeface="Times New Roman" panose="02020603050405020304" pitchFamily="18" charset="0"/>
            </a:endParaRPr>
          </a:p>
          <a:p>
            <a:pPr marL="0" indent="0" algn="just">
              <a:buNone/>
            </a:pPr>
            <a:endParaRPr lang="kk-KZ" cap="none" dirty="0" smtClean="0">
              <a:latin typeface="Times New Roman" panose="02020603050405020304" pitchFamily="18" charset="0"/>
              <a:cs typeface="Times New Roman" panose="02020603050405020304" pitchFamily="18" charset="0"/>
            </a:endParaRPr>
          </a:p>
          <a:p>
            <a:pPr marL="0" indent="0" algn="just">
              <a:buNone/>
            </a:pPr>
            <a:endParaRPr lang="kk-KZ" cap="none" dirty="0">
              <a:latin typeface="Times New Roman" panose="02020603050405020304" pitchFamily="18" charset="0"/>
              <a:cs typeface="Times New Roman" panose="02020603050405020304" pitchFamily="18" charset="0"/>
            </a:endParaRPr>
          </a:p>
          <a:p>
            <a:pPr marL="0" indent="0" algn="just">
              <a:buNone/>
            </a:pPr>
            <a:endParaRPr lang="ru-RU"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7977473"/>
      </p:ext>
    </p:extLst>
  </p:cSld>
  <p:clrMapOvr>
    <a:masterClrMapping/>
  </p:clrMapOvr>
  <p:timing>
    <p:tnLst>
      <p:par>
        <p:cTn id="1" dur="indefinite" restart="never" nodeType="tmRoot"/>
      </p:par>
    </p:tnLst>
  </p:timing>
</p:sld>
</file>

<file path=ppt/theme/theme1.xml><?xml version="1.0" encoding="utf-8"?>
<a:theme xmlns:a="http://schemas.openxmlformats.org/drawingml/2006/main" name="Капля">
  <a:themeElements>
    <a:clrScheme name="Капля">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Капля">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TM04033925[[fn=Капля]]</Template>
  <TotalTime>287</TotalTime>
  <Words>876</Words>
  <Application>Microsoft Office PowerPoint</Application>
  <PresentationFormat>Произвольный</PresentationFormat>
  <Paragraphs>164</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Капля</vt:lpstr>
      <vt:lpstr>2-бөлім: Әлем жаңалықтары: өнер және мәдениет  Сабақтың тақырыбы: МУЗЫКАНЫҢ ҮЛКЕН КІТАБЫ</vt:lpstr>
      <vt:lpstr>Презентация PowerPoint</vt:lpstr>
      <vt:lpstr>Бағалау критерийі:</vt:lpstr>
      <vt:lpstr>Тапсырма  Суреттерге қарап, өз ойыңызды білдіріңіз. Сұрақтарға жауап беріңіз.</vt:lpstr>
      <vt:lpstr>1-тапсырма  </vt:lpstr>
      <vt:lpstr>Презентация PowerPoint</vt:lpstr>
      <vt:lpstr>Презентация PowerPoint</vt:lpstr>
      <vt:lpstr>Өзіңді тексер!   </vt:lpstr>
      <vt:lpstr>2-тапсырма </vt:lpstr>
      <vt:lpstr>Презентация PowerPoint</vt:lpstr>
      <vt:lpstr>Өзіңді тексер!  </vt:lpstr>
      <vt:lpstr>3-тапсырма</vt:lpstr>
      <vt:lpstr>Өзіңді тексер!  </vt:lpstr>
      <vt:lpstr>Презентация PowerPoint</vt:lpstr>
      <vt:lpstr>4-тапсырма</vt:lpstr>
      <vt:lpstr>Өзіңді тексер! </vt:lpstr>
      <vt:lpstr>5-тапсырма</vt:lpstr>
      <vt:lpstr>Өзіңді тексер! </vt:lpstr>
      <vt:lpstr>Қорытынды</vt:lpstr>
      <vt:lpstr>Қосымша тапсырма: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LUNA</dc:creator>
  <cp:lastModifiedBy>User</cp:lastModifiedBy>
  <cp:revision>30</cp:revision>
  <dcterms:created xsi:type="dcterms:W3CDTF">2021-01-26T15:59:45Z</dcterms:created>
  <dcterms:modified xsi:type="dcterms:W3CDTF">2021-02-20T15:54:13Z</dcterms:modified>
</cp:coreProperties>
</file>