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76" r:id="rId4"/>
    <p:sldId id="258" r:id="rId5"/>
    <p:sldId id="259" r:id="rId6"/>
    <p:sldId id="260" r:id="rId7"/>
    <p:sldId id="261" r:id="rId8"/>
    <p:sldId id="262" r:id="rId9"/>
    <p:sldId id="277"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87" d="100"/>
          <a:sy n="87" d="100"/>
        </p:scale>
        <p:origin x="-1344"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8001C3F-04B3-42CA-B58B-23358316401F}" type="datetimeFigureOut">
              <a:rPr lang="ru-RU" smtClean="0"/>
              <a:t>11.01.2021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169DDB8-3670-4812-8A4B-742A36738014}"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08001C3F-04B3-42CA-B58B-23358316401F}" type="datetimeFigureOut">
              <a:rPr lang="ru-RU" smtClean="0"/>
              <a:t>11.01.2021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169DDB8-3670-4812-8A4B-742A36738014}"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08001C3F-04B3-42CA-B58B-23358316401F}" type="datetimeFigureOut">
              <a:rPr lang="ru-RU" smtClean="0"/>
              <a:t>11.01.2021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169DDB8-3670-4812-8A4B-742A36738014}"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08001C3F-04B3-42CA-B58B-23358316401F}" type="datetimeFigureOut">
              <a:rPr lang="ru-RU" smtClean="0"/>
              <a:t>11.01.2021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169DDB8-3670-4812-8A4B-742A36738014}"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8001C3F-04B3-42CA-B58B-23358316401F}" type="datetimeFigureOut">
              <a:rPr lang="ru-RU" smtClean="0"/>
              <a:t>11.01.2021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169DDB8-3670-4812-8A4B-742A36738014}"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08001C3F-04B3-42CA-B58B-23358316401F}" type="datetimeFigureOut">
              <a:rPr lang="ru-RU" smtClean="0"/>
              <a:t>11.01.2021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169DDB8-3670-4812-8A4B-742A36738014}"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8001C3F-04B3-42CA-B58B-23358316401F}" type="datetimeFigureOut">
              <a:rPr lang="ru-RU" smtClean="0"/>
              <a:t>11.01.2021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169DDB8-3670-4812-8A4B-742A36738014}"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08001C3F-04B3-42CA-B58B-23358316401F}" type="datetimeFigureOut">
              <a:rPr lang="ru-RU" smtClean="0"/>
              <a:t>11.01.2021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169DDB8-3670-4812-8A4B-742A36738014}"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08001C3F-04B3-42CA-B58B-23358316401F}" type="datetimeFigureOut">
              <a:rPr lang="ru-RU" smtClean="0"/>
              <a:t>11.01.2021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169DDB8-3670-4812-8A4B-742A36738014}"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8001C3F-04B3-42CA-B58B-23358316401F}" type="datetimeFigureOut">
              <a:rPr lang="ru-RU" smtClean="0"/>
              <a:t>11.01.2021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169DDB8-3670-4812-8A4B-742A36738014}"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8001C3F-04B3-42CA-B58B-23358316401F}" type="datetimeFigureOut">
              <a:rPr lang="ru-RU" smtClean="0"/>
              <a:t>11.01.2021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169DDB8-3670-4812-8A4B-742A36738014}"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08001C3F-04B3-42CA-B58B-23358316401F}" type="datetimeFigureOut">
              <a:rPr lang="ru-RU" smtClean="0"/>
              <a:t>11.01.2021</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0169DDB8-3670-4812-8A4B-742A36738014}"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8.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685800" y="1052736"/>
            <a:ext cx="7772400" cy="2520280"/>
          </a:xfrm>
        </p:spPr>
        <p:txBody>
          <a:bodyPr>
            <a:normAutofit/>
          </a:bodyPr>
          <a:lstStyle/>
          <a:p>
            <a:r>
              <a:rPr lang="kk-KZ" sz="5400" dirty="0" smtClean="0">
                <a:solidFill>
                  <a:srgbClr val="FF0000"/>
                </a:solidFill>
              </a:rPr>
              <a:t>Қазақ тілі мен әдебиеті </a:t>
            </a:r>
            <a:endParaRPr lang="ru-RU" sz="5400" dirty="0">
              <a:solidFill>
                <a:srgbClr val="FF0000"/>
              </a:solidFill>
            </a:endParaRPr>
          </a:p>
        </p:txBody>
      </p:sp>
      <p:sp>
        <p:nvSpPr>
          <p:cNvPr id="2" name="Подзаголовок 1"/>
          <p:cNvSpPr>
            <a:spLocks noGrp="1"/>
          </p:cNvSpPr>
          <p:nvPr>
            <p:ph type="subTitle" idx="1"/>
          </p:nvPr>
        </p:nvSpPr>
        <p:spPr>
          <a:xfrm>
            <a:off x="1371600" y="3556000"/>
            <a:ext cx="6400800" cy="2681311"/>
          </a:xfrm>
        </p:spPr>
        <p:txBody>
          <a:bodyPr/>
          <a:lstStyle/>
          <a:p>
            <a:endParaRPr lang="kk-KZ" dirty="0" smtClean="0">
              <a:solidFill>
                <a:srgbClr val="C00000"/>
              </a:solidFill>
            </a:endParaRPr>
          </a:p>
          <a:p>
            <a:endParaRPr lang="kk-KZ" dirty="0">
              <a:solidFill>
                <a:srgbClr val="C00000"/>
              </a:solidFill>
            </a:endParaRPr>
          </a:p>
          <a:p>
            <a:endParaRPr lang="kk-KZ" dirty="0" smtClean="0">
              <a:solidFill>
                <a:srgbClr val="C00000"/>
              </a:solidFill>
            </a:endParaRPr>
          </a:p>
          <a:p>
            <a:endParaRPr lang="kk-KZ" dirty="0">
              <a:solidFill>
                <a:srgbClr val="C00000"/>
              </a:solidFill>
            </a:endParaRPr>
          </a:p>
          <a:p>
            <a:r>
              <a:rPr lang="kk-KZ" dirty="0" smtClean="0">
                <a:solidFill>
                  <a:srgbClr val="C00000"/>
                </a:solidFill>
              </a:rPr>
              <a:t>10</a:t>
            </a:r>
            <a:r>
              <a:rPr lang="kk-KZ" dirty="0" smtClean="0"/>
              <a:t> </a:t>
            </a:r>
            <a:r>
              <a:rPr lang="kk-KZ" dirty="0" smtClean="0">
                <a:solidFill>
                  <a:srgbClr val="C00000"/>
                </a:solidFill>
              </a:rPr>
              <a:t>сынып</a:t>
            </a:r>
            <a:endParaRPr lang="ru-RU" dirty="0">
              <a:solidFill>
                <a:srgbClr val="C00000"/>
              </a:solidFill>
            </a:endParaRPr>
          </a:p>
        </p:txBody>
      </p:sp>
      <p:pic>
        <p:nvPicPr>
          <p:cNvPr id="8" name="Звук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05993675"/>
      </p:ext>
    </p:extLst>
  </p:cSld>
  <p:clrMapOvr>
    <a:masterClrMapping/>
  </p:clrMapOvr>
  <mc:AlternateContent xmlns:mc="http://schemas.openxmlformats.org/markup-compatibility/2006">
    <mc:Choice xmlns:p14="http://schemas.microsoft.com/office/powerpoint/2010/main" Requires="p14">
      <p:transition spd="slow" p14:dur="800" advTm="8507">
        <p:circle/>
      </p:transition>
    </mc:Choice>
    <mc:Fallback>
      <p:transition spd="slow" advTm="850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kk-KZ" dirty="0" smtClean="0"/>
              <a:t>1 Мәтін Семей полигоны туралы</a:t>
            </a:r>
          </a:p>
          <a:p>
            <a:r>
              <a:rPr lang="kk-KZ" dirty="0" smtClean="0"/>
              <a:t>2 Семей полигонында уран бомбасы, 500 килотонна болатын сутегі бомбалары сыналған</a:t>
            </a:r>
          </a:p>
          <a:p>
            <a:r>
              <a:rPr lang="kk-KZ" dirty="0" smtClean="0"/>
              <a:t>3 Полигонның салдарынан 500 мыңдай адам, қазақ жері зардап шекті</a:t>
            </a:r>
            <a:endParaRPr lang="ru-RU" dirty="0"/>
          </a:p>
        </p:txBody>
      </p:sp>
      <p:sp>
        <p:nvSpPr>
          <p:cNvPr id="2" name="Заголовок 1"/>
          <p:cNvSpPr>
            <a:spLocks noGrp="1"/>
          </p:cNvSpPr>
          <p:nvPr>
            <p:ph type="title"/>
          </p:nvPr>
        </p:nvSpPr>
        <p:spPr/>
        <p:txBody>
          <a:bodyPr>
            <a:normAutofit/>
          </a:bodyPr>
          <a:lstStyle/>
          <a:p>
            <a:r>
              <a:rPr lang="kk-KZ" sz="5400" dirty="0" smtClean="0">
                <a:solidFill>
                  <a:srgbClr val="C00000"/>
                </a:solidFill>
              </a:rPr>
              <a:t>Өзіңді тексер!</a:t>
            </a:r>
            <a:endParaRPr lang="ru-RU" sz="5400" dirty="0">
              <a:solidFill>
                <a:srgbClr val="C00000"/>
              </a:solidFill>
            </a:endParaRPr>
          </a:p>
        </p:txBody>
      </p:sp>
      <p:pic>
        <p:nvPicPr>
          <p:cNvPr id="6" name="Звук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92526551"/>
      </p:ext>
    </p:extLst>
  </p:cSld>
  <p:clrMapOvr>
    <a:masterClrMapping/>
  </p:clrMapOvr>
  <mc:AlternateContent xmlns:mc="http://schemas.openxmlformats.org/markup-compatibility/2006">
    <mc:Choice xmlns:p14="http://schemas.microsoft.com/office/powerpoint/2010/main" Requires="p14">
      <p:transition spd="slow" advTm="19601">
        <p14:flash/>
      </p:transition>
    </mc:Choice>
    <mc:Fallback>
      <p:transition spd="slow" advTm="196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908720"/>
            <a:ext cx="8229600" cy="5400600"/>
          </a:xfrm>
        </p:spPr>
        <p:txBody>
          <a:bodyPr>
            <a:normAutofit fontScale="77500" lnSpcReduction="20000"/>
          </a:bodyPr>
          <a:lstStyle/>
          <a:p>
            <a:r>
              <a:rPr lang="kk-KZ" dirty="0" smtClean="0"/>
              <a:t>Ғылым мен техниканың, экономиканың дамуы ғаламшардағы экологияға қауіп төндіруде. Ірі мегаполис қалалар мен өндіріс орталықтары қауіпті қалдықты көп шығарады. Сондықтан олар экологияны ластаудың негізгі көзі болып отыр. Бұл -  адам денсаулығына да қауіп төндіреді.</a:t>
            </a:r>
          </a:p>
          <a:p>
            <a:r>
              <a:rPr lang="kk-KZ" dirty="0"/>
              <a:t> </a:t>
            </a:r>
            <a:r>
              <a:rPr lang="kk-KZ" dirty="0" smtClean="0"/>
              <a:t>    Қалдықтардың ішіндегі ең қауіптісі – радиоактивті қалдықтар. Радиоактивті қалдықтардың ешқандай құндылығы жоқ. Ол радиоактивті химиялық изотоптардан тұрады. Радиоактивтік қалдықтар ядролық отын, атомдық электростанцияларын, ядролық электронды қондырғы бар кемелерді пайдаланған кезде түзеледі. Кейде объектілер қолданыстан шыққан кезде пайда болады. Радиациялық апат кезінде жарылыс, өрт болуы мүмкін. Мұндайда төтенше жағдай жарияланады. Осыған орай қауіпсіздік шаралары жүргізіледі.</a:t>
            </a:r>
          </a:p>
          <a:p>
            <a:r>
              <a:rPr lang="kk-KZ" dirty="0"/>
              <a:t> </a:t>
            </a:r>
            <a:r>
              <a:rPr lang="kk-KZ" dirty="0" smtClean="0"/>
              <a:t>  Радиоактивті қалдықтарды дұрыс сақтамаса, уақытында алып кетпесе, қоршаған ортаға қауіп төнеді. Оның сақталуын, дұрыс жеткізілуін мемлекеттік органдар бақылайды. Егер қауіпсіздік шаралары сақталмаса, өндіріс орындарына айыппұл салынады.</a:t>
            </a:r>
          </a:p>
          <a:p>
            <a:r>
              <a:rPr lang="kk-KZ" dirty="0"/>
              <a:t> </a:t>
            </a:r>
            <a:r>
              <a:rPr lang="kk-KZ" dirty="0" smtClean="0"/>
              <a:t> Қауіпті қалдықтарға химиялық заттарда да жатады. Оларды сұрыптап, қайта өндеу өте қиын. Оны өндеуге ақша жұмсамас үшін өндіріс орындары жақын жердегі су қоймаларына ағызады. Ондайда экологиялық апат болады. Су қоймаларына химиялық қалдықтарды құю барлық флора мен фаунаны, тіршілікті өлтіреді. Химиялық қалдықтар мұнай-газ өндірісінен, мерзімі өтіп кеткен медикаменттерден бөлінеді.</a:t>
            </a:r>
            <a:endParaRPr lang="ru-RU" dirty="0"/>
          </a:p>
        </p:txBody>
      </p:sp>
      <p:sp>
        <p:nvSpPr>
          <p:cNvPr id="2" name="Заголовок 1"/>
          <p:cNvSpPr>
            <a:spLocks noGrp="1"/>
          </p:cNvSpPr>
          <p:nvPr>
            <p:ph type="title"/>
          </p:nvPr>
        </p:nvSpPr>
        <p:spPr>
          <a:xfrm>
            <a:off x="457200" y="274638"/>
            <a:ext cx="8229600" cy="562074"/>
          </a:xfrm>
        </p:spPr>
        <p:txBody>
          <a:bodyPr>
            <a:normAutofit fontScale="90000"/>
          </a:bodyPr>
          <a:lstStyle/>
          <a:p>
            <a:r>
              <a:rPr lang="kk-KZ" dirty="0" smtClean="0">
                <a:solidFill>
                  <a:srgbClr val="C00000"/>
                </a:solidFill>
              </a:rPr>
              <a:t>Мәтінмен жұмыс</a:t>
            </a:r>
            <a:endParaRPr lang="ru-RU" dirty="0">
              <a:solidFill>
                <a:srgbClr val="C00000"/>
              </a:solidFill>
            </a:endParaRPr>
          </a:p>
        </p:txBody>
      </p:sp>
      <p:pic>
        <p:nvPicPr>
          <p:cNvPr id="12" name="Звук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78300329"/>
      </p:ext>
    </p:extLst>
  </p:cSld>
  <p:clrMapOvr>
    <a:masterClrMapping/>
  </p:clrMapOvr>
  <mc:AlternateContent xmlns:mc="http://schemas.openxmlformats.org/markup-compatibility/2006">
    <mc:Choice xmlns:p14="http://schemas.microsoft.com/office/powerpoint/2010/main" Requires="p14">
      <p:transition spd="slow" advTm="104187">
        <p14:flash/>
      </p:transition>
    </mc:Choice>
    <mc:Fallback>
      <p:transition spd="slow" advTm="1041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852936"/>
            <a:ext cx="8229600" cy="3273227"/>
          </a:xfrm>
        </p:spPr>
        <p:txBody>
          <a:bodyPr>
            <a:normAutofit/>
          </a:bodyPr>
          <a:lstStyle/>
          <a:p>
            <a:r>
              <a:rPr lang="kk-KZ" dirty="0" smtClean="0">
                <a:solidFill>
                  <a:srgbClr val="C00000"/>
                </a:solidFill>
              </a:rPr>
              <a:t>Критерий:</a:t>
            </a:r>
          </a:p>
          <a:p>
            <a:r>
              <a:rPr lang="kk-KZ" dirty="0" smtClean="0"/>
              <a:t>Мәтіннің негізгі ойын анықтау</a:t>
            </a:r>
          </a:p>
          <a:p>
            <a:r>
              <a:rPr lang="kk-KZ" dirty="0" smtClean="0">
                <a:solidFill>
                  <a:srgbClr val="C00000"/>
                </a:solidFill>
              </a:rPr>
              <a:t>Дескриптор:</a:t>
            </a:r>
          </a:p>
          <a:p>
            <a:r>
              <a:rPr lang="kk-KZ" dirty="0" smtClean="0"/>
              <a:t>Жаңа сөздерді қолданады</a:t>
            </a:r>
          </a:p>
          <a:p>
            <a:r>
              <a:rPr lang="kk-KZ" dirty="0" smtClean="0"/>
              <a:t>Негізгі ойды анықтайды</a:t>
            </a:r>
          </a:p>
          <a:p>
            <a:pPr marL="0" indent="0">
              <a:buNone/>
            </a:pPr>
            <a:endParaRPr lang="ru-RU" dirty="0"/>
          </a:p>
        </p:txBody>
      </p:sp>
      <p:sp>
        <p:nvSpPr>
          <p:cNvPr id="2" name="Заголовок 1"/>
          <p:cNvSpPr>
            <a:spLocks noGrp="1"/>
          </p:cNvSpPr>
          <p:nvPr>
            <p:ph type="title"/>
          </p:nvPr>
        </p:nvSpPr>
        <p:spPr>
          <a:xfrm>
            <a:off x="457200" y="274638"/>
            <a:ext cx="8229600" cy="2218258"/>
          </a:xfrm>
        </p:spPr>
        <p:txBody>
          <a:bodyPr>
            <a:normAutofit fontScale="90000"/>
          </a:bodyPr>
          <a:lstStyle/>
          <a:p>
            <a:r>
              <a:rPr lang="kk-KZ" dirty="0" smtClean="0">
                <a:solidFill>
                  <a:srgbClr val="C00000"/>
                </a:solidFill>
              </a:rPr>
              <a:t>2 тапсырма.</a:t>
            </a:r>
            <a:br>
              <a:rPr lang="kk-KZ" dirty="0" smtClean="0">
                <a:solidFill>
                  <a:srgbClr val="C00000"/>
                </a:solidFill>
              </a:rPr>
            </a:br>
            <a:r>
              <a:rPr lang="kk-KZ" dirty="0" smtClean="0">
                <a:solidFill>
                  <a:srgbClr val="C00000"/>
                </a:solidFill>
              </a:rPr>
              <a:t>Мәтіннің негізгі ойын, жаңа сөздерді қолдана отырып, 4-5сөйлеммен жаз.</a:t>
            </a:r>
            <a:endParaRPr lang="ru-RU" dirty="0">
              <a:solidFill>
                <a:srgbClr val="C00000"/>
              </a:solidFill>
            </a:endParaRPr>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15659432"/>
      </p:ext>
    </p:extLst>
  </p:cSld>
  <p:clrMapOvr>
    <a:masterClrMapping/>
  </p:clrMapOvr>
  <mc:AlternateContent xmlns:mc="http://schemas.openxmlformats.org/markup-compatibility/2006">
    <mc:Choice xmlns:p14="http://schemas.microsoft.com/office/powerpoint/2010/main" Requires="p14">
      <p:transition spd="slow" advTm="36819">
        <p14:flash/>
      </p:transition>
    </mc:Choice>
    <mc:Fallback>
      <p:transition spd="slow" advTm="368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kk-KZ" dirty="0" smtClean="0"/>
              <a:t>Қалдықтардың ішіндегі ең қауіптісі – радиоактивті қалдықтар. Радиациалық апат кезінде жарылыс, өрт болуы мүмкін. Жарылыс болса төтенше жағдай жарияланады.Осыған орай қауіпсіздік шаралары жүргізіледі. Радиоактивті қалдықтарды дұрыс сақтамаса айыппұл салынады. Химиялық қалдықтар флора мен фауна, тіршілікті өлтіреді. </a:t>
            </a:r>
            <a:endParaRPr lang="ru-RU" dirty="0"/>
          </a:p>
        </p:txBody>
      </p:sp>
      <p:sp>
        <p:nvSpPr>
          <p:cNvPr id="2" name="Заголовок 1"/>
          <p:cNvSpPr>
            <a:spLocks noGrp="1"/>
          </p:cNvSpPr>
          <p:nvPr>
            <p:ph type="title"/>
          </p:nvPr>
        </p:nvSpPr>
        <p:spPr/>
        <p:txBody>
          <a:bodyPr>
            <a:normAutofit/>
          </a:bodyPr>
          <a:lstStyle/>
          <a:p>
            <a:r>
              <a:rPr lang="kk-KZ" sz="5400" dirty="0" smtClean="0">
                <a:solidFill>
                  <a:srgbClr val="C00000"/>
                </a:solidFill>
              </a:rPr>
              <a:t>Өзіңді тексер!</a:t>
            </a:r>
            <a:endParaRPr lang="ru-RU" sz="5400" dirty="0">
              <a:solidFill>
                <a:srgbClr val="C00000"/>
              </a:solidFill>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95496604"/>
      </p:ext>
    </p:extLst>
  </p:cSld>
  <p:clrMapOvr>
    <a:masterClrMapping/>
  </p:clrMapOvr>
  <mc:AlternateContent xmlns:mc="http://schemas.openxmlformats.org/markup-compatibility/2006" xmlns:p14="http://schemas.microsoft.com/office/powerpoint/2010/main">
    <mc:Choice Requires="p14">
      <p:transition spd="slow" p14:dur="1200" advTm="28872">
        <p:dissolve/>
      </p:transition>
    </mc:Choice>
    <mc:Fallback xmlns="">
      <p:transition spd="slow" advTm="28872">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1478543728"/>
              </p:ext>
            </p:extLst>
          </p:nvPr>
        </p:nvGraphicFramePr>
        <p:xfrm>
          <a:off x="871538" y="2204864"/>
          <a:ext cx="7408863" cy="4493434"/>
        </p:xfrm>
        <a:graphic>
          <a:graphicData uri="http://schemas.openxmlformats.org/drawingml/2006/table">
            <a:tbl>
              <a:tblPr firstRow="1" bandRow="1">
                <a:tableStyleId>{00A15C55-8517-42AA-B614-E9B94910E393}</a:tableStyleId>
              </a:tblPr>
              <a:tblGrid>
                <a:gridCol w="2469621"/>
                <a:gridCol w="2469621"/>
                <a:gridCol w="2469621"/>
              </a:tblGrid>
              <a:tr h="2246717">
                <a:tc>
                  <a:txBody>
                    <a:bodyPr/>
                    <a:lstStyle/>
                    <a:p>
                      <a:r>
                        <a:rPr lang="kk-KZ" dirty="0" smtClean="0"/>
                        <a:t>Қабысу </a:t>
                      </a:r>
                      <a:endParaRPr lang="ru-RU" dirty="0"/>
                    </a:p>
                  </a:txBody>
                  <a:tcPr marL="82320" marR="82320"/>
                </a:tc>
                <a:tc>
                  <a:txBody>
                    <a:bodyPr/>
                    <a:lstStyle/>
                    <a:p>
                      <a:r>
                        <a:rPr lang="kk-KZ" dirty="0" smtClean="0"/>
                        <a:t>Сөз бен сөздің ешбір жалғаусыз, тек орын тәртібі арқылы іргелес байланысуы</a:t>
                      </a:r>
                      <a:r>
                        <a:rPr lang="kk-KZ" baseline="0" dirty="0" smtClean="0"/>
                        <a:t> (бірінші сөз анықтауыш сұрағына жауап береді)</a:t>
                      </a:r>
                      <a:endParaRPr lang="ru-RU" dirty="0"/>
                    </a:p>
                  </a:txBody>
                  <a:tcPr marL="82320" marR="82320"/>
                </a:tc>
                <a:tc>
                  <a:txBody>
                    <a:bodyPr/>
                    <a:lstStyle/>
                    <a:p>
                      <a:r>
                        <a:rPr lang="kk-KZ" dirty="0" smtClean="0"/>
                        <a:t>Қара көмір, қызыл алма, жас бала</a:t>
                      </a:r>
                      <a:endParaRPr lang="ru-RU" dirty="0"/>
                    </a:p>
                  </a:txBody>
                  <a:tcPr marL="82320" marR="82320"/>
                </a:tc>
              </a:tr>
              <a:tr h="2246717">
                <a:tc>
                  <a:txBody>
                    <a:bodyPr/>
                    <a:lstStyle/>
                    <a:p>
                      <a:r>
                        <a:rPr lang="kk-KZ" dirty="0" smtClean="0"/>
                        <a:t>Жанасу</a:t>
                      </a:r>
                      <a:endParaRPr lang="ru-RU" dirty="0"/>
                    </a:p>
                  </a:txBody>
                  <a:tcPr marL="82320" marR="82320"/>
                </a:tc>
                <a:tc>
                  <a:txBody>
                    <a:bodyPr/>
                    <a:lstStyle/>
                    <a:p>
                      <a:r>
                        <a:rPr lang="kk-KZ" dirty="0" smtClean="0"/>
                        <a:t>Сөз бен сөздің ешбір жалғаусыз, кейде алшақ,</a:t>
                      </a:r>
                      <a:r>
                        <a:rPr lang="kk-KZ" baseline="0" dirty="0" smtClean="0"/>
                        <a:t> кейде іргелес тұрып байланысуы;</a:t>
                      </a:r>
                    </a:p>
                    <a:p>
                      <a:r>
                        <a:rPr lang="kk-KZ" baseline="0" dirty="0" smtClean="0"/>
                        <a:t>Пысықтауыш пен баяндауыштың байланысы</a:t>
                      </a:r>
                      <a:endParaRPr lang="ru-RU" dirty="0"/>
                    </a:p>
                  </a:txBody>
                  <a:tcPr marL="82320" marR="82320"/>
                </a:tc>
                <a:tc>
                  <a:txBody>
                    <a:bodyPr/>
                    <a:lstStyle/>
                    <a:p>
                      <a:r>
                        <a:rPr lang="kk-KZ" dirty="0" smtClean="0"/>
                        <a:t>Өндеп, жарату,</a:t>
                      </a:r>
                    </a:p>
                    <a:p>
                      <a:r>
                        <a:rPr lang="kk-KZ" dirty="0" smtClean="0"/>
                        <a:t>Өндеп, қажетіне жарату </a:t>
                      </a:r>
                      <a:endParaRPr lang="ru-RU" dirty="0"/>
                    </a:p>
                  </a:txBody>
                  <a:tcPr marL="82320" marR="82320"/>
                </a:tc>
              </a:tr>
            </a:tbl>
          </a:graphicData>
        </a:graphic>
      </p:graphicFrame>
      <p:sp>
        <p:nvSpPr>
          <p:cNvPr id="2" name="Заголовок 1"/>
          <p:cNvSpPr>
            <a:spLocks noGrp="1"/>
          </p:cNvSpPr>
          <p:nvPr>
            <p:ph type="title"/>
          </p:nvPr>
        </p:nvSpPr>
        <p:spPr/>
        <p:txBody>
          <a:bodyPr>
            <a:normAutofit fontScale="90000"/>
          </a:bodyPr>
          <a:lstStyle/>
          <a:p>
            <a:r>
              <a:rPr lang="kk-KZ" dirty="0" smtClean="0">
                <a:solidFill>
                  <a:srgbClr val="C00000"/>
                </a:solidFill>
              </a:rPr>
              <a:t>Тілдік бағдар</a:t>
            </a:r>
            <a:br>
              <a:rPr lang="kk-KZ" dirty="0" smtClean="0">
                <a:solidFill>
                  <a:srgbClr val="C00000"/>
                </a:solidFill>
              </a:rPr>
            </a:br>
            <a:r>
              <a:rPr lang="kk-KZ" dirty="0" smtClean="0">
                <a:solidFill>
                  <a:srgbClr val="C00000"/>
                </a:solidFill>
              </a:rPr>
              <a:t>Сөздердің байланысу түрлері</a:t>
            </a:r>
            <a:endParaRPr lang="ru-RU" dirty="0">
              <a:solidFill>
                <a:srgbClr val="C00000"/>
              </a:solidFill>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16559628"/>
      </p:ext>
    </p:extLst>
  </p:cSld>
  <p:clrMapOvr>
    <a:masterClrMapping/>
  </p:clrMapOvr>
  <mc:AlternateContent xmlns:mc="http://schemas.openxmlformats.org/markup-compatibility/2006" xmlns:p14="http://schemas.microsoft.com/office/powerpoint/2010/main">
    <mc:Choice Requires="p14">
      <p:transition spd="slow" p14:dur="1200" advTm="47219">
        <p:dissolve/>
      </p:transition>
    </mc:Choice>
    <mc:Fallback xmlns="">
      <p:transition spd="slow" advTm="47219">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72067" y="2204864"/>
            <a:ext cx="7408333" cy="3921299"/>
          </a:xfrm>
        </p:spPr>
        <p:txBody>
          <a:bodyPr>
            <a:normAutofit lnSpcReduction="10000"/>
          </a:bodyPr>
          <a:lstStyle/>
          <a:p>
            <a:r>
              <a:rPr lang="kk-KZ" dirty="0" smtClean="0"/>
              <a:t>А) Берілген сөз тіркестерінің ішінен қабыса байланысқан сөз тіркестерін тап.</a:t>
            </a:r>
          </a:p>
          <a:p>
            <a:r>
              <a:rPr lang="kk-KZ" dirty="0" smtClean="0"/>
              <a:t>Б) Сәйлемдердің ішінен жанаса байланысқан сөз тіркестерін анықта.</a:t>
            </a:r>
          </a:p>
          <a:p>
            <a:r>
              <a:rPr lang="kk-KZ" dirty="0" smtClean="0">
                <a:solidFill>
                  <a:srgbClr val="C00000"/>
                </a:solidFill>
              </a:rPr>
              <a:t>Критерий.</a:t>
            </a:r>
          </a:p>
          <a:p>
            <a:r>
              <a:rPr lang="kk-KZ" dirty="0" smtClean="0"/>
              <a:t>Қабыса және жанаса байланысқан тіркестерін анықтау</a:t>
            </a:r>
          </a:p>
          <a:p>
            <a:r>
              <a:rPr lang="kk-KZ" dirty="0" smtClean="0">
                <a:solidFill>
                  <a:srgbClr val="C00000"/>
                </a:solidFill>
              </a:rPr>
              <a:t>Дескриптор.</a:t>
            </a:r>
          </a:p>
          <a:p>
            <a:r>
              <a:rPr lang="kk-KZ" dirty="0" smtClean="0"/>
              <a:t>Қабыса және жанаса байланысқан тіркестерін анықтайды</a:t>
            </a:r>
          </a:p>
          <a:p>
            <a:endParaRPr lang="kk-KZ" dirty="0" smtClean="0"/>
          </a:p>
          <a:p>
            <a:endParaRPr lang="kk-KZ" dirty="0" smtClean="0"/>
          </a:p>
          <a:p>
            <a:endParaRPr lang="kk-KZ" dirty="0" smtClean="0"/>
          </a:p>
          <a:p>
            <a:endParaRPr lang="kk-KZ" dirty="0" smtClean="0"/>
          </a:p>
          <a:p>
            <a:endParaRPr lang="ru-RU" dirty="0"/>
          </a:p>
        </p:txBody>
      </p:sp>
      <p:sp>
        <p:nvSpPr>
          <p:cNvPr id="2" name="Заголовок 1"/>
          <p:cNvSpPr>
            <a:spLocks noGrp="1"/>
          </p:cNvSpPr>
          <p:nvPr>
            <p:ph type="title"/>
          </p:nvPr>
        </p:nvSpPr>
        <p:spPr/>
        <p:txBody>
          <a:bodyPr>
            <a:normAutofit/>
          </a:bodyPr>
          <a:lstStyle/>
          <a:p>
            <a:r>
              <a:rPr lang="kk-KZ" sz="5400" dirty="0" smtClean="0">
                <a:solidFill>
                  <a:srgbClr val="C00000"/>
                </a:solidFill>
              </a:rPr>
              <a:t>3.Тапсырма</a:t>
            </a:r>
            <a:endParaRPr lang="ru-RU" sz="5400" dirty="0">
              <a:solidFill>
                <a:srgbClr val="C00000"/>
              </a:solidFill>
            </a:endParaRPr>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44929874"/>
      </p:ext>
    </p:extLst>
  </p:cSld>
  <p:clrMapOvr>
    <a:masterClrMapping/>
  </p:clrMapOvr>
  <mc:AlternateContent xmlns:mc="http://schemas.openxmlformats.org/markup-compatibility/2006">
    <mc:Choice xmlns:p14="http://schemas.microsoft.com/office/powerpoint/2010/main" Requires="p14">
      <p:transition spd="slow" p14:dur="1200" advTm="23926">
        <p:dissolve/>
      </p:transition>
    </mc:Choice>
    <mc:Fallback>
      <p:transition spd="slow" advTm="23926">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276872"/>
            <a:ext cx="8229600" cy="3849291"/>
          </a:xfrm>
        </p:spPr>
        <p:txBody>
          <a:bodyPr/>
          <a:lstStyle/>
          <a:p>
            <a:r>
              <a:rPr lang="kk-KZ" dirty="0" smtClean="0"/>
              <a:t>Қалдықтардың қауіптісі, қомақты айыппұл, экономиканың дамуы, ірі мегаполис, қауіпті жарылыс, радиоактивті қалдықтар, төтенше жағдай, осыған орай, тірі адам, медикаменттерден бөлінеді, шіріген заттар, ресми орындар, электронды қондырғы.</a:t>
            </a:r>
            <a:endParaRPr lang="ru-RU" dirty="0"/>
          </a:p>
        </p:txBody>
      </p:sp>
      <p:sp>
        <p:nvSpPr>
          <p:cNvPr id="2" name="Заголовок 1"/>
          <p:cNvSpPr>
            <a:spLocks noGrp="1"/>
          </p:cNvSpPr>
          <p:nvPr>
            <p:ph type="title"/>
          </p:nvPr>
        </p:nvSpPr>
        <p:spPr>
          <a:xfrm>
            <a:off x="457200" y="274638"/>
            <a:ext cx="8229600" cy="1930226"/>
          </a:xfrm>
        </p:spPr>
        <p:txBody>
          <a:bodyPr>
            <a:normAutofit fontScale="90000"/>
          </a:bodyPr>
          <a:lstStyle/>
          <a:p>
            <a:r>
              <a:rPr lang="kk-KZ" sz="4000" dirty="0" smtClean="0">
                <a:solidFill>
                  <a:srgbClr val="C00000"/>
                </a:solidFill>
              </a:rPr>
              <a:t>А) Берілген сөз тіркестердің ішінен қабыса байланысқан сөз тіркестерін тап.</a:t>
            </a:r>
            <a:r>
              <a:rPr lang="kk-KZ" sz="4000" dirty="0" smtClean="0"/>
              <a:t/>
            </a:r>
            <a:br>
              <a:rPr lang="kk-KZ" sz="4000" dirty="0" smtClean="0"/>
            </a:br>
            <a:endParaRPr lang="ru-RU" dirty="0"/>
          </a:p>
        </p:txBody>
      </p:sp>
      <p:pic>
        <p:nvPicPr>
          <p:cNvPr id="6" name="Звук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39394479"/>
      </p:ext>
    </p:extLst>
  </p:cSld>
  <p:clrMapOvr>
    <a:masterClrMapping/>
  </p:clrMapOvr>
  <mc:AlternateContent xmlns:mc="http://schemas.openxmlformats.org/markup-compatibility/2006">
    <mc:Choice xmlns:p14="http://schemas.microsoft.com/office/powerpoint/2010/main" Requires="p14">
      <p:transition spd="slow" p14:dur="3400" advTm="41000">
        <p14:reveal/>
      </p:transition>
    </mc:Choice>
    <mc:Fallback>
      <p:transition spd="slow" advTm="4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204864"/>
            <a:ext cx="8229600" cy="3921299"/>
          </a:xfrm>
        </p:spPr>
        <p:txBody>
          <a:bodyPr/>
          <a:lstStyle/>
          <a:p>
            <a:r>
              <a:rPr lang="kk-KZ" dirty="0" smtClean="0"/>
              <a:t>Ірі мегаполис қалалар мен өндіріс орындары қауіпті қалдықтарды өте көп шығарады. Химиялық заттарды сұрыптап, қайта өндейді. Жапырақтар шіріп, жерді тыңайтады. Қалдықтарды өртеп, сұрыптайды.Қауіпті қалдықтарды залалсыздандырып, қайта пайдаланады.</a:t>
            </a:r>
            <a:endParaRPr lang="ru-RU" dirty="0"/>
          </a:p>
        </p:txBody>
      </p:sp>
      <p:sp>
        <p:nvSpPr>
          <p:cNvPr id="2" name="Заголовок 1"/>
          <p:cNvSpPr>
            <a:spLocks noGrp="1"/>
          </p:cNvSpPr>
          <p:nvPr>
            <p:ph type="title"/>
          </p:nvPr>
        </p:nvSpPr>
        <p:spPr>
          <a:xfrm>
            <a:off x="457200" y="274638"/>
            <a:ext cx="8229600" cy="1354162"/>
          </a:xfrm>
        </p:spPr>
        <p:txBody>
          <a:bodyPr>
            <a:normAutofit fontScale="90000"/>
          </a:bodyPr>
          <a:lstStyle/>
          <a:p>
            <a:r>
              <a:rPr lang="kk-KZ" dirty="0" smtClean="0">
                <a:solidFill>
                  <a:srgbClr val="C00000"/>
                </a:solidFill>
              </a:rPr>
              <a:t>Б) Сәйлемдердің ішінен жанаса байланысқан сөз тіркестерін анықта.</a:t>
            </a:r>
            <a:endParaRPr lang="ru-RU" dirty="0">
              <a:solidFill>
                <a:srgbClr val="C00000"/>
              </a:solidFill>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93666348"/>
      </p:ext>
    </p:extLst>
  </p:cSld>
  <p:clrMapOvr>
    <a:masterClrMapping/>
  </p:clrMapOvr>
  <mc:AlternateContent xmlns:mc="http://schemas.openxmlformats.org/markup-compatibility/2006" xmlns:p14="http://schemas.microsoft.com/office/powerpoint/2010/main">
    <mc:Choice Requires="p14">
      <p:transition spd="slow" p14:dur="3400" advTm="45080">
        <p14:reveal/>
      </p:transition>
    </mc:Choice>
    <mc:Fallback xmlns="">
      <p:transition spd="slow" advTm="450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72067" y="1772816"/>
            <a:ext cx="7408333" cy="4680520"/>
          </a:xfrm>
        </p:spPr>
        <p:txBody>
          <a:bodyPr>
            <a:normAutofit lnSpcReduction="10000"/>
          </a:bodyPr>
          <a:lstStyle/>
          <a:p>
            <a:r>
              <a:rPr lang="kk-KZ" dirty="0" smtClean="0"/>
              <a:t>А) Қалдықтардың </a:t>
            </a:r>
            <a:r>
              <a:rPr lang="kk-KZ" dirty="0"/>
              <a:t>қауіптісі, </a:t>
            </a:r>
            <a:r>
              <a:rPr lang="kk-KZ" dirty="0">
                <a:solidFill>
                  <a:srgbClr val="FF0000"/>
                </a:solidFill>
              </a:rPr>
              <a:t>қомақты айыппұл</a:t>
            </a:r>
            <a:r>
              <a:rPr lang="kk-KZ" dirty="0"/>
              <a:t>, экономиканың дамуы, </a:t>
            </a:r>
            <a:r>
              <a:rPr lang="kk-KZ" dirty="0">
                <a:solidFill>
                  <a:srgbClr val="FF0000"/>
                </a:solidFill>
              </a:rPr>
              <a:t>ірі мегаполис</a:t>
            </a:r>
            <a:r>
              <a:rPr lang="kk-KZ" dirty="0"/>
              <a:t>, </a:t>
            </a:r>
            <a:r>
              <a:rPr lang="kk-KZ" dirty="0">
                <a:solidFill>
                  <a:srgbClr val="FF0000"/>
                </a:solidFill>
              </a:rPr>
              <a:t>қауіпті жарылыс</a:t>
            </a:r>
            <a:r>
              <a:rPr lang="kk-KZ" dirty="0"/>
              <a:t>, </a:t>
            </a:r>
            <a:r>
              <a:rPr lang="kk-KZ" dirty="0">
                <a:solidFill>
                  <a:srgbClr val="FF0000"/>
                </a:solidFill>
              </a:rPr>
              <a:t>радиоактивті қалдықтар</a:t>
            </a:r>
            <a:r>
              <a:rPr lang="kk-KZ" dirty="0"/>
              <a:t>, </a:t>
            </a:r>
            <a:r>
              <a:rPr lang="kk-KZ" dirty="0">
                <a:solidFill>
                  <a:srgbClr val="FF0000"/>
                </a:solidFill>
              </a:rPr>
              <a:t>төтенше жағдай</a:t>
            </a:r>
            <a:r>
              <a:rPr lang="kk-KZ" dirty="0"/>
              <a:t>, осыған орай, </a:t>
            </a:r>
            <a:r>
              <a:rPr lang="kk-KZ" dirty="0">
                <a:solidFill>
                  <a:srgbClr val="FF0000"/>
                </a:solidFill>
              </a:rPr>
              <a:t>тірі адам</a:t>
            </a:r>
            <a:r>
              <a:rPr lang="kk-KZ" dirty="0"/>
              <a:t>, медикаменттерден бөлінеді, </a:t>
            </a:r>
            <a:r>
              <a:rPr lang="kk-KZ" dirty="0">
                <a:solidFill>
                  <a:srgbClr val="FF0000"/>
                </a:solidFill>
              </a:rPr>
              <a:t>шіріген заттар</a:t>
            </a:r>
            <a:r>
              <a:rPr lang="kk-KZ" dirty="0"/>
              <a:t>, </a:t>
            </a:r>
            <a:r>
              <a:rPr lang="kk-KZ" dirty="0">
                <a:solidFill>
                  <a:srgbClr val="FF0000"/>
                </a:solidFill>
              </a:rPr>
              <a:t>ресми орындар</a:t>
            </a:r>
            <a:r>
              <a:rPr lang="kk-KZ" dirty="0"/>
              <a:t>, </a:t>
            </a:r>
            <a:r>
              <a:rPr lang="kk-KZ" dirty="0">
                <a:solidFill>
                  <a:srgbClr val="FF0000"/>
                </a:solidFill>
              </a:rPr>
              <a:t>электронды қондырғы</a:t>
            </a:r>
            <a:r>
              <a:rPr lang="kk-KZ" dirty="0" smtClean="0"/>
              <a:t>.(</a:t>
            </a:r>
            <a:r>
              <a:rPr lang="kk-KZ" dirty="0" smtClean="0">
                <a:solidFill>
                  <a:srgbClr val="9933FF"/>
                </a:solidFill>
              </a:rPr>
              <a:t>Қабыса тіркесу</a:t>
            </a:r>
            <a:r>
              <a:rPr lang="kk-KZ" dirty="0" smtClean="0"/>
              <a:t>)</a:t>
            </a:r>
          </a:p>
          <a:p>
            <a:r>
              <a:rPr lang="kk-KZ" dirty="0" smtClean="0"/>
              <a:t>Б) Ірі </a:t>
            </a:r>
            <a:r>
              <a:rPr lang="kk-KZ" dirty="0"/>
              <a:t>мегаполис қалалар мен өндіріс орындары қауіпті қалдықтарды өте көп шығарады. Химиялық заттарды </a:t>
            </a:r>
            <a:r>
              <a:rPr lang="kk-KZ" dirty="0">
                <a:solidFill>
                  <a:srgbClr val="FF0000"/>
                </a:solidFill>
              </a:rPr>
              <a:t>сұрыптап</a:t>
            </a:r>
            <a:r>
              <a:rPr lang="kk-KZ" dirty="0"/>
              <a:t>, қайта </a:t>
            </a:r>
            <a:r>
              <a:rPr lang="kk-KZ" dirty="0">
                <a:solidFill>
                  <a:srgbClr val="FF0000"/>
                </a:solidFill>
              </a:rPr>
              <a:t>өндейді</a:t>
            </a:r>
            <a:r>
              <a:rPr lang="kk-KZ" dirty="0"/>
              <a:t>. Жапырақтар </a:t>
            </a:r>
            <a:r>
              <a:rPr lang="kk-KZ" dirty="0">
                <a:solidFill>
                  <a:srgbClr val="FF0000"/>
                </a:solidFill>
              </a:rPr>
              <a:t>шіріп</a:t>
            </a:r>
            <a:r>
              <a:rPr lang="kk-KZ" dirty="0"/>
              <a:t>, жерді </a:t>
            </a:r>
            <a:r>
              <a:rPr lang="kk-KZ" dirty="0">
                <a:solidFill>
                  <a:srgbClr val="FF0000"/>
                </a:solidFill>
              </a:rPr>
              <a:t>тыңайтады</a:t>
            </a:r>
            <a:r>
              <a:rPr lang="kk-KZ" dirty="0"/>
              <a:t>. Қалдықтарды </a:t>
            </a:r>
            <a:r>
              <a:rPr lang="kk-KZ" dirty="0">
                <a:solidFill>
                  <a:srgbClr val="FF0000"/>
                </a:solidFill>
              </a:rPr>
              <a:t>өртеп</a:t>
            </a:r>
            <a:r>
              <a:rPr lang="kk-KZ" dirty="0"/>
              <a:t>, </a:t>
            </a:r>
            <a:r>
              <a:rPr lang="kk-KZ" dirty="0">
                <a:solidFill>
                  <a:srgbClr val="FF0000"/>
                </a:solidFill>
              </a:rPr>
              <a:t>сұрыптайды</a:t>
            </a:r>
            <a:r>
              <a:rPr lang="kk-KZ" dirty="0"/>
              <a:t>.Қауіпті қалдықтарды </a:t>
            </a:r>
            <a:r>
              <a:rPr lang="kk-KZ" dirty="0">
                <a:solidFill>
                  <a:srgbClr val="FF0000"/>
                </a:solidFill>
              </a:rPr>
              <a:t>залалсыздандырып</a:t>
            </a:r>
            <a:r>
              <a:rPr lang="kk-KZ" dirty="0"/>
              <a:t>, қайта </a:t>
            </a:r>
            <a:r>
              <a:rPr lang="kk-KZ" dirty="0">
                <a:solidFill>
                  <a:srgbClr val="FF0000"/>
                </a:solidFill>
              </a:rPr>
              <a:t>пайдаланады</a:t>
            </a:r>
            <a:r>
              <a:rPr lang="kk-KZ" dirty="0" smtClean="0"/>
              <a:t>. (</a:t>
            </a:r>
            <a:r>
              <a:rPr lang="kk-KZ" dirty="0" smtClean="0">
                <a:solidFill>
                  <a:srgbClr val="9933FF"/>
                </a:solidFill>
              </a:rPr>
              <a:t>Жанаса</a:t>
            </a:r>
            <a:r>
              <a:rPr lang="kk-KZ" dirty="0" smtClean="0"/>
              <a:t> </a:t>
            </a:r>
            <a:r>
              <a:rPr lang="kk-KZ" dirty="0" smtClean="0">
                <a:solidFill>
                  <a:srgbClr val="9933FF"/>
                </a:solidFill>
              </a:rPr>
              <a:t>тіркесу</a:t>
            </a:r>
            <a:r>
              <a:rPr lang="kk-KZ" dirty="0" smtClean="0"/>
              <a:t>)</a:t>
            </a:r>
            <a:endParaRPr lang="ru-RU" dirty="0"/>
          </a:p>
          <a:p>
            <a:endParaRPr lang="kk-KZ" dirty="0" smtClean="0"/>
          </a:p>
          <a:p>
            <a:endParaRPr lang="ru-RU" dirty="0"/>
          </a:p>
          <a:p>
            <a:endParaRPr lang="ru-RU" dirty="0"/>
          </a:p>
        </p:txBody>
      </p:sp>
      <p:sp>
        <p:nvSpPr>
          <p:cNvPr id="2" name="Заголовок 1"/>
          <p:cNvSpPr>
            <a:spLocks noGrp="1"/>
          </p:cNvSpPr>
          <p:nvPr>
            <p:ph type="title"/>
          </p:nvPr>
        </p:nvSpPr>
        <p:spPr/>
        <p:txBody>
          <a:bodyPr>
            <a:normAutofit/>
          </a:bodyPr>
          <a:lstStyle/>
          <a:p>
            <a:r>
              <a:rPr lang="kk-KZ" sz="5400" dirty="0" smtClean="0">
                <a:solidFill>
                  <a:srgbClr val="C00000"/>
                </a:solidFill>
              </a:rPr>
              <a:t>Өзіңді тексер!</a:t>
            </a:r>
            <a:endParaRPr lang="ru-RU" sz="5400" dirty="0">
              <a:solidFill>
                <a:srgbClr val="C00000"/>
              </a:solidFill>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60338047"/>
      </p:ext>
    </p:extLst>
  </p:cSld>
  <p:clrMapOvr>
    <a:masterClrMapping/>
  </p:clrMapOvr>
  <mc:AlternateContent xmlns:mc="http://schemas.openxmlformats.org/markup-compatibility/2006" xmlns:p14="http://schemas.microsoft.com/office/powerpoint/2010/main">
    <mc:Choice Requires="p14">
      <p:transition spd="slow" p14:dur="2000" advTm="45523"/>
    </mc:Choice>
    <mc:Fallback xmlns="">
      <p:transition spd="slow" advTm="45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72067" y="2204864"/>
            <a:ext cx="7408333" cy="3921299"/>
          </a:xfrm>
        </p:spPr>
        <p:txBody>
          <a:bodyPr/>
          <a:lstStyle/>
          <a:p>
            <a:r>
              <a:rPr lang="kk-KZ" dirty="0" smtClean="0"/>
              <a:t>1 Қауіпті қалдықтар қай жерде көп шығарылады?</a:t>
            </a:r>
          </a:p>
          <a:p>
            <a:r>
              <a:rPr lang="kk-KZ" dirty="0" smtClean="0"/>
              <a:t>2 Ең қауіпті қалдықтарға не жатады?</a:t>
            </a:r>
          </a:p>
          <a:p>
            <a:r>
              <a:rPr lang="kk-KZ" dirty="0" smtClean="0"/>
              <a:t>3 Олар қайдан түзіледі?</a:t>
            </a:r>
          </a:p>
          <a:p>
            <a:r>
              <a:rPr lang="kk-KZ" dirty="0" smtClean="0"/>
              <a:t>4 Радиациалық апат кезінде не болады?</a:t>
            </a:r>
          </a:p>
          <a:p>
            <a:r>
              <a:rPr lang="kk-KZ" dirty="0" smtClean="0"/>
              <a:t>5 Қандай жағдайда айыппұл салынады?</a:t>
            </a:r>
          </a:p>
          <a:p>
            <a:r>
              <a:rPr lang="kk-KZ" dirty="0" smtClean="0"/>
              <a:t>6 Экологиялық апат қай кезде болады?</a:t>
            </a:r>
            <a:endParaRPr lang="ru-RU" dirty="0"/>
          </a:p>
        </p:txBody>
      </p:sp>
      <p:sp>
        <p:nvSpPr>
          <p:cNvPr id="2" name="Заголовок 1"/>
          <p:cNvSpPr>
            <a:spLocks noGrp="1"/>
          </p:cNvSpPr>
          <p:nvPr>
            <p:ph type="title"/>
          </p:nvPr>
        </p:nvSpPr>
        <p:spPr>
          <a:xfrm>
            <a:off x="323528" y="404664"/>
            <a:ext cx="8229600" cy="1252728"/>
          </a:xfrm>
        </p:spPr>
        <p:txBody>
          <a:bodyPr>
            <a:normAutofit fontScale="90000"/>
          </a:bodyPr>
          <a:lstStyle/>
          <a:p>
            <a:r>
              <a:rPr lang="kk-KZ" dirty="0" smtClean="0">
                <a:solidFill>
                  <a:srgbClr val="C00000"/>
                </a:solidFill>
              </a:rPr>
              <a:t>Сабақты қорытуға арналған сұрақтар</a:t>
            </a:r>
            <a:endParaRPr lang="ru-RU" dirty="0">
              <a:solidFill>
                <a:srgbClr val="C00000"/>
              </a:solidFill>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1209870"/>
      </p:ext>
    </p:extLst>
  </p:cSld>
  <p:clrMapOvr>
    <a:masterClrMapping/>
  </p:clrMapOvr>
  <mc:AlternateContent xmlns:mc="http://schemas.openxmlformats.org/markup-compatibility/2006" xmlns:p14="http://schemas.microsoft.com/office/powerpoint/2010/main">
    <mc:Choice Requires="p14">
      <p:transition spd="slow" p14:dur="2000" advTm="38358"/>
    </mc:Choice>
    <mc:Fallback xmlns="">
      <p:transition spd="slow" advTm="38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22165" y="2420888"/>
            <a:ext cx="8229600" cy="4032448"/>
          </a:xfrm>
        </p:spPr>
        <p:txBody>
          <a:bodyPr>
            <a:normAutofit/>
          </a:bodyPr>
          <a:lstStyle/>
          <a:p>
            <a:pPr marL="0" indent="0">
              <a:buNone/>
            </a:pPr>
            <a:endParaRPr lang="kk-KZ" dirty="0" smtClean="0"/>
          </a:p>
          <a:p>
            <a:pPr marL="0" indent="0">
              <a:buNone/>
            </a:pPr>
            <a:r>
              <a:rPr lang="kk-KZ" dirty="0" smtClean="0"/>
              <a:t>    </a:t>
            </a:r>
            <a:r>
              <a:rPr lang="kk-KZ" sz="4400" dirty="0" smtClean="0">
                <a:solidFill>
                  <a:schemeClr val="accent1">
                    <a:lumMod val="50000"/>
                  </a:schemeClr>
                </a:solidFill>
              </a:rPr>
              <a:t>Тақырып. «Қауіпті қалдықтар»</a:t>
            </a:r>
          </a:p>
          <a:p>
            <a:pPr marL="0" indent="0">
              <a:buNone/>
            </a:pPr>
            <a:endParaRPr lang="ru-RU" sz="4400" dirty="0">
              <a:solidFill>
                <a:schemeClr val="accent1">
                  <a:lumMod val="50000"/>
                </a:schemeClr>
              </a:solidFill>
            </a:endParaRPr>
          </a:p>
        </p:txBody>
      </p:sp>
      <p:sp>
        <p:nvSpPr>
          <p:cNvPr id="2" name="Заголовок 1"/>
          <p:cNvSpPr>
            <a:spLocks noGrp="1"/>
          </p:cNvSpPr>
          <p:nvPr>
            <p:ph type="title"/>
          </p:nvPr>
        </p:nvSpPr>
        <p:spPr>
          <a:xfrm>
            <a:off x="457200" y="274638"/>
            <a:ext cx="8229600" cy="2218258"/>
          </a:xfrm>
        </p:spPr>
        <p:txBody>
          <a:bodyPr>
            <a:normAutofit/>
          </a:bodyPr>
          <a:lstStyle/>
          <a:p>
            <a:r>
              <a:rPr lang="kk-KZ" dirty="0" smtClean="0">
                <a:solidFill>
                  <a:srgbClr val="C00000"/>
                </a:solidFill>
              </a:rPr>
              <a:t>9 бөлім. </a:t>
            </a:r>
            <a:br>
              <a:rPr lang="kk-KZ" dirty="0" smtClean="0">
                <a:solidFill>
                  <a:srgbClr val="C00000"/>
                </a:solidFill>
              </a:rPr>
            </a:br>
            <a:r>
              <a:rPr lang="kk-KZ" dirty="0" smtClean="0">
                <a:solidFill>
                  <a:srgbClr val="C00000"/>
                </a:solidFill>
              </a:rPr>
              <a:t>Жер планетасындағы қауіпті қалдықтар</a:t>
            </a:r>
            <a:endParaRPr lang="ru-RU" dirty="0">
              <a:solidFill>
                <a:srgbClr val="C00000"/>
              </a:solidFill>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4005064"/>
            <a:ext cx="2952328" cy="2332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0032" y="4005064"/>
            <a:ext cx="3096344" cy="2332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700217"/>
      </p:ext>
    </p:extLst>
  </p:cSld>
  <p:clrMapOvr>
    <a:masterClrMapping/>
  </p:clrMapOvr>
  <mc:AlternateContent xmlns:mc="http://schemas.openxmlformats.org/markup-compatibility/2006" xmlns:p14="http://schemas.microsoft.com/office/powerpoint/2010/main">
    <mc:Choice Requires="p14">
      <p:transition spd="slow" p14:dur="800" advTm="6108">
        <p:circle/>
      </p:transition>
    </mc:Choice>
    <mc:Fallback xmlns="">
      <p:transition spd="slow" advTm="6108">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72067" y="1412776"/>
            <a:ext cx="7408333" cy="4713387"/>
          </a:xfrm>
        </p:spPr>
        <p:txBody>
          <a:bodyPr/>
          <a:lstStyle/>
          <a:p>
            <a:r>
              <a:rPr lang="kk-KZ" dirty="0" smtClean="0"/>
              <a:t>«Экологиялық апатты жағдайға жеткізбеу үшін біздің әрекетіміз» атты тақырыпқа шағын эссе жаз.</a:t>
            </a:r>
            <a:endParaRPr lang="ru-RU" dirty="0"/>
          </a:p>
        </p:txBody>
      </p:sp>
      <p:sp>
        <p:nvSpPr>
          <p:cNvPr id="2" name="Заголовок 1"/>
          <p:cNvSpPr>
            <a:spLocks noGrp="1"/>
          </p:cNvSpPr>
          <p:nvPr>
            <p:ph type="title"/>
          </p:nvPr>
        </p:nvSpPr>
        <p:spPr/>
        <p:txBody>
          <a:bodyPr/>
          <a:lstStyle/>
          <a:p>
            <a:r>
              <a:rPr lang="kk-KZ" dirty="0" smtClean="0">
                <a:solidFill>
                  <a:srgbClr val="C00000"/>
                </a:solidFill>
              </a:rPr>
              <a:t>Қосымша тапсырма</a:t>
            </a:r>
            <a:endParaRPr lang="ru-RU" dirty="0">
              <a:solidFill>
                <a:srgbClr val="C00000"/>
              </a:solidFill>
            </a:endParaRPr>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2420888"/>
            <a:ext cx="8136904" cy="391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813761"/>
      </p:ext>
    </p:extLst>
  </p:cSld>
  <p:clrMapOvr>
    <a:masterClrMapping/>
  </p:clrMapOvr>
  <p:transition spd="slow" advTm="1029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72067" y="6080443"/>
            <a:ext cx="7408333" cy="45719"/>
          </a:xfrm>
        </p:spPr>
        <p:txBody>
          <a:bodyPr>
            <a:normAutofit fontScale="25000" lnSpcReduction="20000"/>
          </a:bodyPr>
          <a:lstStyle/>
          <a:p>
            <a:endParaRPr lang="ru-RU" dirty="0"/>
          </a:p>
        </p:txBody>
      </p:sp>
      <p:sp>
        <p:nvSpPr>
          <p:cNvPr id="3" name="Заголовок 2"/>
          <p:cNvSpPr>
            <a:spLocks noGrp="1"/>
          </p:cNvSpPr>
          <p:nvPr>
            <p:ph type="title"/>
          </p:nvPr>
        </p:nvSpPr>
        <p:spPr>
          <a:xfrm>
            <a:off x="467544" y="836712"/>
            <a:ext cx="8229600" cy="3960440"/>
          </a:xfrm>
        </p:spPr>
        <p:style>
          <a:lnRef idx="2">
            <a:schemeClr val="accent3"/>
          </a:lnRef>
          <a:fillRef idx="1">
            <a:schemeClr val="lt1"/>
          </a:fillRef>
          <a:effectRef idx="0">
            <a:schemeClr val="accent3"/>
          </a:effectRef>
          <a:fontRef idx="minor">
            <a:schemeClr val="dk1"/>
          </a:fontRef>
        </p:style>
        <p:txBody>
          <a:bodyPr>
            <a:noAutofit/>
          </a:bodyPr>
          <a:lstStyle/>
          <a:p>
            <a:r>
              <a:rPr lang="kk-KZ" sz="6000" smtClean="0">
                <a:solidFill>
                  <a:srgbClr val="C00000"/>
                </a:solidFill>
              </a:rPr>
              <a:t>Назарларыңа </a:t>
            </a:r>
            <a:r>
              <a:rPr lang="kk-KZ" sz="6000" dirty="0" smtClean="0">
                <a:solidFill>
                  <a:srgbClr val="C00000"/>
                </a:solidFill>
              </a:rPr>
              <a:t>рақмет!</a:t>
            </a:r>
            <a:endParaRPr lang="ru-RU" sz="6000" dirty="0">
              <a:solidFill>
                <a:srgbClr val="C00000"/>
              </a:solidFill>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21492186"/>
      </p:ext>
    </p:extLst>
  </p:cSld>
  <p:clrMapOvr>
    <a:masterClrMapping/>
  </p:clrMapOvr>
  <p:transition spd="slow" advTm="623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72067" y="2708921"/>
            <a:ext cx="7408333" cy="3417242"/>
          </a:xfrm>
        </p:spPr>
        <p:txBody>
          <a:bodyPr>
            <a:normAutofit/>
          </a:bodyPr>
          <a:lstStyle/>
          <a:p>
            <a:r>
              <a:rPr lang="kk-KZ" sz="3600" dirty="0" smtClean="0">
                <a:solidFill>
                  <a:srgbClr val="9933FF"/>
                </a:solidFill>
              </a:rPr>
              <a:t>Сенің меңгеретінің:</a:t>
            </a:r>
          </a:p>
          <a:p>
            <a:r>
              <a:rPr lang="kk-KZ" sz="3600" smtClean="0">
                <a:solidFill>
                  <a:schemeClr val="accent2">
                    <a:lumMod val="75000"/>
                  </a:schemeClr>
                </a:solidFill>
              </a:rPr>
              <a:t>Мәтін мазмұнын </a:t>
            </a:r>
            <a:r>
              <a:rPr lang="kk-KZ" sz="3600" dirty="0" smtClean="0">
                <a:solidFill>
                  <a:schemeClr val="accent2">
                    <a:lumMod val="75000"/>
                  </a:schemeClr>
                </a:solidFill>
              </a:rPr>
              <a:t>түсінесің</a:t>
            </a:r>
          </a:p>
          <a:p>
            <a:r>
              <a:rPr lang="kk-KZ" sz="3600" dirty="0" smtClean="0">
                <a:solidFill>
                  <a:schemeClr val="accent2">
                    <a:lumMod val="75000"/>
                  </a:schemeClr>
                </a:solidFill>
              </a:rPr>
              <a:t>Мәтіндегі негізгі ойды анықтайсың</a:t>
            </a:r>
          </a:p>
          <a:p>
            <a:r>
              <a:rPr lang="kk-KZ" sz="3600" dirty="0" smtClean="0">
                <a:solidFill>
                  <a:schemeClr val="accent2">
                    <a:lumMod val="75000"/>
                  </a:schemeClr>
                </a:solidFill>
              </a:rPr>
              <a:t>Қабыса және жанаса тіркесетін сөздерді ажырата аласың</a:t>
            </a:r>
            <a:endParaRPr lang="ru-RU" sz="3600" dirty="0">
              <a:solidFill>
                <a:schemeClr val="accent2">
                  <a:lumMod val="75000"/>
                </a:schemeClr>
              </a:solidFill>
            </a:endParaRPr>
          </a:p>
        </p:txBody>
      </p:sp>
      <p:sp>
        <p:nvSpPr>
          <p:cNvPr id="3" name="Заголовок 2"/>
          <p:cNvSpPr>
            <a:spLocks noGrp="1"/>
          </p:cNvSpPr>
          <p:nvPr>
            <p:ph type="title"/>
          </p:nvPr>
        </p:nvSpPr>
        <p:spPr>
          <a:xfrm>
            <a:off x="457200" y="338328"/>
            <a:ext cx="8229600" cy="2082560"/>
          </a:xfrm>
        </p:spPr>
        <p:txBody>
          <a:bodyPr>
            <a:normAutofit fontScale="90000"/>
          </a:bodyPr>
          <a:lstStyle/>
          <a:p>
            <a:r>
              <a:rPr lang="kk-KZ" dirty="0" smtClean="0">
                <a:solidFill>
                  <a:srgbClr val="C00000"/>
                </a:solidFill>
              </a:rPr>
              <a:t>Бүгінгі сабақта:</a:t>
            </a:r>
            <a:br>
              <a:rPr lang="kk-KZ" dirty="0" smtClean="0">
                <a:solidFill>
                  <a:srgbClr val="C00000"/>
                </a:solidFill>
              </a:rPr>
            </a:br>
            <a:r>
              <a:rPr lang="kk-KZ" dirty="0" smtClean="0">
                <a:solidFill>
                  <a:srgbClr val="9933FF"/>
                </a:solidFill>
              </a:rPr>
              <a:t>Сенің білетінің</a:t>
            </a:r>
            <a:br>
              <a:rPr lang="kk-KZ" dirty="0" smtClean="0">
                <a:solidFill>
                  <a:srgbClr val="9933FF"/>
                </a:solidFill>
              </a:rPr>
            </a:br>
            <a:r>
              <a:rPr lang="kk-KZ" dirty="0" smtClean="0">
                <a:solidFill>
                  <a:schemeClr val="accent1">
                    <a:lumMod val="50000"/>
                  </a:schemeClr>
                </a:solidFill>
              </a:rPr>
              <a:t>Қауіпті қалдықтар туралы</a:t>
            </a:r>
            <a:endParaRPr lang="ru-RU" dirty="0">
              <a:solidFill>
                <a:schemeClr val="accent1">
                  <a:lumMod val="50000"/>
                </a:schemeClr>
              </a:solidFill>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77829596"/>
      </p:ext>
    </p:extLst>
  </p:cSld>
  <p:clrMapOvr>
    <a:masterClrMapping/>
  </p:clrMapOvr>
  <mc:AlternateContent xmlns:mc="http://schemas.openxmlformats.org/markup-compatibility/2006" xmlns:p14="http://schemas.microsoft.com/office/powerpoint/2010/main">
    <mc:Choice Requires="p14">
      <p:transition spd="slow" p14:dur="800" advTm="13266">
        <p:circle/>
      </p:transition>
    </mc:Choice>
    <mc:Fallback xmlns="">
      <p:transition spd="slow" advTm="1326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284984"/>
            <a:ext cx="8229600" cy="2841179"/>
          </a:xfrm>
        </p:spPr>
        <p:txBody>
          <a:bodyPr/>
          <a:lstStyle/>
          <a:p>
            <a:pPr marL="0" indent="0">
              <a:buNone/>
            </a:pPr>
            <a:r>
              <a:rPr lang="kk-KZ" sz="2800" dirty="0" smtClean="0">
                <a:solidFill>
                  <a:schemeClr val="bg2">
                    <a:lumMod val="10000"/>
                  </a:schemeClr>
                </a:solidFill>
              </a:rPr>
              <a:t>                                    Сабақтың мақсаты.</a:t>
            </a:r>
          </a:p>
          <a:p>
            <a:r>
              <a:rPr lang="kk-KZ" sz="2800" dirty="0" smtClean="0">
                <a:solidFill>
                  <a:srgbClr val="C00000"/>
                </a:solidFill>
              </a:rPr>
              <a:t>Мәтінді мұқият тыңдап, сұрақтарға жауап беру</a:t>
            </a:r>
          </a:p>
          <a:p>
            <a:r>
              <a:rPr lang="kk-KZ" sz="2800" dirty="0" smtClean="0">
                <a:solidFill>
                  <a:srgbClr val="C00000"/>
                </a:solidFill>
              </a:rPr>
              <a:t>Қауіпті қалдықтар туралы мәлімет алып, тапсырмаларды орындау</a:t>
            </a:r>
          </a:p>
          <a:p>
            <a:endParaRPr lang="kk-KZ" dirty="0" smtClean="0"/>
          </a:p>
          <a:p>
            <a:endParaRPr lang="ru-RU" dirty="0"/>
          </a:p>
        </p:txBody>
      </p:sp>
      <p:sp>
        <p:nvSpPr>
          <p:cNvPr id="2" name="Заголовок 1"/>
          <p:cNvSpPr>
            <a:spLocks noGrp="1"/>
          </p:cNvSpPr>
          <p:nvPr>
            <p:ph type="title"/>
          </p:nvPr>
        </p:nvSpPr>
        <p:spPr>
          <a:xfrm>
            <a:off x="395536" y="188640"/>
            <a:ext cx="8229600" cy="3154362"/>
          </a:xfrm>
        </p:spPr>
        <p:txBody>
          <a:bodyPr>
            <a:normAutofit/>
          </a:bodyPr>
          <a:lstStyle/>
          <a:p>
            <a:r>
              <a:rPr lang="kk-KZ" sz="2800" dirty="0" smtClean="0">
                <a:solidFill>
                  <a:schemeClr val="bg2">
                    <a:lumMod val="10000"/>
                  </a:schemeClr>
                </a:solidFill>
              </a:rPr>
              <a:t>Оқу мақсаты.</a:t>
            </a:r>
            <a:br>
              <a:rPr lang="kk-KZ" sz="2800" dirty="0" smtClean="0">
                <a:solidFill>
                  <a:schemeClr val="bg2">
                    <a:lumMod val="10000"/>
                  </a:schemeClr>
                </a:solidFill>
              </a:rPr>
            </a:br>
            <a:r>
              <a:rPr lang="kk-KZ" sz="2800" dirty="0" smtClean="0">
                <a:solidFill>
                  <a:schemeClr val="bg2">
                    <a:lumMod val="10000"/>
                  </a:schemeClr>
                </a:solidFill>
              </a:rPr>
              <a:t> </a:t>
            </a:r>
            <a:r>
              <a:rPr lang="kk-KZ" sz="2800" dirty="0" smtClean="0">
                <a:solidFill>
                  <a:srgbClr val="C00000"/>
                </a:solidFill>
              </a:rPr>
              <a:t>10.1.2.1 Тыңдалған мәтіннің негізгі мазмұнын түсіну, ақпараттық нақтылығын анықтау;</a:t>
            </a:r>
            <a:br>
              <a:rPr lang="kk-KZ" sz="2800" dirty="0" smtClean="0">
                <a:solidFill>
                  <a:srgbClr val="C00000"/>
                </a:solidFill>
              </a:rPr>
            </a:br>
            <a:r>
              <a:rPr lang="kk-KZ" sz="2800" dirty="0" smtClean="0">
                <a:solidFill>
                  <a:srgbClr val="C00000"/>
                </a:solidFill>
              </a:rPr>
              <a:t>10.3.1.1 Мәтіндегі ақпараттың өзектілігін анықтау, қорытынды жасау </a:t>
            </a:r>
            <a:br>
              <a:rPr lang="kk-KZ" sz="2800" dirty="0" smtClean="0">
                <a:solidFill>
                  <a:srgbClr val="C00000"/>
                </a:solidFill>
              </a:rPr>
            </a:br>
            <a:endParaRPr lang="ru-RU" sz="2800" dirty="0">
              <a:solidFill>
                <a:srgbClr val="C00000"/>
              </a:solidFill>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0170502"/>
      </p:ext>
    </p:extLst>
  </p:cSld>
  <p:clrMapOvr>
    <a:masterClrMapping/>
  </p:clrMapOvr>
  <mc:AlternateContent xmlns:mc="http://schemas.openxmlformats.org/markup-compatibility/2006" xmlns:p14="http://schemas.microsoft.com/office/powerpoint/2010/main">
    <mc:Choice Requires="p14">
      <p:transition spd="slow" p14:dur="800" advTm="19997">
        <p:circle/>
      </p:transition>
    </mc:Choice>
    <mc:Fallback xmlns="">
      <p:transition spd="slow" advTm="1999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916832"/>
            <a:ext cx="8229600" cy="4209331"/>
          </a:xfrm>
        </p:spPr>
        <p:txBody>
          <a:bodyPr>
            <a:normAutofit/>
          </a:bodyPr>
          <a:lstStyle/>
          <a:p>
            <a:pPr marL="0" indent="0">
              <a:buNone/>
            </a:pPr>
            <a:r>
              <a:rPr lang="kk-KZ" sz="3200" dirty="0">
                <a:solidFill>
                  <a:srgbClr val="C00000"/>
                </a:solidFill>
              </a:rPr>
              <a:t> </a:t>
            </a:r>
            <a:r>
              <a:rPr lang="kk-KZ" sz="3600" dirty="0" smtClean="0">
                <a:solidFill>
                  <a:srgbClr val="C00000"/>
                </a:solidFill>
              </a:rPr>
              <a:t>- Мәтінді мұқият тыңдау</a:t>
            </a:r>
            <a:br>
              <a:rPr lang="kk-KZ" sz="3600" dirty="0" smtClean="0">
                <a:solidFill>
                  <a:srgbClr val="C00000"/>
                </a:solidFill>
              </a:rPr>
            </a:br>
            <a:r>
              <a:rPr lang="kk-KZ" sz="3600" dirty="0" smtClean="0">
                <a:solidFill>
                  <a:srgbClr val="C00000"/>
                </a:solidFill>
              </a:rPr>
              <a:t> - Сұрақтарға жауап беру</a:t>
            </a:r>
            <a:br>
              <a:rPr lang="kk-KZ" sz="3600" dirty="0" smtClean="0">
                <a:solidFill>
                  <a:srgbClr val="C00000"/>
                </a:solidFill>
              </a:rPr>
            </a:br>
            <a:r>
              <a:rPr lang="kk-KZ" sz="3600" dirty="0" smtClean="0">
                <a:solidFill>
                  <a:srgbClr val="C00000"/>
                </a:solidFill>
              </a:rPr>
              <a:t> - Оқыған мәтіннің негізгі ойын анықтау</a:t>
            </a:r>
            <a:br>
              <a:rPr lang="kk-KZ" sz="3600" dirty="0" smtClean="0">
                <a:solidFill>
                  <a:srgbClr val="C00000"/>
                </a:solidFill>
              </a:rPr>
            </a:br>
            <a:r>
              <a:rPr lang="kk-KZ" sz="3600" dirty="0" smtClean="0">
                <a:solidFill>
                  <a:srgbClr val="C00000"/>
                </a:solidFill>
              </a:rPr>
              <a:t> - Сөз тіркестерінің байланысу түрлерін    анықтау</a:t>
            </a:r>
            <a:br>
              <a:rPr lang="kk-KZ" sz="3600" dirty="0" smtClean="0">
                <a:solidFill>
                  <a:srgbClr val="C00000"/>
                </a:solidFill>
              </a:rPr>
            </a:br>
            <a:endParaRPr lang="ru-RU" sz="3600" dirty="0">
              <a:solidFill>
                <a:srgbClr val="C00000"/>
              </a:solidFill>
            </a:endParaRPr>
          </a:p>
        </p:txBody>
      </p:sp>
      <p:sp>
        <p:nvSpPr>
          <p:cNvPr id="2" name="Заголовок 1"/>
          <p:cNvSpPr>
            <a:spLocks noGrp="1"/>
          </p:cNvSpPr>
          <p:nvPr>
            <p:ph type="title"/>
          </p:nvPr>
        </p:nvSpPr>
        <p:spPr>
          <a:xfrm>
            <a:off x="457200" y="274638"/>
            <a:ext cx="8229600" cy="1138138"/>
          </a:xfrm>
        </p:spPr>
        <p:txBody>
          <a:bodyPr>
            <a:normAutofit fontScale="90000"/>
          </a:bodyPr>
          <a:lstStyle/>
          <a:p>
            <a:r>
              <a:rPr lang="kk-KZ" dirty="0" smtClean="0">
                <a:solidFill>
                  <a:schemeClr val="tx2">
                    <a:lumMod val="50000"/>
                  </a:schemeClr>
                </a:solidFill>
              </a:rPr>
              <a:t>Бағалау критерийлері</a:t>
            </a:r>
            <a:br>
              <a:rPr lang="kk-KZ" dirty="0" smtClean="0">
                <a:solidFill>
                  <a:schemeClr val="tx2">
                    <a:lumMod val="50000"/>
                  </a:schemeClr>
                </a:solidFill>
              </a:rPr>
            </a:br>
            <a:r>
              <a:rPr lang="kk-KZ" dirty="0" smtClean="0"/>
              <a:t> </a:t>
            </a:r>
            <a:endParaRPr lang="ru-RU" dirty="0"/>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82685424"/>
      </p:ext>
    </p:extLst>
  </p:cSld>
  <p:clrMapOvr>
    <a:masterClrMapping/>
  </p:clrMapOvr>
  <mc:AlternateContent xmlns:mc="http://schemas.openxmlformats.org/markup-compatibility/2006" xmlns:p14="http://schemas.microsoft.com/office/powerpoint/2010/main">
    <mc:Choice Requires="p14">
      <p:transition spd="slow" p14:dur="800" advTm="11539">
        <p:circle/>
      </p:transition>
    </mc:Choice>
    <mc:Fallback xmlns="">
      <p:transition spd="slow" advTm="11539">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132856"/>
            <a:ext cx="8229600" cy="3993307"/>
          </a:xfrm>
        </p:spPr>
        <p:txBody>
          <a:bodyPr>
            <a:normAutofit/>
          </a:bodyPr>
          <a:lstStyle/>
          <a:p>
            <a:pPr marL="0" indent="0">
              <a:buNone/>
            </a:pPr>
            <a:r>
              <a:rPr lang="kk-KZ" sz="4000" dirty="0">
                <a:solidFill>
                  <a:srgbClr val="C00000"/>
                </a:solidFill>
              </a:rPr>
              <a:t>а</a:t>
            </a:r>
            <a:r>
              <a:rPr lang="kk-KZ" sz="4000" dirty="0" smtClean="0">
                <a:solidFill>
                  <a:srgbClr val="C00000"/>
                </a:solidFill>
              </a:rPr>
              <a:t>йыппұл - </a:t>
            </a:r>
            <a:r>
              <a:rPr lang="kk-KZ" sz="4000" dirty="0" smtClean="0">
                <a:solidFill>
                  <a:schemeClr val="tx2">
                    <a:lumMod val="50000"/>
                  </a:schemeClr>
                </a:solidFill>
              </a:rPr>
              <a:t>штраф</a:t>
            </a:r>
            <a:r>
              <a:rPr lang="kk-KZ" sz="4000" dirty="0" smtClean="0">
                <a:solidFill>
                  <a:srgbClr val="C00000"/>
                </a:solidFill>
              </a:rPr>
              <a:t/>
            </a:r>
            <a:br>
              <a:rPr lang="kk-KZ" sz="4000" dirty="0" smtClean="0">
                <a:solidFill>
                  <a:srgbClr val="C00000"/>
                </a:solidFill>
              </a:rPr>
            </a:br>
            <a:r>
              <a:rPr lang="kk-KZ" sz="4000" dirty="0">
                <a:solidFill>
                  <a:srgbClr val="C00000"/>
                </a:solidFill>
              </a:rPr>
              <a:t>ж</a:t>
            </a:r>
            <a:r>
              <a:rPr lang="kk-KZ" sz="4000" dirty="0" smtClean="0">
                <a:solidFill>
                  <a:srgbClr val="C00000"/>
                </a:solidFill>
              </a:rPr>
              <a:t>арылыс - </a:t>
            </a:r>
            <a:r>
              <a:rPr lang="kk-KZ" sz="4000" dirty="0" smtClean="0">
                <a:solidFill>
                  <a:schemeClr val="tx2">
                    <a:lumMod val="50000"/>
                  </a:schemeClr>
                </a:solidFill>
              </a:rPr>
              <a:t>взрыв</a:t>
            </a:r>
            <a:r>
              <a:rPr lang="kk-KZ" sz="4000" dirty="0" smtClean="0">
                <a:solidFill>
                  <a:srgbClr val="C00000"/>
                </a:solidFill>
              </a:rPr>
              <a:t/>
            </a:r>
            <a:br>
              <a:rPr lang="kk-KZ" sz="4000" dirty="0" smtClean="0">
                <a:solidFill>
                  <a:srgbClr val="C00000"/>
                </a:solidFill>
              </a:rPr>
            </a:br>
            <a:r>
              <a:rPr lang="kk-KZ" sz="4000" dirty="0">
                <a:solidFill>
                  <a:srgbClr val="C00000"/>
                </a:solidFill>
              </a:rPr>
              <a:t>т</a:t>
            </a:r>
            <a:r>
              <a:rPr lang="kk-KZ" sz="4000" dirty="0" smtClean="0">
                <a:solidFill>
                  <a:srgbClr val="C00000"/>
                </a:solidFill>
              </a:rPr>
              <a:t>өтенше - </a:t>
            </a:r>
            <a:r>
              <a:rPr lang="kk-KZ" sz="4000" dirty="0" smtClean="0">
                <a:solidFill>
                  <a:schemeClr val="tx2">
                    <a:lumMod val="50000"/>
                  </a:schemeClr>
                </a:solidFill>
              </a:rPr>
              <a:t>чрезвычайный</a:t>
            </a:r>
            <a:br>
              <a:rPr lang="kk-KZ" sz="4000" dirty="0" smtClean="0">
                <a:solidFill>
                  <a:schemeClr val="tx2">
                    <a:lumMod val="50000"/>
                  </a:schemeClr>
                </a:solidFill>
              </a:rPr>
            </a:br>
            <a:r>
              <a:rPr lang="kk-KZ" sz="4000" dirty="0" smtClean="0">
                <a:solidFill>
                  <a:srgbClr val="C00000"/>
                </a:solidFill>
              </a:rPr>
              <a:t>орай - </a:t>
            </a:r>
            <a:r>
              <a:rPr lang="kk-KZ" sz="4000" dirty="0" smtClean="0">
                <a:solidFill>
                  <a:schemeClr val="tx2">
                    <a:lumMod val="50000"/>
                  </a:schemeClr>
                </a:solidFill>
              </a:rPr>
              <a:t>случай</a:t>
            </a:r>
            <a:r>
              <a:rPr lang="kk-KZ" sz="4000" dirty="0" smtClean="0">
                <a:solidFill>
                  <a:srgbClr val="C00000"/>
                </a:solidFill>
              </a:rPr>
              <a:t/>
            </a:r>
            <a:br>
              <a:rPr lang="kk-KZ" sz="4000" dirty="0" smtClean="0">
                <a:solidFill>
                  <a:srgbClr val="C00000"/>
                </a:solidFill>
              </a:rPr>
            </a:br>
            <a:r>
              <a:rPr lang="kk-KZ" sz="4000" dirty="0" smtClean="0">
                <a:solidFill>
                  <a:srgbClr val="C00000"/>
                </a:solidFill>
              </a:rPr>
              <a:t>тірі - </a:t>
            </a:r>
            <a:r>
              <a:rPr lang="kk-KZ" sz="4000" dirty="0" smtClean="0">
                <a:solidFill>
                  <a:schemeClr val="tx2">
                    <a:lumMod val="50000"/>
                  </a:schemeClr>
                </a:solidFill>
              </a:rPr>
              <a:t>живой</a:t>
            </a:r>
            <a:endParaRPr lang="ru-RU" sz="4000" dirty="0">
              <a:solidFill>
                <a:schemeClr val="tx2">
                  <a:lumMod val="50000"/>
                </a:schemeClr>
              </a:solidFill>
            </a:endParaRPr>
          </a:p>
        </p:txBody>
      </p:sp>
      <p:sp>
        <p:nvSpPr>
          <p:cNvPr id="2" name="Заголовок 1"/>
          <p:cNvSpPr>
            <a:spLocks noGrp="1"/>
          </p:cNvSpPr>
          <p:nvPr>
            <p:ph type="title"/>
          </p:nvPr>
        </p:nvSpPr>
        <p:spPr>
          <a:xfrm>
            <a:off x="395536" y="332656"/>
            <a:ext cx="8229600" cy="1584176"/>
          </a:xfrm>
        </p:spPr>
        <p:txBody>
          <a:bodyPr>
            <a:noAutofit/>
          </a:bodyPr>
          <a:lstStyle/>
          <a:p>
            <a:r>
              <a:rPr lang="kk-KZ" sz="5400" dirty="0" smtClean="0">
                <a:solidFill>
                  <a:schemeClr val="tx2">
                    <a:lumMod val="50000"/>
                  </a:schemeClr>
                </a:solidFill>
              </a:rPr>
              <a:t>Жаңа сөздер:</a:t>
            </a:r>
            <a:br>
              <a:rPr lang="kk-KZ" sz="5400" dirty="0" smtClean="0">
                <a:solidFill>
                  <a:schemeClr val="tx2">
                    <a:lumMod val="50000"/>
                  </a:schemeClr>
                </a:solidFill>
              </a:rPr>
            </a:br>
            <a:endParaRPr lang="ru-RU" sz="5400" dirty="0">
              <a:solidFill>
                <a:schemeClr val="tx2">
                  <a:lumMod val="50000"/>
                </a:schemeClr>
              </a:solidFill>
            </a:endParaRPr>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18512239"/>
      </p:ext>
    </p:extLst>
  </p:cSld>
  <p:clrMapOvr>
    <a:masterClrMapping/>
  </p:clrMapOvr>
  <mc:AlternateContent xmlns:mc="http://schemas.openxmlformats.org/markup-compatibility/2006" xmlns:p14="http://schemas.microsoft.com/office/powerpoint/2010/main">
    <mc:Choice Requires="p14">
      <p:transition spd="slow" p14:dur="800" advTm="9158">
        <p:circle/>
      </p:transition>
    </mc:Choice>
    <mc:Fallback xmlns="">
      <p:transition spd="slow" advTm="9158">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924944"/>
            <a:ext cx="8229600" cy="3201219"/>
          </a:xfrm>
        </p:spPr>
        <p:txBody>
          <a:bodyPr/>
          <a:lstStyle/>
          <a:p>
            <a:r>
              <a:rPr lang="kk-KZ" dirty="0" smtClean="0">
                <a:solidFill>
                  <a:srgbClr val="C00000"/>
                </a:solidFill>
              </a:rPr>
              <a:t>Критерий:</a:t>
            </a:r>
          </a:p>
          <a:p>
            <a:r>
              <a:rPr lang="kk-KZ" dirty="0" smtClean="0"/>
              <a:t>мәтінді тыңдау</a:t>
            </a:r>
          </a:p>
          <a:p>
            <a:r>
              <a:rPr lang="kk-KZ" dirty="0" smtClean="0"/>
              <a:t>сұрақтарға жауап беру</a:t>
            </a:r>
          </a:p>
          <a:p>
            <a:r>
              <a:rPr lang="kk-KZ" dirty="0" smtClean="0">
                <a:solidFill>
                  <a:srgbClr val="C00000"/>
                </a:solidFill>
              </a:rPr>
              <a:t>Дескриптор: </a:t>
            </a:r>
          </a:p>
          <a:p>
            <a:r>
              <a:rPr lang="kk-KZ" dirty="0"/>
              <a:t>м</a:t>
            </a:r>
            <a:r>
              <a:rPr lang="kk-KZ" dirty="0" smtClean="0"/>
              <a:t>әтінді түсінеді</a:t>
            </a:r>
          </a:p>
          <a:p>
            <a:r>
              <a:rPr lang="kk-KZ" dirty="0" smtClean="0"/>
              <a:t>сұрақтарға дұрыс жауап бере алады</a:t>
            </a:r>
            <a:endParaRPr lang="ru-RU" dirty="0"/>
          </a:p>
        </p:txBody>
      </p:sp>
      <p:sp>
        <p:nvSpPr>
          <p:cNvPr id="2" name="Заголовок 1"/>
          <p:cNvSpPr>
            <a:spLocks noGrp="1"/>
          </p:cNvSpPr>
          <p:nvPr>
            <p:ph type="title"/>
          </p:nvPr>
        </p:nvSpPr>
        <p:spPr>
          <a:xfrm>
            <a:off x="457200" y="1052736"/>
            <a:ext cx="8229600" cy="1296144"/>
          </a:xfrm>
        </p:spPr>
        <p:txBody>
          <a:bodyPr>
            <a:normAutofit fontScale="90000"/>
          </a:bodyPr>
          <a:lstStyle/>
          <a:p>
            <a:r>
              <a:rPr lang="kk-KZ" dirty="0" smtClean="0">
                <a:solidFill>
                  <a:srgbClr val="C00000"/>
                </a:solidFill>
              </a:rPr>
              <a:t>1 тапсырма.</a:t>
            </a:r>
            <a:br>
              <a:rPr lang="kk-KZ" dirty="0" smtClean="0">
                <a:solidFill>
                  <a:srgbClr val="C00000"/>
                </a:solidFill>
              </a:rPr>
            </a:br>
            <a:r>
              <a:rPr lang="kk-KZ" dirty="0" smtClean="0">
                <a:solidFill>
                  <a:srgbClr val="C00000"/>
                </a:solidFill>
              </a:rPr>
              <a:t>Мәтінді мұқият тыңдап, сұрақтарға жауап бер.</a:t>
            </a:r>
            <a:br>
              <a:rPr lang="kk-KZ" dirty="0" smtClean="0">
                <a:solidFill>
                  <a:srgbClr val="C00000"/>
                </a:solidFill>
              </a:rPr>
            </a:br>
            <a:r>
              <a:rPr lang="kk-KZ" sz="3200" dirty="0" smtClean="0"/>
              <a:t/>
            </a:r>
            <a:br>
              <a:rPr lang="kk-KZ" sz="3200" dirty="0" smtClean="0"/>
            </a:br>
            <a:endParaRPr lang="ru-RU" sz="3200" dirty="0"/>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71632563"/>
      </p:ext>
    </p:extLst>
  </p:cSld>
  <p:clrMapOvr>
    <a:masterClrMapping/>
  </p:clrMapOvr>
  <p:transition spd="slow" advTm="15791">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sp>
        <p:nvSpPr>
          <p:cNvPr id="2" name="Заголовок 1"/>
          <p:cNvSpPr>
            <a:spLocks noGrp="1"/>
          </p:cNvSpPr>
          <p:nvPr>
            <p:ph type="title"/>
          </p:nvPr>
        </p:nvSpPr>
        <p:spPr/>
        <p:txBody>
          <a:bodyPr/>
          <a:lstStyle/>
          <a:p>
            <a:r>
              <a:rPr lang="kk-KZ" dirty="0" smtClean="0"/>
              <a:t>Семей полигоны</a:t>
            </a:r>
            <a:endParaRPr lang="ru-RU" dirty="0"/>
          </a:p>
        </p:txBody>
      </p:sp>
      <p:pic>
        <p:nvPicPr>
          <p:cNvPr id="1026" name="Picture 2" descr="D:\Desktop\семей полиг.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68" y="12778"/>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30877281"/>
      </p:ext>
    </p:extLst>
  </p:cSld>
  <p:clrMapOvr>
    <a:masterClrMapping/>
  </p:clrMapOvr>
  <p:transition spd="slow" advTm="83093">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72067" y="3429000"/>
            <a:ext cx="7408333" cy="2697163"/>
          </a:xfrm>
        </p:spPr>
        <p:txBody>
          <a:bodyPr>
            <a:normAutofit/>
          </a:bodyPr>
          <a:lstStyle/>
          <a:p>
            <a:endParaRPr lang="ru-RU" dirty="0"/>
          </a:p>
        </p:txBody>
      </p:sp>
      <p:sp>
        <p:nvSpPr>
          <p:cNvPr id="3" name="Заголовок 2"/>
          <p:cNvSpPr>
            <a:spLocks noGrp="1"/>
          </p:cNvSpPr>
          <p:nvPr>
            <p:ph type="title"/>
          </p:nvPr>
        </p:nvSpPr>
        <p:spPr>
          <a:xfrm>
            <a:off x="457200" y="476672"/>
            <a:ext cx="8229600" cy="3096344"/>
          </a:xfrm>
        </p:spPr>
        <p:txBody>
          <a:bodyPr>
            <a:normAutofit/>
          </a:bodyPr>
          <a:lstStyle/>
          <a:p>
            <a:r>
              <a:rPr lang="ru-RU" sz="3200" dirty="0" err="1" smtClean="0">
                <a:solidFill>
                  <a:srgbClr val="C00000"/>
                </a:solidFill>
              </a:rPr>
              <a:t>Тапсырма</a:t>
            </a:r>
            <a:r>
              <a:rPr lang="ru-RU" sz="3200" dirty="0" smtClean="0">
                <a:solidFill>
                  <a:schemeClr val="accent2">
                    <a:lumMod val="75000"/>
                  </a:schemeClr>
                </a:solidFill>
              </a:rPr>
              <a:t/>
            </a:r>
            <a:br>
              <a:rPr lang="ru-RU" sz="3200" dirty="0" smtClean="0">
                <a:solidFill>
                  <a:schemeClr val="accent2">
                    <a:lumMod val="75000"/>
                  </a:schemeClr>
                </a:solidFill>
              </a:rPr>
            </a:br>
            <a:r>
              <a:rPr lang="ru-RU" sz="3200" dirty="0" smtClean="0">
                <a:solidFill>
                  <a:schemeClr val="accent2">
                    <a:lumMod val="75000"/>
                  </a:schemeClr>
                </a:solidFill>
              </a:rPr>
              <a:t>1 </a:t>
            </a:r>
            <a:r>
              <a:rPr lang="kk-KZ" sz="3200" dirty="0" smtClean="0">
                <a:solidFill>
                  <a:schemeClr val="accent2">
                    <a:lumMod val="75000"/>
                  </a:schemeClr>
                </a:solidFill>
              </a:rPr>
              <a:t>Тыңдаған мәтін не туралы?</a:t>
            </a:r>
            <a:br>
              <a:rPr lang="kk-KZ" sz="3200" dirty="0" smtClean="0">
                <a:solidFill>
                  <a:schemeClr val="accent2">
                    <a:lumMod val="75000"/>
                  </a:schemeClr>
                </a:solidFill>
              </a:rPr>
            </a:br>
            <a:r>
              <a:rPr lang="kk-KZ" sz="3200" dirty="0" smtClean="0">
                <a:solidFill>
                  <a:schemeClr val="accent2">
                    <a:lumMod val="75000"/>
                  </a:schemeClr>
                </a:solidFill>
              </a:rPr>
              <a:t>2 Семей полигонында қандай сынақтар болған?</a:t>
            </a:r>
            <a:br>
              <a:rPr lang="kk-KZ" sz="3200" dirty="0" smtClean="0">
                <a:solidFill>
                  <a:schemeClr val="accent2">
                    <a:lumMod val="75000"/>
                  </a:schemeClr>
                </a:solidFill>
              </a:rPr>
            </a:br>
            <a:r>
              <a:rPr lang="kk-KZ" sz="3200" dirty="0" smtClean="0">
                <a:solidFill>
                  <a:schemeClr val="accent2">
                    <a:lumMod val="75000"/>
                  </a:schemeClr>
                </a:solidFill>
              </a:rPr>
              <a:t>3 Қазақ халқына, жеріне әсері болды ма?</a:t>
            </a:r>
            <a:endParaRPr lang="ru-RU" sz="3200" dirty="0">
              <a:solidFill>
                <a:schemeClr val="accent2">
                  <a:lumMod val="75000"/>
                </a:schemeClr>
              </a:solidFill>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3501008"/>
            <a:ext cx="3312368"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2495" y="3568137"/>
            <a:ext cx="388843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29014211"/>
      </p:ext>
    </p:extLst>
  </p:cSld>
  <p:clrMapOvr>
    <a:masterClrMapping/>
  </p:clrMapOvr>
  <mc:AlternateContent xmlns:mc="http://schemas.openxmlformats.org/markup-compatibility/2006">
    <mc:Choice xmlns:p14="http://schemas.microsoft.com/office/powerpoint/2010/main" Requires="p14">
      <p:transition spd="slow" p14:dur="2000" advTm="30794"/>
    </mc:Choice>
    <mc:Fallback>
      <p:transition spd="slow" advTm="30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997</TotalTime>
  <Words>731</Words>
  <Application>Microsoft Office PowerPoint</Application>
  <PresentationFormat>Экран (4:3)</PresentationFormat>
  <Paragraphs>85</Paragraphs>
  <Slides>21</Slides>
  <Notes>0</Notes>
  <HiddenSlides>0</HiddenSlides>
  <MMClips>21</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Волна</vt:lpstr>
      <vt:lpstr>Қазақ тілі мен әдебиеті </vt:lpstr>
      <vt:lpstr>9 бөлім.  Жер планетасындағы қауіпті қалдықтар</vt:lpstr>
      <vt:lpstr>Бүгінгі сабақта: Сенің білетінің Қауіпті қалдықтар туралы</vt:lpstr>
      <vt:lpstr>Оқу мақсаты.  10.1.2.1 Тыңдалған мәтіннің негізгі мазмұнын түсіну, ақпараттық нақтылығын анықтау; 10.3.1.1 Мәтіндегі ақпараттың өзектілігін анықтау, қорытынды жасау  </vt:lpstr>
      <vt:lpstr>Бағалау критерийлері  </vt:lpstr>
      <vt:lpstr>Жаңа сөздер: </vt:lpstr>
      <vt:lpstr>1 тапсырма. Мәтінді мұқият тыңдап, сұрақтарға жауап бер.  </vt:lpstr>
      <vt:lpstr>Семей полигоны</vt:lpstr>
      <vt:lpstr>Тапсырма 1 Тыңдаған мәтін не туралы? 2 Семей полигонында қандай сынақтар болған? 3 Қазақ халқына, жеріне әсері болды ма?</vt:lpstr>
      <vt:lpstr>Өзіңді тексер!</vt:lpstr>
      <vt:lpstr>Мәтінмен жұмыс</vt:lpstr>
      <vt:lpstr>2 тапсырма. Мәтіннің негізгі ойын, жаңа сөздерді қолдана отырып, 4-5сөйлеммен жаз.</vt:lpstr>
      <vt:lpstr>Өзіңді тексер!</vt:lpstr>
      <vt:lpstr>Тілдік бағдар Сөздердің байланысу түрлері</vt:lpstr>
      <vt:lpstr>3.Тапсырма</vt:lpstr>
      <vt:lpstr>А) Берілген сөз тіркестердің ішінен қабыса байланысқан сөз тіркестерін тап. </vt:lpstr>
      <vt:lpstr>Б) Сәйлемдердің ішінен жанаса байланысқан сөз тіркестерін анықта.</vt:lpstr>
      <vt:lpstr>Өзіңді тексер!</vt:lpstr>
      <vt:lpstr>Сабақты қорытуға арналған сұрақтар</vt:lpstr>
      <vt:lpstr>Қосымша тапсырма</vt:lpstr>
      <vt:lpstr>Назарларыңа рақмет!</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53</cp:revision>
  <dcterms:created xsi:type="dcterms:W3CDTF">2020-09-13T10:00:38Z</dcterms:created>
  <dcterms:modified xsi:type="dcterms:W3CDTF">2021-01-11T19:34:08Z</dcterms:modified>
</cp:coreProperties>
</file>