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media/image3.png" ContentType="image/png"/>
  <Override PartName="/ppt/media/image4.png" ContentType="image/png"/>
  <Override PartName="/ppt/media/image5.png" ContentType="image/png"/>
  <Override PartName="/ppt/media/image6.jpeg" ContentType="image/jpeg"/>
  <Override PartName="/ppt/media/image7.png" ContentType="image/png"/>
  <Override PartName="/ppt/slides/_rels/slide9.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352A2A7-CF39-4880-B99E-4270F2B58851}"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24F86A9-2AB3-4744-8130-C376D6975942}"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jpeg"/><Relationship Id="rId3" Type="http://schemas.openxmlformats.org/officeDocument/2006/relationships/image" Target="../media/image6.jpeg"/><Relationship Id="rId4" Type="http://schemas.openxmlformats.org/officeDocument/2006/relationships/image" Target="../media/image6.jpeg"/><Relationship Id="rId5"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98488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ahoma"/>
                <a:ea typeface="Tahoma"/>
              </a:rPr>
              <a:t>Сабақтың тақырыбы</a:t>
            </a:r>
            <a:r>
              <a:rPr b="1" lang="kk-KZ" sz="2400" strike="noStrike" u="none">
                <a:solidFill>
                  <a:srgbClr val="000000"/>
                </a:solidFill>
                <a:uFillTx/>
                <a:latin typeface="Tahoma"/>
                <a:ea typeface="Tahoma"/>
              </a:rPr>
              <a:t>:  </a:t>
            </a:r>
            <a:r>
              <a:rPr b="1" lang="kk-KZ" sz="2400" strike="noStrike" u="none">
                <a:solidFill>
                  <a:srgbClr val="000000"/>
                </a:solidFill>
                <a:uFillTx/>
                <a:latin typeface="Times New Roman"/>
                <a:ea typeface="Times New Roman"/>
              </a:rPr>
              <a:t>Қаныш Сәтбаев ғылым –білім  туралы</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sp>
        <p:nvSpPr>
          <p:cNvPr id="12" name="TextBox 9"/>
          <p:cNvSpPr/>
          <p:nvPr/>
        </p:nvSpPr>
        <p:spPr>
          <a:xfrm>
            <a:off x="8182080" y="196920"/>
            <a:ext cx="35683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МЕН ӘДЕБИЕТІ (Т1)</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10-СЫНЫП</a:t>
            </a:r>
            <a:endParaRPr b="0" lang="ru-RU" sz="1600" strike="noStrike" u="none">
              <a:solidFill>
                <a:srgbClr val="000000"/>
              </a:solidFill>
              <a:uFillTx/>
              <a:latin typeface="Calibri"/>
            </a:endParaRPr>
          </a:p>
        </p:txBody>
      </p:sp>
      <p:sp>
        <p:nvSpPr>
          <p:cNvPr id="13" name="TextBox 1"/>
          <p:cNvSpPr/>
          <p:nvPr/>
        </p:nvSpPr>
        <p:spPr>
          <a:xfrm>
            <a:off x="1242720" y="320760"/>
            <a:ext cx="25290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Бөлім тақырыбы:</a:t>
            </a:r>
            <a:endParaRPr b="0" lang="ru-RU" sz="2400" strike="noStrike" u="none">
              <a:solidFill>
                <a:srgbClr val="000000"/>
              </a:solidFill>
              <a:uFillTx/>
              <a:latin typeface="Calibri"/>
            </a:endParaRPr>
          </a:p>
        </p:txBody>
      </p:sp>
      <p:sp>
        <p:nvSpPr>
          <p:cNvPr id="14" name="Прямоугольник 1"/>
          <p:cNvSpPr/>
          <p:nvPr/>
        </p:nvSpPr>
        <p:spPr>
          <a:xfrm>
            <a:off x="2087640" y="1614600"/>
            <a:ext cx="8480520" cy="485280"/>
          </a:xfrm>
          <a:prstGeom prst="rect">
            <a:avLst/>
          </a:prstGeom>
          <a:noFill/>
          <a:ln w="0">
            <a:noFill/>
          </a:ln>
        </p:spPr>
        <p:style>
          <a:lnRef idx="0"/>
          <a:fillRef idx="0"/>
          <a:effectRef idx="0"/>
          <a:fontRef idx="minor"/>
        </p:style>
        <p:txBody>
          <a:bodyPr lIns="90000" rIns="90000" tIns="46800" bIns="46800" anchor="t">
            <a:spAutoFit/>
          </a:bodyPr>
          <a:p>
            <a:pPr algn="ctr">
              <a:lnSpc>
                <a:spcPct val="107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Calibri"/>
              </a:rPr>
              <a:t>Ү бөлім. Білім. Ғылым.Инновация. Тілдік жүйе және норма</a:t>
            </a:r>
            <a:endParaRPr b="0" lang="ru-RU" sz="24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0" name="TextBox 4"/>
          <p:cNvSpPr/>
          <p:nvPr/>
        </p:nvSpPr>
        <p:spPr>
          <a:xfrm>
            <a:off x="976320" y="276120"/>
            <a:ext cx="5239080" cy="3988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Бүгінгі өткен сабағымызға шолу жасайық! </a:t>
            </a:r>
            <a:endParaRPr b="0" lang="ru-RU" sz="2000" strike="noStrike" u="none">
              <a:solidFill>
                <a:srgbClr val="000000"/>
              </a:solidFill>
              <a:uFillTx/>
              <a:latin typeface="Calibri"/>
            </a:endParaRPr>
          </a:p>
        </p:txBody>
      </p:sp>
      <p:pic>
        <p:nvPicPr>
          <p:cNvPr id="91" name="Схема 6" descr=""/>
          <p:cNvPicPr/>
          <p:nvPr/>
        </p:nvPicPr>
        <p:blipFill>
          <a:blip r:embed="rId1"/>
          <a:stretch/>
        </p:blipFill>
        <p:spPr>
          <a:xfrm>
            <a:off x="2030400" y="1463760"/>
            <a:ext cx="8131320" cy="471168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2" name="Рисунок 48" descr=""/>
          <p:cNvPicPr/>
          <p:nvPr/>
        </p:nvPicPr>
        <p:blipFill>
          <a:blip r:embed="rId1"/>
          <a:stretch/>
        </p:blipFill>
        <p:spPr>
          <a:xfrm>
            <a:off x="652320" y="7978680"/>
            <a:ext cx="200160" cy="203400"/>
          </a:xfrm>
          <a:prstGeom prst="rect">
            <a:avLst/>
          </a:prstGeom>
          <a:ln w="0">
            <a:noFill/>
          </a:ln>
        </p:spPr>
      </p:pic>
      <p:sp>
        <p:nvSpPr>
          <p:cNvPr id="9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6" name="Google Shape;77;p1"/>
          <p:cNvCxnSpPr/>
          <p:nvPr/>
        </p:nvCxnSpPr>
        <p:spPr>
          <a:xfrm>
            <a:off x="212400" y="6621120"/>
            <a:ext cx="11729160" cy="26280"/>
          </a:xfrm>
          <a:prstGeom prst="straightConnector1">
            <a:avLst/>
          </a:prstGeom>
          <a:ln w="57240">
            <a:solidFill>
              <a:srgbClr val="33cccc"/>
            </a:solidFill>
            <a:miter/>
          </a:ln>
        </p:spPr>
      </p:cxnSp>
      <p:cxnSp>
        <p:nvCxnSpPr>
          <p:cNvPr id="97" name="Google Shape;78;p1"/>
          <p:cNvCxnSpPr/>
          <p:nvPr/>
        </p:nvCxnSpPr>
        <p:spPr>
          <a:xfrm>
            <a:off x="757080" y="6364080"/>
            <a:ext cx="10694160" cy="37080"/>
          </a:xfrm>
          <a:prstGeom prst="straightConnector1">
            <a:avLst/>
          </a:prstGeom>
          <a:ln w="38160">
            <a:solidFill>
              <a:srgbClr val="4472c4"/>
            </a:solidFill>
            <a:miter/>
          </a:ln>
        </p:spPr>
      </p:cxnSp>
      <p:sp>
        <p:nvSpPr>
          <p:cNvPr id="98" name="TextBox 1"/>
          <p:cNvSpPr/>
          <p:nvPr/>
        </p:nvSpPr>
        <p:spPr>
          <a:xfrm>
            <a:off x="1324080" y="223920"/>
            <a:ext cx="2536200" cy="3988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Қосымша тапсырма</a:t>
            </a:r>
            <a:endParaRPr b="0" lang="ru-RU" sz="2000" strike="noStrike" u="none">
              <a:solidFill>
                <a:srgbClr val="000000"/>
              </a:solidFill>
              <a:uFillTx/>
              <a:latin typeface="Calibri"/>
            </a:endParaRPr>
          </a:p>
        </p:txBody>
      </p:sp>
      <p:sp>
        <p:nvSpPr>
          <p:cNvPr id="99" name="TextBox 3"/>
          <p:cNvSpPr/>
          <p:nvPr/>
        </p:nvSpPr>
        <p:spPr>
          <a:xfrm>
            <a:off x="1843200" y="1646280"/>
            <a:ext cx="869472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3200" strike="noStrike" u="none">
                <a:solidFill>
                  <a:srgbClr val="c00000"/>
                </a:solidFill>
                <a:uFillTx/>
                <a:latin typeface="Times New Roman"/>
                <a:ea typeface="Times New Roman"/>
              </a:rPr>
              <a:t>Мәтіндегі әр абзацтың мазмұнына сәйкес келетін қандай мақал-мәтелдерді білесіздер?</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мақсат(тар)ы</a:t>
            </a:r>
            <a:endParaRPr b="0" lang="ru-RU" sz="2400" strike="noStrike" u="none">
              <a:solidFill>
                <a:srgbClr val="000000"/>
              </a:solidFill>
              <a:uFillTx/>
              <a:latin typeface="Calibri"/>
            </a:endParaRPr>
          </a:p>
        </p:txBody>
      </p:sp>
      <p:sp>
        <p:nvSpPr>
          <p:cNvPr id="22" name="TextBox 1"/>
          <p:cNvSpPr/>
          <p:nvPr/>
        </p:nvSpPr>
        <p:spPr>
          <a:xfrm>
            <a:off x="1133640" y="3740040"/>
            <a:ext cx="1000440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мақсаттары: </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Мәтіннің мазмұны мен құрылымын анықтап, көз жүгіртіп оқиды;</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Мәтіндегі автор көзқарасын, көтерілген мәселені, факті мен көзқарасты зерделеп , зерттеп оқиды;</a:t>
            </a:r>
            <a:endParaRPr b="0" lang="ru-RU" sz="2400" strike="noStrike" u="none">
              <a:solidFill>
                <a:srgbClr val="000000"/>
              </a:solidFill>
              <a:uFillTx/>
              <a:latin typeface="Calibri"/>
            </a:endParaRPr>
          </a:p>
        </p:txBody>
      </p:sp>
      <p:sp>
        <p:nvSpPr>
          <p:cNvPr id="23" name="Прямоугольник 1"/>
          <p:cNvSpPr/>
          <p:nvPr/>
        </p:nvSpPr>
        <p:spPr>
          <a:xfrm>
            <a:off x="1668600" y="1184400"/>
            <a:ext cx="8899560" cy="15570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10.2.6.1 белгілі бір мақсат үшін оқылым стратегияларын тиімді қолдана білу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Arial"/>
              </a:rPr>
              <a:t>10.4.3.1 белгілі бір тақырып аясында сөздерді іріктеп, түрлендіріп, талғаммен қолдана білу</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 name="Рисунок 48" descr=""/>
          <p:cNvPicPr/>
          <p:nvPr/>
        </p:nvPicPr>
        <p:blipFill>
          <a:blip r:embed="rId1"/>
          <a:stretch/>
        </p:blipFill>
        <p:spPr>
          <a:xfrm>
            <a:off x="652320" y="7978680"/>
            <a:ext cx="200160" cy="203400"/>
          </a:xfrm>
          <a:prstGeom prst="rect">
            <a:avLst/>
          </a:prstGeom>
          <a:ln w="0">
            <a:noFill/>
          </a:ln>
        </p:spPr>
      </p:pic>
      <p:sp>
        <p:nvSpPr>
          <p:cNvPr id="2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8" name="Google Shape;77;p1"/>
          <p:cNvCxnSpPr/>
          <p:nvPr/>
        </p:nvCxnSpPr>
        <p:spPr>
          <a:xfrm>
            <a:off x="212400" y="6621120"/>
            <a:ext cx="11729160" cy="26280"/>
          </a:xfrm>
          <a:prstGeom prst="straightConnector1">
            <a:avLst/>
          </a:prstGeom>
          <a:ln w="57240">
            <a:solidFill>
              <a:srgbClr val="33cccc"/>
            </a:solidFill>
            <a:miter/>
          </a:ln>
        </p:spPr>
      </p:cxnSp>
      <p:cxnSp>
        <p:nvCxnSpPr>
          <p:cNvPr id="29" name="Google Shape;78;p1"/>
          <p:cNvCxnSpPr/>
          <p:nvPr/>
        </p:nvCxnSpPr>
        <p:spPr>
          <a:xfrm>
            <a:off x="757080" y="6364080"/>
            <a:ext cx="10694160" cy="37080"/>
          </a:xfrm>
          <a:prstGeom prst="straightConnector1">
            <a:avLst/>
          </a:prstGeom>
          <a:ln w="38160">
            <a:solidFill>
              <a:srgbClr val="4472c4"/>
            </a:solidFill>
            <a:miter/>
          </a:ln>
        </p:spPr>
      </p:cxnSp>
      <p:sp>
        <p:nvSpPr>
          <p:cNvPr id="30"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
        <p:nvSpPr>
          <p:cNvPr id="32" name="Прямоугольник 1"/>
          <p:cNvSpPr/>
          <p:nvPr/>
        </p:nvSpPr>
        <p:spPr>
          <a:xfrm>
            <a:off x="1133640" y="1465200"/>
            <a:ext cx="8880480" cy="1801800"/>
          </a:xfrm>
          <a:prstGeom prst="rect">
            <a:avLst/>
          </a:prstGeom>
          <a:noFill/>
          <a:ln w="0">
            <a:noFill/>
          </a:ln>
        </p:spPr>
        <p:style>
          <a:lnRef idx="0"/>
          <a:fillRef idx="0"/>
          <a:effectRef idx="0"/>
          <a:fontRef idx="minor"/>
        </p:style>
        <p:txBody>
          <a:bodyPr lIns="90000" rIns="90000" tIns="46800" bIns="46800" anchor="t">
            <a:spAutoFit/>
          </a:bodyPr>
          <a:p>
            <a:pPr marL="285840" indent="-285840">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Мәтіннің мазмұны мен құрылымын анықтап, көз жүгіртіп оқиды;</a:t>
            </a:r>
            <a:endParaRPr b="0" lang="ru-RU" sz="2800" strike="noStrike" u="none">
              <a:solidFill>
                <a:srgbClr val="000000"/>
              </a:solidFill>
              <a:uFillTx/>
              <a:latin typeface="Calibri"/>
            </a:endParaRPr>
          </a:p>
          <a:p>
            <a:pPr marL="285840" indent="-285840">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ea typeface="Times New Roman"/>
              </a:rPr>
              <a:t>Мәтіндегі автор көзқарасын, көтерілген мәселені, факті мен көзқарасты зерделеп , зерттеп оқиды;</a:t>
            </a:r>
            <a:endParaRPr b="0" lang="ru-RU" sz="28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3" name="Рисунок 48" descr=""/>
          <p:cNvPicPr/>
          <p:nvPr/>
        </p:nvPicPr>
        <p:blipFill>
          <a:blip r:embed="rId1"/>
          <a:stretch/>
        </p:blipFill>
        <p:spPr>
          <a:xfrm>
            <a:off x="652320" y="7978680"/>
            <a:ext cx="200160" cy="203400"/>
          </a:xfrm>
          <a:prstGeom prst="rect">
            <a:avLst/>
          </a:prstGeom>
          <a:ln w="0">
            <a:noFill/>
          </a:ln>
        </p:spPr>
      </p:pic>
      <p:sp>
        <p:nvSpPr>
          <p:cNvPr id="34" name="object 2"/>
          <p:cNvSpPr/>
          <p:nvPr/>
        </p:nvSpPr>
        <p:spPr>
          <a:xfrm>
            <a:off x="9360" y="1116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7" name="Google Shape;77;p1"/>
          <p:cNvCxnSpPr/>
          <p:nvPr/>
        </p:nvCxnSpPr>
        <p:spPr>
          <a:xfrm>
            <a:off x="212400" y="6621120"/>
            <a:ext cx="11729160" cy="26280"/>
          </a:xfrm>
          <a:prstGeom prst="straightConnector1">
            <a:avLst/>
          </a:prstGeom>
          <a:ln w="57240">
            <a:solidFill>
              <a:srgbClr val="33cccc"/>
            </a:solidFill>
            <a:miter/>
          </a:ln>
        </p:spPr>
      </p:cxnSp>
      <p:cxnSp>
        <p:nvCxnSpPr>
          <p:cNvPr id="38" name="Google Shape;78;p1"/>
          <p:cNvCxnSpPr/>
          <p:nvPr/>
        </p:nvCxnSpPr>
        <p:spPr>
          <a:xfrm>
            <a:off x="757080" y="6364080"/>
            <a:ext cx="10694160" cy="37080"/>
          </a:xfrm>
          <a:prstGeom prst="straightConnector1">
            <a:avLst/>
          </a:prstGeom>
          <a:ln w="38160">
            <a:solidFill>
              <a:srgbClr val="4472c4"/>
            </a:solidFill>
            <a:miter/>
          </a:ln>
        </p:spPr>
      </p:cxnSp>
      <p:sp>
        <p:nvSpPr>
          <p:cNvPr id="39" name="Прямоугольник 2"/>
          <p:cNvSpPr/>
          <p:nvPr/>
        </p:nvSpPr>
        <p:spPr>
          <a:xfrm>
            <a:off x="447840" y="130320"/>
            <a:ext cx="2411280" cy="6426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Times New Roman"/>
                <a:ea typeface="Times New Roman"/>
              </a:rPr>
              <a:t>Ой шақыру</a:t>
            </a:r>
            <a:endParaRPr b="0" lang="ru-RU" sz="3600" strike="noStrike" u="none">
              <a:solidFill>
                <a:srgbClr val="000000"/>
              </a:solidFill>
              <a:uFillTx/>
              <a:latin typeface="Calibri"/>
            </a:endParaRPr>
          </a:p>
        </p:txBody>
      </p:sp>
      <p:pic>
        <p:nvPicPr>
          <p:cNvPr id="40" name="Рисунок 3" descr=""/>
          <p:cNvPicPr/>
          <p:nvPr/>
        </p:nvPicPr>
        <p:blipFill>
          <a:blip r:embed="rId2"/>
          <a:stretch/>
        </p:blipFill>
        <p:spPr>
          <a:xfrm>
            <a:off x="1932120" y="1209600"/>
            <a:ext cx="8343720" cy="363852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1" name="Рисунок 48" descr=""/>
          <p:cNvPicPr/>
          <p:nvPr/>
        </p:nvPicPr>
        <p:blipFill>
          <a:blip r:embed="rId1"/>
          <a:stretch/>
        </p:blipFill>
        <p:spPr>
          <a:xfrm>
            <a:off x="652320" y="7978680"/>
            <a:ext cx="200160" cy="203400"/>
          </a:xfrm>
          <a:prstGeom prst="rect">
            <a:avLst/>
          </a:prstGeom>
          <a:ln w="0">
            <a:noFill/>
          </a:ln>
        </p:spPr>
      </p:pic>
      <p:sp>
        <p:nvSpPr>
          <p:cNvPr id="42" name="object 2"/>
          <p:cNvSpPr/>
          <p:nvPr/>
        </p:nvSpPr>
        <p:spPr>
          <a:xfrm>
            <a:off x="-22320" y="-1584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5" name="Google Shape;77;p1"/>
          <p:cNvCxnSpPr/>
          <p:nvPr/>
        </p:nvCxnSpPr>
        <p:spPr>
          <a:xfrm>
            <a:off x="212400" y="6621120"/>
            <a:ext cx="11729160" cy="26280"/>
          </a:xfrm>
          <a:prstGeom prst="straightConnector1">
            <a:avLst/>
          </a:prstGeom>
          <a:ln w="57240">
            <a:solidFill>
              <a:srgbClr val="33cccc"/>
            </a:solidFill>
            <a:miter/>
          </a:ln>
        </p:spPr>
      </p:cxnSp>
      <p:cxnSp>
        <p:nvCxnSpPr>
          <p:cNvPr id="46" name="Google Shape;78;p1"/>
          <p:cNvCxnSpPr/>
          <p:nvPr/>
        </p:nvCxnSpPr>
        <p:spPr>
          <a:xfrm>
            <a:off x="757080" y="6364080"/>
            <a:ext cx="10694160" cy="37080"/>
          </a:xfrm>
          <a:prstGeom prst="straightConnector1">
            <a:avLst/>
          </a:prstGeom>
          <a:ln w="38160">
            <a:solidFill>
              <a:srgbClr val="4472c4"/>
            </a:solidFill>
            <a:miter/>
          </a:ln>
        </p:spPr>
      </p:cxnSp>
      <p:sp>
        <p:nvSpPr>
          <p:cNvPr id="47" name="Rectangle 9"/>
          <p:cNvSpPr/>
          <p:nvPr/>
        </p:nvSpPr>
        <p:spPr>
          <a:xfrm>
            <a:off x="144360" y="1150200"/>
            <a:ext cx="11771280" cy="2560680"/>
          </a:xfrm>
          <a:prstGeom prst="rect">
            <a:avLst/>
          </a:prstGeom>
          <a:solidFill>
            <a:srgbClr val="e3f7ed"/>
          </a:solidFill>
          <a:ln w="0">
            <a:noFill/>
          </a:ln>
        </p:spPr>
        <p:style>
          <a:lnRef idx="0"/>
          <a:fillRef idx="0"/>
          <a:effectRef idx="0"/>
          <a:fontRef idx="minor"/>
        </p:style>
        <p:txBody>
          <a:bodyPr lIns="0" rIns="0" tIns="0" bIns="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000000"/>
                </a:solidFill>
                <a:uFillTx/>
                <a:latin typeface="Times New Roman"/>
                <a:ea typeface="Times New Roman"/>
              </a:rPr>
              <a:t>Білім. Ғылым. Инновация.</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«Инновация» ағылшын тілінен аударғанда «жаңалық енгізу, жаңашылдық» деген ұғымды білдіреді.  Жалпы, бұрын болмаған жаңалық, қоғамдық қажеттіліктерді қанағаттандырудың жаңа әдісі деген мағынаны білдіреді.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Ал білім мен ғылым - ешқашан жойылмайтын инвестиция. Оған салған барлық қаржы он, тіпті жүз есе болып қайтады. Қазіргі дамыған заманда жастар білімді болуға тиіс, сонда ғана олар бәсекеге барынша қабілетті болып, өмірден оз орындарын таба алады.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ProximaNova"/>
                <a:ea typeface="Arial"/>
              </a:rPr>
              <a:t>  </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pic>
        <p:nvPicPr>
          <p:cNvPr id="48" name="Picture 10" descr="https://znanija.com/app/img/avatars/793b19ceebc78018a2a1a20fd421e131.png"/>
          <p:cNvPicPr/>
          <p:nvPr/>
        </p:nvPicPr>
        <p:blipFill>
          <a:blip r:embed="rId2"/>
          <a:stretch/>
        </p:blipFill>
        <p:spPr>
          <a:xfrm>
            <a:off x="34920" y="-1617840"/>
            <a:ext cx="609480" cy="609840"/>
          </a:xfrm>
          <a:prstGeom prst="rect">
            <a:avLst/>
          </a:prstGeom>
          <a:ln w="0">
            <a:noFill/>
          </a:ln>
        </p:spPr>
      </p:pic>
      <p:pic>
        <p:nvPicPr>
          <p:cNvPr id="49" name="Picture 11" descr="https://znanija.com/app/img/avatars/7cb1e97190f551016a9e364a2f6cd2f6.png"/>
          <p:cNvPicPr/>
          <p:nvPr/>
        </p:nvPicPr>
        <p:blipFill>
          <a:blip r:embed="rId3"/>
          <a:stretch/>
        </p:blipFill>
        <p:spPr>
          <a:xfrm>
            <a:off x="34920" y="-1434960"/>
            <a:ext cx="609480" cy="609480"/>
          </a:xfrm>
          <a:prstGeom prst="rect">
            <a:avLst/>
          </a:prstGeom>
          <a:ln w="0">
            <a:noFill/>
          </a:ln>
        </p:spPr>
      </p:pic>
      <p:pic>
        <p:nvPicPr>
          <p:cNvPr id="50" name="Picture 12" descr="https://znanija.com/app/img/avatars/c28e8873f4578858ea21eee63a93ff13.png"/>
          <p:cNvPicPr/>
          <p:nvPr/>
        </p:nvPicPr>
        <p:blipFill>
          <a:blip r:embed="rId4"/>
          <a:stretch/>
        </p:blipFill>
        <p:spPr>
          <a:xfrm>
            <a:off x="34920" y="-1252440"/>
            <a:ext cx="609480" cy="609480"/>
          </a:xfrm>
          <a:prstGeom prst="rect">
            <a:avLst/>
          </a:prstGeom>
          <a:ln w="0">
            <a:noFill/>
          </a:ln>
        </p:spPr>
      </p:pic>
      <p:sp>
        <p:nvSpPr>
          <p:cNvPr id="51" name="AutoShape 13"/>
          <p:cNvSpPr/>
          <p:nvPr/>
        </p:nvSpPr>
        <p:spPr>
          <a:xfrm>
            <a:off x="34920" y="2717640"/>
            <a:ext cx="304920" cy="304920"/>
          </a:xfrm>
          <a:prstGeom prst="rect">
            <a:avLst/>
          </a:prstGeom>
          <a:noFill/>
          <a:ln w="0">
            <a:noFill/>
          </a:ln>
        </p:spPr>
        <p:style>
          <a:lnRef idx="0"/>
          <a:fillRef idx="0"/>
          <a:effectRef idx="0"/>
          <a:fontRef idx="minor"/>
        </p:style>
        <p:txBody>
          <a:bodyPr lIns="90000" rIns="90000" tIns="46800" bIns="46800" anchor="t">
            <a:normAutofit fontScale="700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2" name="Рисунок 48" descr=""/>
          <p:cNvPicPr/>
          <p:nvPr/>
        </p:nvPicPr>
        <p:blipFill>
          <a:blip r:embed="rId1"/>
          <a:stretch/>
        </p:blipFill>
        <p:spPr>
          <a:xfrm>
            <a:off x="652320" y="7978680"/>
            <a:ext cx="200160" cy="203400"/>
          </a:xfrm>
          <a:prstGeom prst="rect">
            <a:avLst/>
          </a:prstGeom>
          <a:ln w="0">
            <a:noFill/>
          </a:ln>
        </p:spPr>
      </p:pic>
      <p:sp>
        <p:nvSpPr>
          <p:cNvPr id="5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6" name="Google Shape;77;p1"/>
          <p:cNvCxnSpPr/>
          <p:nvPr/>
        </p:nvCxnSpPr>
        <p:spPr>
          <a:xfrm>
            <a:off x="212400" y="6621120"/>
            <a:ext cx="11729160" cy="26280"/>
          </a:xfrm>
          <a:prstGeom prst="straightConnector1">
            <a:avLst/>
          </a:prstGeom>
          <a:ln w="57240">
            <a:solidFill>
              <a:srgbClr val="33cccc"/>
            </a:solidFill>
            <a:miter/>
          </a:ln>
        </p:spPr>
      </p:cxnSp>
      <p:cxnSp>
        <p:nvCxnSpPr>
          <p:cNvPr id="57" name="Google Shape;78;p1"/>
          <p:cNvCxnSpPr/>
          <p:nvPr/>
        </p:nvCxnSpPr>
        <p:spPr>
          <a:xfrm>
            <a:off x="757080" y="6364080"/>
            <a:ext cx="10694160" cy="37080"/>
          </a:xfrm>
          <a:prstGeom prst="straightConnector1">
            <a:avLst/>
          </a:prstGeom>
          <a:ln w="38160">
            <a:solidFill>
              <a:srgbClr val="4472c4"/>
            </a:solidFill>
            <a:miter/>
          </a:ln>
        </p:spPr>
      </p:cxnSp>
      <p:sp>
        <p:nvSpPr>
          <p:cNvPr id="58"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p:txBody>
      </p:sp>
      <p:sp>
        <p:nvSpPr>
          <p:cNvPr id="59" name="TextBox 9"/>
          <p:cNvSpPr/>
          <p:nvPr/>
        </p:nvSpPr>
        <p:spPr>
          <a:xfrm>
            <a:off x="1290600" y="4830840"/>
            <a:ext cx="1909800" cy="368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Calibri"/>
                <a:ea typeface="Arial"/>
              </a:rPr>
              <a:t>дескрипторымен</a:t>
            </a:r>
            <a:endParaRPr b="0" lang="ru-RU" sz="1800" strike="noStrike" u="none">
              <a:solidFill>
                <a:srgbClr val="000000"/>
              </a:solidFill>
              <a:uFillTx/>
              <a:latin typeface="Calibri"/>
            </a:endParaRPr>
          </a:p>
        </p:txBody>
      </p:sp>
      <p:pic>
        <p:nvPicPr>
          <p:cNvPr id="60" name="Рисунок 1" descr=""/>
          <p:cNvPicPr/>
          <p:nvPr/>
        </p:nvPicPr>
        <p:blipFill>
          <a:blip r:embed="rId2"/>
          <a:srcRect l="0" t="11600" r="0" b="0"/>
          <a:stretch/>
        </p:blipFill>
        <p:spPr>
          <a:xfrm>
            <a:off x="212760" y="1603440"/>
            <a:ext cx="7851600" cy="4444920"/>
          </a:xfrm>
          <a:prstGeom prst="rect">
            <a:avLst/>
          </a:prstGeom>
          <a:ln w="0">
            <a:noFill/>
          </a:ln>
        </p:spPr>
      </p:pic>
      <p:sp>
        <p:nvSpPr>
          <p:cNvPr id="61" name="TextBox 2"/>
          <p:cNvSpPr/>
          <p:nvPr/>
        </p:nvSpPr>
        <p:spPr>
          <a:xfrm>
            <a:off x="7977240" y="3352680"/>
            <a:ext cx="396396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ДЕСКРИПТОР</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Мәтіннің мазмұнын түсінеді;</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Мәтіннің құрылымын анықтайды.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2" name="Прямоугольник 4"/>
          <p:cNvSpPr/>
          <p:nvPr/>
        </p:nvSpPr>
        <p:spPr>
          <a:xfrm>
            <a:off x="160200" y="936720"/>
            <a:ext cx="760428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Мәтіннің мазмұны мен құрылымына  көз жүгіртіп оқыңыз.</a:t>
            </a:r>
            <a:endParaRPr b="0" lang="ru-RU" sz="1800" strike="noStrike" u="none">
              <a:solidFill>
                <a:srgbClr val="000000"/>
              </a:solidFill>
              <a:uFillTx/>
              <a:latin typeface="Calibri"/>
            </a:endParaRPr>
          </a:p>
        </p:txBody>
      </p:sp>
      <p:pic>
        <p:nvPicPr>
          <p:cNvPr id="63" name="Рисунок 1" descr=""/>
          <p:cNvPicPr/>
          <p:nvPr/>
        </p:nvPicPr>
        <p:blipFill>
          <a:blip r:embed="rId3"/>
          <a:srcRect l="0" t="11600" r="0" b="0"/>
          <a:stretch/>
        </p:blipFill>
        <p:spPr>
          <a:xfrm>
            <a:off x="160200" y="1633680"/>
            <a:ext cx="7851960" cy="4444920"/>
          </a:xfrm>
          <a:prstGeom prst="rect">
            <a:avLst/>
          </a:prstGeom>
          <a:ln w="0">
            <a:noFill/>
          </a:ln>
        </p:spPr>
      </p:pic>
      <p:pic>
        <p:nvPicPr>
          <p:cNvPr id="64" name="Рисунок 1" descr=""/>
          <p:cNvPicPr/>
          <p:nvPr/>
        </p:nvPicPr>
        <p:blipFill>
          <a:blip r:embed="rId4"/>
          <a:srcRect l="0" t="11600" r="0" b="0"/>
          <a:stretch/>
        </p:blipFill>
        <p:spPr>
          <a:xfrm>
            <a:off x="495360" y="1590840"/>
            <a:ext cx="7181640" cy="459720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5" name="Рисунок 48" descr=""/>
          <p:cNvPicPr/>
          <p:nvPr/>
        </p:nvPicPr>
        <p:blipFill>
          <a:blip r:embed="rId1"/>
          <a:stretch/>
        </p:blipFill>
        <p:spPr>
          <a:xfrm>
            <a:off x="652320" y="7978680"/>
            <a:ext cx="200160" cy="203400"/>
          </a:xfrm>
          <a:prstGeom prst="rect">
            <a:avLst/>
          </a:prstGeom>
          <a:ln w="0">
            <a:noFill/>
          </a:ln>
        </p:spPr>
      </p:pic>
      <p:sp>
        <p:nvSpPr>
          <p:cNvPr id="6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9" name="Google Shape;77;p1"/>
          <p:cNvCxnSpPr/>
          <p:nvPr/>
        </p:nvCxnSpPr>
        <p:spPr>
          <a:xfrm>
            <a:off x="212400" y="6621120"/>
            <a:ext cx="11729160" cy="26280"/>
          </a:xfrm>
          <a:prstGeom prst="straightConnector1">
            <a:avLst/>
          </a:prstGeom>
          <a:ln w="57240">
            <a:solidFill>
              <a:srgbClr val="33cccc"/>
            </a:solidFill>
            <a:miter/>
          </a:ln>
        </p:spPr>
      </p:cxnSp>
      <p:cxnSp>
        <p:nvCxnSpPr>
          <p:cNvPr id="70" name="Google Shape;78;p1"/>
          <p:cNvCxnSpPr/>
          <p:nvPr/>
        </p:nvCxnSpPr>
        <p:spPr>
          <a:xfrm>
            <a:off x="757080" y="6364080"/>
            <a:ext cx="10694160" cy="37080"/>
          </a:xfrm>
          <a:prstGeom prst="straightConnector1">
            <a:avLst/>
          </a:prstGeom>
          <a:ln w="57240">
            <a:solidFill>
              <a:srgbClr val="0070c0"/>
            </a:solidFill>
            <a:miter/>
          </a:ln>
        </p:spPr>
      </p:cxnSp>
      <p:sp>
        <p:nvSpPr>
          <p:cNvPr id="71"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72" name="TextBox 1"/>
          <p:cNvSpPr/>
          <p:nvPr/>
        </p:nvSpPr>
        <p:spPr>
          <a:xfrm>
            <a:off x="652320" y="1251000"/>
            <a:ext cx="11085480" cy="4057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c00000"/>
                </a:solidFill>
                <a:uFillTx/>
                <a:latin typeface="Times New Roman"/>
                <a:ea typeface="Times New Roman"/>
              </a:rPr>
              <a:t>Мәтіннің мазмұны</a:t>
            </a:r>
            <a:r>
              <a:rPr b="0" lang="kk-KZ" sz="2000" strike="noStrike" u="none">
                <a:solidFill>
                  <a:srgbClr val="000000"/>
                </a:solidFill>
                <a:uFillTx/>
                <a:latin typeface="Times New Roman"/>
                <a:ea typeface="Times New Roman"/>
              </a:rPr>
              <a:t>:  Берілген мәтіннің авторы қазақтың тұңғыш ғалымы –Қаныш Сәтбаев.</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Мәтінде автор ғылым мен білімнің қоғам үшін пайдасы туралы айтады. Шынайы ғалым болу үшін,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ғылым жолына  түсу үшін ғалымдарған нені білу , нені жадына мықтап ұстау керектігі туралы ақпарат береді. Ғалымдарға өте пайдалы, парасатты ақыл-кеңесін береді.</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7030a0"/>
                </a:solidFill>
                <a:uFillTx/>
                <a:latin typeface="Times New Roman"/>
                <a:ea typeface="Times New Roman"/>
              </a:rPr>
              <a:t>Мәтіннің құрылымы</a:t>
            </a:r>
            <a:r>
              <a:rPr b="1"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Мәтін  алты абзацтан тұрады.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c00000"/>
                </a:solidFill>
                <a:uFillTx/>
                <a:latin typeface="Times New Roman"/>
                <a:ea typeface="Times New Roman"/>
              </a:rPr>
              <a:t>Кіріспе бөлімінде </a:t>
            </a:r>
            <a:r>
              <a:rPr b="0" lang="kk-KZ" sz="2000" strike="noStrike" u="none">
                <a:solidFill>
                  <a:srgbClr val="000000"/>
                </a:solidFill>
                <a:uFillTx/>
                <a:latin typeface="Times New Roman"/>
                <a:ea typeface="Times New Roman"/>
              </a:rPr>
              <a:t>ғалымдардың заман талабына сай болуы туралы мәселе қозғайды.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c00000"/>
                </a:solidFill>
                <a:uFillTx/>
                <a:latin typeface="Times New Roman"/>
                <a:ea typeface="Times New Roman"/>
              </a:rPr>
              <a:t>Негізгі бөлімінде  </a:t>
            </a:r>
            <a:r>
              <a:rPr b="0" lang="kk-KZ" sz="2000" strike="noStrike" u="none">
                <a:solidFill>
                  <a:srgbClr val="000000"/>
                </a:solidFill>
                <a:uFillTx/>
                <a:latin typeface="Times New Roman"/>
                <a:ea typeface="Times New Roman"/>
              </a:rPr>
              <a:t>талмай ізденудің нәтижесі ғана ғалымды ірі қайраткер дәрежесіне жеткізетінін және жинаған білімін еңбекпен, тәжірибемен ұштастыра білудің маңызы зор екендігін айтады.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c00000"/>
                </a:solidFill>
                <a:uFillTx/>
                <a:latin typeface="Times New Roman"/>
                <a:ea typeface="Times New Roman"/>
              </a:rPr>
              <a:t>Қорытынды бөлімінде </a:t>
            </a:r>
            <a:r>
              <a:rPr b="0" lang="kk-KZ" sz="2000" strike="noStrike" u="none">
                <a:solidFill>
                  <a:srgbClr val="000000"/>
                </a:solidFill>
                <a:uFillTx/>
                <a:latin typeface="Times New Roman"/>
                <a:ea typeface="Times New Roman"/>
              </a:rPr>
              <a:t>автор сөзін ғалымдарды еңбекпен шыңдалуға, адамгершілікті өміріне серік етуді үндейтін сөздерімен аяқтап, қорытындылайды.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3" name="Рисунок 48" descr=""/>
          <p:cNvPicPr/>
          <p:nvPr/>
        </p:nvPicPr>
        <p:blipFill>
          <a:blip r:embed="rId1"/>
          <a:stretch/>
        </p:blipFill>
        <p:spPr>
          <a:xfrm>
            <a:off x="652320" y="7978680"/>
            <a:ext cx="200160" cy="203400"/>
          </a:xfrm>
          <a:prstGeom prst="rect">
            <a:avLst/>
          </a:prstGeom>
          <a:ln w="0">
            <a:noFill/>
          </a:ln>
        </p:spPr>
      </p:pic>
      <p:sp>
        <p:nvSpPr>
          <p:cNvPr id="7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7" name="Google Shape;77;p1"/>
          <p:cNvCxnSpPr/>
          <p:nvPr/>
        </p:nvCxnSpPr>
        <p:spPr>
          <a:xfrm>
            <a:off x="212400" y="6621120"/>
            <a:ext cx="11729160" cy="26280"/>
          </a:xfrm>
          <a:prstGeom prst="straightConnector1">
            <a:avLst/>
          </a:prstGeom>
          <a:ln w="57240">
            <a:solidFill>
              <a:srgbClr val="33cccc"/>
            </a:solidFill>
            <a:miter/>
          </a:ln>
        </p:spPr>
      </p:cxnSp>
      <p:cxnSp>
        <p:nvCxnSpPr>
          <p:cNvPr id="78" name="Google Shape;78;p1"/>
          <p:cNvCxnSpPr/>
          <p:nvPr/>
        </p:nvCxnSpPr>
        <p:spPr>
          <a:xfrm>
            <a:off x="757080" y="6364080"/>
            <a:ext cx="10694160" cy="37080"/>
          </a:xfrm>
          <a:prstGeom prst="straightConnector1">
            <a:avLst/>
          </a:prstGeom>
          <a:ln w="57240">
            <a:solidFill>
              <a:srgbClr val="0070c0"/>
            </a:solidFill>
            <a:miter/>
          </a:ln>
        </p:spPr>
      </p:cxnSp>
      <p:sp>
        <p:nvSpPr>
          <p:cNvPr id="79"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graphicFrame>
        <p:nvGraphicFramePr>
          <p:cNvPr id="80" name=""/>
          <p:cNvGraphicFramePr/>
          <p:nvPr/>
        </p:nvGraphicFramePr>
        <p:xfrm>
          <a:off x="838080" y="1825560"/>
          <a:ext cx="10044360" cy="2235240"/>
        </p:xfrm>
        <a:graphic>
          <a:graphicData uri="http://schemas.openxmlformats.org/drawingml/2006/table">
            <a:tbl>
              <a:tblPr/>
              <a:tblGrid>
                <a:gridCol w="3348000"/>
                <a:gridCol w="3348360"/>
                <a:gridCol w="3348000"/>
              </a:tblGrid>
              <a:tr h="7826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Автор көзқарасы</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Көтерілген мәселе</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Мәтіндегі нақты фактілер</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45260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1" name="Рисунок 48" descr=""/>
          <p:cNvPicPr/>
          <p:nvPr/>
        </p:nvPicPr>
        <p:blipFill>
          <a:blip r:embed="rId1"/>
          <a:stretch/>
        </p:blipFill>
        <p:spPr>
          <a:xfrm>
            <a:off x="652320" y="7978680"/>
            <a:ext cx="200160" cy="203400"/>
          </a:xfrm>
          <a:prstGeom prst="rect">
            <a:avLst/>
          </a:prstGeom>
          <a:ln w="0">
            <a:noFill/>
          </a:ln>
        </p:spPr>
      </p:pic>
      <p:sp>
        <p:nvSpPr>
          <p:cNvPr id="82"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r>
              <a:rPr b="1" lang="ru-RU" sz="1800" strike="noStrike" u="none">
                <a:solidFill>
                  <a:srgbClr val="ffffff"/>
                </a:solidFill>
                <a:uFillTx/>
                <a:latin typeface="Tahoma"/>
                <a:ea typeface="Tahoma"/>
              </a:rPr>
              <a:t>2-т</a:t>
            </a:r>
            <a:r>
              <a:rPr b="1" lang="kk-KZ" sz="1800" strike="noStrike" u="none">
                <a:solidFill>
                  <a:srgbClr val="ffffff"/>
                </a:solidFill>
                <a:uFillTx/>
                <a:latin typeface="Tahoma"/>
                <a:ea typeface="Tahoma"/>
              </a:rPr>
              <a:t>апсырма</a:t>
            </a:r>
            <a:endParaRPr b="0" lang="ru-RU" sz="1800" strike="noStrike" u="none">
              <a:solidFill>
                <a:srgbClr val="000000"/>
              </a:solidFill>
              <a:uFillTx/>
              <a:latin typeface="Calibri"/>
            </a:endParaRPr>
          </a:p>
        </p:txBody>
      </p:sp>
      <p:sp>
        <p:nvSpPr>
          <p:cNvPr id="8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5" name="Google Shape;77;p1"/>
          <p:cNvCxnSpPr/>
          <p:nvPr/>
        </p:nvCxnSpPr>
        <p:spPr>
          <a:xfrm>
            <a:off x="212400" y="6621120"/>
            <a:ext cx="11729160" cy="26280"/>
          </a:xfrm>
          <a:prstGeom prst="straightConnector1">
            <a:avLst/>
          </a:prstGeom>
          <a:ln w="57240">
            <a:solidFill>
              <a:srgbClr val="33cccc"/>
            </a:solidFill>
            <a:miter/>
          </a:ln>
        </p:spPr>
      </p:cxnSp>
      <p:cxnSp>
        <p:nvCxnSpPr>
          <p:cNvPr id="86" name="Google Shape;78;p1"/>
          <p:cNvCxnSpPr/>
          <p:nvPr/>
        </p:nvCxnSpPr>
        <p:spPr>
          <a:xfrm>
            <a:off x="757080" y="6364080"/>
            <a:ext cx="10694160" cy="37080"/>
          </a:xfrm>
          <a:prstGeom prst="straightConnector1">
            <a:avLst/>
          </a:prstGeom>
          <a:ln w="38160">
            <a:solidFill>
              <a:srgbClr val="4472c4"/>
            </a:solidFill>
            <a:miter/>
          </a:ln>
        </p:spPr>
      </p:cxnSp>
      <p:graphicFrame>
        <p:nvGraphicFramePr>
          <p:cNvPr id="87" name=""/>
          <p:cNvGraphicFramePr/>
          <p:nvPr/>
        </p:nvGraphicFramePr>
        <p:xfrm>
          <a:off x="1747800" y="1955880"/>
          <a:ext cx="9164520" cy="3298680"/>
        </p:xfrm>
        <a:graphic>
          <a:graphicData uri="http://schemas.openxmlformats.org/drawingml/2006/table">
            <a:tbl>
              <a:tblPr/>
              <a:tblGrid>
                <a:gridCol w="3054240"/>
                <a:gridCol w="3056040"/>
                <a:gridCol w="3054240"/>
              </a:tblGrid>
              <a:tr h="10126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Автор көзқарасы</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Көтерілген мәселе</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Мәтіндегі нақты фактілер</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228600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Автор мәтінде өзінің ғылымға , ғалым деген атқа шын мәнінде лайықты болуға деген көзқарасын айқын көрсетіп берген.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Мәтінде ғалым болу үшін не қажет, нені ескеру керек деген мәселені көтерген. Біріншіден, көп іздену, екіншіден, жинаған білімді тәжірибемен ұштастыра дамыту үшін аянбай еңбек ету керектігін айтады.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Ғылымның жаңалығын халықтың қажетіне жарату;</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Ғалым кітаппен, лабораториямен шектелмей, еңбек адамдарының жасампаз істерін де тауы өте қажет.</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88" name="TextBox 2"/>
          <p:cNvSpPr/>
          <p:nvPr/>
        </p:nvSpPr>
        <p:spPr>
          <a:xfrm>
            <a:off x="1682640" y="1197000"/>
            <a:ext cx="8312400" cy="368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Жоғарыда берілген мәтін бойынша кестеде берілген тапсырманы орындаңыз.</a:t>
            </a:r>
            <a:endParaRPr b="0" lang="ru-RU" sz="18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5806</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Админ</cp:lastModifiedBy>
  <cp:lastPrinted>2020-03-24T14:36:16Z</cp:lastPrinted>
  <dcterms:modified xsi:type="dcterms:W3CDTF">2021-01-12T19:16:38Z</dcterms:modified>
  <cp:revision>435</cp:revision>
  <dc:subject/>
  <dc:title>Презентация PowerPoint</dc:title>
</cp:coreProperties>
</file>