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367" r:id="rId5"/>
    <p:sldId id="368" r:id="rId6"/>
    <p:sldId id="370" r:id="rId7"/>
    <p:sldId id="371" r:id="rId8"/>
    <p:sldId id="372" r:id="rId9"/>
    <p:sldId id="373" r:id="rId10"/>
    <p:sldId id="374" r:id="rId11"/>
    <p:sldId id="375" r:id="rId12"/>
    <p:sldId id="376" r:id="rId13"/>
    <p:sldId id="377" r:id="rId14"/>
    <p:sldId id="369" r:id="rId15"/>
    <p:sldId id="378" r:id="rId16"/>
    <p:sldId id="379" r:id="rId17"/>
    <p:sldId id="380" r:id="rId18"/>
    <p:sldId id="745" r:id="rId19"/>
    <p:sldId id="750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E05AFD-798E-452A-B0D6-507B1E0139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9237" y="1350336"/>
            <a:ext cx="8679915" cy="2665284"/>
          </a:xfrm>
        </p:spPr>
        <p:txBody>
          <a:bodyPr>
            <a:normAutofit fontScale="90000"/>
          </a:bodyPr>
          <a:lstStyle/>
          <a:p>
            <a:br>
              <a:rPr lang="kk-KZ" sz="6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kk-KZ" sz="6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6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тақырыбы:</a:t>
            </a:r>
            <a:br>
              <a:rPr lang="kk-KZ" sz="6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Web-</a:t>
            </a:r>
            <a:r>
              <a:rPr lang="kk-KZ" sz="6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бетке гиперсілтеме қою </a:t>
            </a:r>
            <a:endParaRPr lang="ru-KZ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7B0A764-5D02-4B5E-B649-B4D6A3152E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k-KZ" dirty="0"/>
          </a:p>
          <a:p>
            <a:pPr algn="l"/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10-сынып</a:t>
            </a:r>
            <a:endParaRPr lang="ru-K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Картинки по запросу &quot;html  гиперссылка&quot;">
            <a:extLst>
              <a:ext uri="{FF2B5EF4-FFF2-40B4-BE49-F238E27FC236}">
                <a16:creationId xmlns:a16="http://schemas.microsoft.com/office/drawing/2014/main" id="{3B039D42-973F-4962-8186-E68E48FB1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351" y="3990531"/>
            <a:ext cx="4194838" cy="276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000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04388F-9E2D-4797-84DA-68A0E8855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004" y="2028069"/>
            <a:ext cx="3870252" cy="2999263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…&gt;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тегі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сілтемелерді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анықтайтын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&lt;а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тегінің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арасында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орналастырылады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Осындай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суретке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меңзерді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алып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барсақ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меңзерді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сілтеме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мәтінге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бағытталған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кездегідей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түрге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келеді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ru-K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3F9C5B0-F85C-4B67-9E38-50434EDB3BFA}"/>
              </a:ext>
            </a:extLst>
          </p:cNvPr>
          <p:cNvSpPr txBox="1">
            <a:spLocks/>
          </p:cNvSpPr>
          <p:nvPr/>
        </p:nvSpPr>
        <p:spPr>
          <a:xfrm>
            <a:off x="2543147" y="88981"/>
            <a:ext cx="6192688" cy="440211"/>
          </a:xfrm>
          <a:prstGeom prst="rect">
            <a:avLst/>
          </a:prstGeom>
        </p:spPr>
        <p:txBody>
          <a:bodyPr vert="horz" lIns="228600" tIns="228600" rIns="228600" bIns="228600" rtlCol="0" anchor="ctr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kk-KZ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уреттерді қолданатын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сілтемелер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621C76-9F72-43C4-A6EC-DBD2C30F9D4F}"/>
              </a:ext>
            </a:extLst>
          </p:cNvPr>
          <p:cNvSpPr txBox="1"/>
          <p:nvPr/>
        </p:nvSpPr>
        <p:spPr>
          <a:xfrm>
            <a:off x="467832" y="472044"/>
            <a:ext cx="114937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Гиперсілтеме ретінде сөз тіркесін ғана емес, суреттерді пайдалануға болады. Суреттерде мәтін сияқты сілтеме бола алады. </a:t>
            </a:r>
            <a:endParaRPr lang="ru-K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F074677-E3C5-46BE-B507-26FC7E4FCCE7}"/>
              </a:ext>
            </a:extLst>
          </p:cNvPr>
          <p:cNvSpPr txBox="1"/>
          <p:nvPr/>
        </p:nvSpPr>
        <p:spPr>
          <a:xfrm>
            <a:off x="-867057" y="5237665"/>
            <a:ext cx="78199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&lt;a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href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"comp.html"&gt; &lt;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img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src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"comp.jpg"&gt; &lt;/a&gt; </a:t>
            </a:r>
            <a:endParaRPr lang="ru-KZ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F5A81BD-B6F2-475A-AD7C-8FA1F9DC4F04}"/>
              </a:ext>
            </a:extLst>
          </p:cNvPr>
          <p:cNvSpPr/>
          <p:nvPr/>
        </p:nvSpPr>
        <p:spPr>
          <a:xfrm>
            <a:off x="4582633" y="2221044"/>
            <a:ext cx="4051004" cy="2585323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&lt;html&gt;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&lt;head&gt;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&lt;title&gt;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Сілтеме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&lt;/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title&gt;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&lt;/head&gt;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&lt;body&gt;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&lt;a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href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"comp.html"&gt; &lt;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img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src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"comp.jpg"&gt; &lt;/a&gt; </a:t>
            </a:r>
            <a:endParaRPr lang="ru-KZ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&lt;/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body&gt;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&lt;/html&gt;</a:t>
            </a:r>
            <a:endParaRPr lang="ru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Выноска: стрелка вправо 8">
            <a:extLst>
              <a:ext uri="{FF2B5EF4-FFF2-40B4-BE49-F238E27FC236}">
                <a16:creationId xmlns:a16="http://schemas.microsoft.com/office/drawing/2014/main" id="{10320C77-165B-4BF2-840B-88F8E02F19A6}"/>
              </a:ext>
            </a:extLst>
          </p:cNvPr>
          <p:cNvSpPr/>
          <p:nvPr/>
        </p:nvSpPr>
        <p:spPr>
          <a:xfrm rot="5400000">
            <a:off x="6347447" y="25230"/>
            <a:ext cx="521375" cy="3870251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Блокноттағы жазылуы:</a:t>
            </a:r>
            <a:endParaRPr lang="ru-K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Выноска: стрелка вправо 12">
            <a:extLst>
              <a:ext uri="{FF2B5EF4-FFF2-40B4-BE49-F238E27FC236}">
                <a16:creationId xmlns:a16="http://schemas.microsoft.com/office/drawing/2014/main" id="{6CAEB7E0-A8BD-47AD-BE4E-12E739EE5ADA}"/>
              </a:ext>
            </a:extLst>
          </p:cNvPr>
          <p:cNvSpPr/>
          <p:nvPr/>
        </p:nvSpPr>
        <p:spPr>
          <a:xfrm rot="5400000">
            <a:off x="10133826" y="-254930"/>
            <a:ext cx="521375" cy="3317357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Браузердегі түрі:</a:t>
            </a:r>
            <a:endParaRPr lang="ru-K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Выноска: стрелка вправо 10">
            <a:extLst>
              <a:ext uri="{FF2B5EF4-FFF2-40B4-BE49-F238E27FC236}">
                <a16:creationId xmlns:a16="http://schemas.microsoft.com/office/drawing/2014/main" id="{50EB8551-769F-4E5F-B274-10A4D739E44E}"/>
              </a:ext>
            </a:extLst>
          </p:cNvPr>
          <p:cNvSpPr/>
          <p:nvPr/>
        </p:nvSpPr>
        <p:spPr>
          <a:xfrm rot="5400000">
            <a:off x="10133826" y="3030443"/>
            <a:ext cx="521375" cy="3317357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Сілтемеге өткендегі түрі:</a:t>
            </a:r>
            <a:endParaRPr lang="ru-K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D56161D-5B65-4581-9683-3C37A14371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00" t="21169" r="64042" b="35097"/>
          <a:stretch/>
        </p:blipFill>
        <p:spPr>
          <a:xfrm>
            <a:off x="8954822" y="1672676"/>
            <a:ext cx="2709094" cy="2585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Как изменить курсор мыши на сайте.">
            <a:extLst>
              <a:ext uri="{FF2B5EF4-FFF2-40B4-BE49-F238E27FC236}">
                <a16:creationId xmlns:a16="http://schemas.microsoft.com/office/drawing/2014/main" id="{353F45EA-92E5-46BA-84B0-F2F1FC9FFD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98" t="21945" r="22546" b="22260"/>
          <a:stretch/>
        </p:blipFill>
        <p:spPr bwMode="auto">
          <a:xfrm>
            <a:off x="9551965" y="3429000"/>
            <a:ext cx="258276" cy="32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5A7BCD5-4B3A-4D9C-AE42-67E6FB2E68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000" t="20411" r="43151" b="54419"/>
          <a:stretch/>
        </p:blipFill>
        <p:spPr>
          <a:xfrm>
            <a:off x="6952844" y="5027333"/>
            <a:ext cx="5102291" cy="1741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452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  <p:bldP spid="3" grpId="0" animBg="1"/>
      <p:bldP spid="9" grpId="0" animBg="1"/>
      <p:bldP spid="13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04388F-9E2D-4797-84DA-68A0E8855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380" y="1871496"/>
            <a:ext cx="3870252" cy="329480"/>
          </a:xfrm>
        </p:spPr>
        <p:txBody>
          <a:bodyPr>
            <a:noAutofit/>
          </a:bodyPr>
          <a:lstStyle/>
          <a:p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Түстің келесі атрибуттары бар: </a:t>
            </a:r>
            <a:b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KZ" sz="2000" dirty="0">
              <a:solidFill>
                <a:srgbClr val="002060"/>
              </a:solidFill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3F9C5B0-F85C-4B67-9E38-50434EDB3BFA}"/>
              </a:ext>
            </a:extLst>
          </p:cNvPr>
          <p:cNvSpPr txBox="1">
            <a:spLocks/>
          </p:cNvSpPr>
          <p:nvPr/>
        </p:nvSpPr>
        <p:spPr>
          <a:xfrm>
            <a:off x="2907336" y="-81358"/>
            <a:ext cx="6192688" cy="626856"/>
          </a:xfrm>
          <a:prstGeom prst="rect">
            <a:avLst/>
          </a:prstGeom>
        </p:spPr>
        <p:txBody>
          <a:bodyPr vert="horz" lIns="228600" tIns="228600" rIns="228600" bIns="228600" rtlCol="0" anchor="ctr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Сілтемені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безендендіру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Сілтеме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түсі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621C76-9F72-43C4-A6EC-DBD2C30F9D4F}"/>
              </a:ext>
            </a:extLst>
          </p:cNvPr>
          <p:cNvSpPr txBox="1"/>
          <p:nvPr/>
        </p:nvSpPr>
        <p:spPr>
          <a:xfrm>
            <a:off x="457200" y="545498"/>
            <a:ext cx="114937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Үнсіз келісім бойынша, браузер сілтемелердің белгілі бір түстің безендіруін орнатады. Өңдеуші өз қалауы бойынша ол түстерді өзгерте алады. Сілтемелер бүкіл құжатқа бірыңғай безендірілетін болғандықтан, сілтеме түсінің атрибуттары 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body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дене элементіне енгізіледі.</a:t>
            </a:r>
            <a:endParaRPr lang="ru-K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F074677-E3C5-46BE-B507-26FC7E4FCCE7}"/>
              </a:ext>
            </a:extLst>
          </p:cNvPr>
          <p:cNvSpPr txBox="1"/>
          <p:nvPr/>
        </p:nvSpPr>
        <p:spPr>
          <a:xfrm>
            <a:off x="132238" y="5158332"/>
            <a:ext cx="5550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&lt;body link="red"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vlink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="yellow“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alink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="grin"&gt;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E631EA-FB64-4134-B70B-EB82ADC5E9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651" t="41860" r="30407" b="33334"/>
          <a:stretch/>
        </p:blipFill>
        <p:spPr>
          <a:xfrm>
            <a:off x="95693" y="2424223"/>
            <a:ext cx="4997302" cy="2232802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88A1EF8-E9C8-41A1-BDEA-9CDAA9C56CB6}"/>
              </a:ext>
            </a:extLst>
          </p:cNvPr>
          <p:cNvSpPr/>
          <p:nvPr/>
        </p:nvSpPr>
        <p:spPr>
          <a:xfrm>
            <a:off x="5188689" y="2358388"/>
            <a:ext cx="3354571" cy="2554545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&lt;html&gt;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&lt;head&gt;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&lt;title&gt;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Сілтеме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түстері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title&gt;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&lt;/head&gt;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&lt;body link="red" </a:t>
            </a:r>
            <a:r>
              <a:rPr lang="en-US" sz="1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vlink</a:t>
            </a:r>
            <a:r>
              <a:rPr lang="en-US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="yellow" </a:t>
            </a:r>
          </a:p>
          <a:p>
            <a:r>
              <a:rPr lang="en-US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alink</a:t>
            </a:r>
            <a:r>
              <a:rPr lang="en-US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="grin"&gt;</a:t>
            </a:r>
          </a:p>
          <a:p>
            <a:r>
              <a:rPr lang="en-US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&lt;p&gt;&lt;h1&gt;&lt;a </a:t>
            </a:r>
            <a:r>
              <a:rPr lang="en-US" sz="1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href</a:t>
            </a:r>
            <a:r>
              <a:rPr lang="en-US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="content.html"&gt;   </a:t>
            </a:r>
          </a:p>
          <a:p>
            <a:r>
              <a:rPr lang="en-US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Сайттың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мазмұны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a&gt;&lt;/h1&gt;&lt;/p&gt;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&lt;/body&gt;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&lt;/html&gt;</a:t>
            </a:r>
            <a:endParaRPr lang="ru-K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Выноска: стрелка вправо 8">
            <a:extLst>
              <a:ext uri="{FF2B5EF4-FFF2-40B4-BE49-F238E27FC236}">
                <a16:creationId xmlns:a16="http://schemas.microsoft.com/office/drawing/2014/main" id="{CA70F84F-4F1F-4553-9DB7-5C6547B71F97}"/>
              </a:ext>
            </a:extLst>
          </p:cNvPr>
          <p:cNvSpPr/>
          <p:nvPr/>
        </p:nvSpPr>
        <p:spPr>
          <a:xfrm rot="5400000">
            <a:off x="6347447" y="25230"/>
            <a:ext cx="521375" cy="3870251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Блокноттағы жазылуы:</a:t>
            </a:r>
            <a:endParaRPr lang="ru-K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Выноска: стрелка вправо 9">
            <a:extLst>
              <a:ext uri="{FF2B5EF4-FFF2-40B4-BE49-F238E27FC236}">
                <a16:creationId xmlns:a16="http://schemas.microsoft.com/office/drawing/2014/main" id="{DDD7F268-0009-459F-A22E-2491100AB01F}"/>
              </a:ext>
            </a:extLst>
          </p:cNvPr>
          <p:cNvSpPr/>
          <p:nvPr/>
        </p:nvSpPr>
        <p:spPr>
          <a:xfrm rot="5400000">
            <a:off x="10133826" y="279422"/>
            <a:ext cx="521375" cy="3317357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Браузердегі түрі:</a:t>
            </a:r>
            <a:endParaRPr lang="ru-K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F7AF026-66BD-47D2-94D4-D529EB9F88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826" t="22764" r="64331" b="44678"/>
          <a:stretch/>
        </p:blipFill>
        <p:spPr>
          <a:xfrm>
            <a:off x="8931348" y="2358388"/>
            <a:ext cx="3121844" cy="2615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 descr="Как изменить в html цвет ссылки 🚩 Веб-программирование">
            <a:extLst>
              <a:ext uri="{FF2B5EF4-FFF2-40B4-BE49-F238E27FC236}">
                <a16:creationId xmlns:a16="http://schemas.microsoft.com/office/drawing/2014/main" id="{DCE84BF8-7C0D-4FB5-A72B-0EDE3FE97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247" y="4974254"/>
            <a:ext cx="24860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7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D62B3C3-924B-47F6-8AD7-9865717EADA9}"/>
              </a:ext>
            </a:extLst>
          </p:cNvPr>
          <p:cNvSpPr/>
          <p:nvPr/>
        </p:nvSpPr>
        <p:spPr>
          <a:xfrm>
            <a:off x="863038" y="86464"/>
            <a:ext cx="3073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</a:t>
            </a:r>
            <a:r>
              <a:rPr lang="kk-K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тапсырма. Тест жұмысы. </a:t>
            </a:r>
            <a:endParaRPr lang="ru-KZ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5CB3E3-DAF3-4E50-BE2E-AAF21C0FC889}"/>
              </a:ext>
            </a:extLst>
          </p:cNvPr>
          <p:cNvSpPr txBox="1"/>
          <p:nvPr/>
        </p:nvSpPr>
        <p:spPr>
          <a:xfrm>
            <a:off x="329608" y="455796"/>
            <a:ext cx="10111563" cy="60016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Гиперсілтеме жасау тегі - бұл:</a:t>
            </a: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&lt;a&gt;		b) &lt;b&gt;		c) &lt;tr&gt;		d) &lt;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endParaRPr lang="en-US" sz="2400" dirty="0"/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Электронды почтаға сілтеме ұйымдастыру кезінде қандай параметр негізгі болып келеді?</a:t>
            </a: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mailto:		b) user@server.kz		c) &amp;subject	d) e-mail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&lt;a&gt;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тегінің міндетті атрибуты - бұл:</a:t>
            </a: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b) border	c)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href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d)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alink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Браузерге гиперсілтеме бойынша өту парақтың ішінде жасалатынын хабарлайтын белгі – бұл:</a:t>
            </a: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_	b) “	c) ?		d) #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Қаралған гиперсілтемелердің түсін орнататын атрибут:</a:t>
            </a: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font		b) link		c)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alink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d)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vlink</a:t>
            </a:r>
            <a:endParaRPr lang="ru-KZ" dirty="0"/>
          </a:p>
        </p:txBody>
      </p:sp>
      <p:pic>
        <p:nvPicPr>
          <p:cNvPr id="5122" name="Picture 2" descr="Психологические тесты по теме &quot;Профориентация&quot; онлайн | Online Test Pad">
            <a:extLst>
              <a:ext uri="{FF2B5EF4-FFF2-40B4-BE49-F238E27FC236}">
                <a16:creationId xmlns:a16="http://schemas.microsoft.com/office/drawing/2014/main" id="{0F083BEC-4141-4191-9180-D2E5388DA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6391" y="0"/>
            <a:ext cx="2615609" cy="261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066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D62B3C3-924B-47F6-8AD7-9865717EADA9}"/>
              </a:ext>
            </a:extLst>
          </p:cNvPr>
          <p:cNvSpPr/>
          <p:nvPr/>
        </p:nvSpPr>
        <p:spPr>
          <a:xfrm>
            <a:off x="863038" y="86464"/>
            <a:ext cx="39241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</a:t>
            </a:r>
            <a:r>
              <a:rPr lang="kk-K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тапсырма. Тест жұмысы жауабы: </a:t>
            </a:r>
            <a:endParaRPr lang="ru-KZ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5CB3E3-DAF3-4E50-BE2E-AAF21C0FC889}"/>
              </a:ext>
            </a:extLst>
          </p:cNvPr>
          <p:cNvSpPr txBox="1"/>
          <p:nvPr/>
        </p:nvSpPr>
        <p:spPr>
          <a:xfrm>
            <a:off x="329608" y="455796"/>
            <a:ext cx="10111563" cy="60016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Гиперсілтеме жасау тегі - бұл:</a:t>
            </a: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&lt;a&gt;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b) &lt;b&gt;		c) &lt;tr&gt;		d) &lt;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endParaRPr lang="en-US" sz="2400" dirty="0"/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Электронды почтаға сілтеме ұйымдастыру кезінде қандай параметр негізгі болып келеді?</a:t>
            </a: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mailto: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b) user@server.kz		c) &amp;subject	d) e-mail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&lt;a&gt;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тегінің міндетті атрибуты - бұл:</a:t>
            </a: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b) border	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href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d)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alink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Браузерге гиперсілтеме бойынша өту парақтың ішінде жасалатынын хабарлайтын белгі – бұл:</a:t>
            </a: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_	b) “	c) ?		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#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Қаралған гиперсілтемелердің түсін орнататын атрибут:</a:t>
            </a: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font		b) link		c)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alink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vlink</a:t>
            </a:r>
            <a:endParaRPr lang="ru-KZ" b="1" dirty="0">
              <a:solidFill>
                <a:srgbClr val="C00000"/>
              </a:solidFill>
            </a:endParaRPr>
          </a:p>
        </p:txBody>
      </p:sp>
      <p:pic>
        <p:nvPicPr>
          <p:cNvPr id="5122" name="Picture 2" descr="Психологические тесты по теме &quot;Профориентация&quot; онлайн | Online Test Pad">
            <a:extLst>
              <a:ext uri="{FF2B5EF4-FFF2-40B4-BE49-F238E27FC236}">
                <a16:creationId xmlns:a16="http://schemas.microsoft.com/office/drawing/2014/main" id="{0F083BEC-4141-4191-9180-D2E5388DA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6391" y="0"/>
            <a:ext cx="2615609" cy="261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0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E2F2F74-0C88-4C28-A102-2E33DEC9970D}"/>
              </a:ext>
            </a:extLst>
          </p:cNvPr>
          <p:cNvSpPr/>
          <p:nvPr/>
        </p:nvSpPr>
        <p:spPr>
          <a:xfrm>
            <a:off x="2683685" y="263918"/>
            <a:ext cx="75112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тапсырма. Атрибуттар анықтамаларын сәйкестендіріңіздер </a:t>
            </a:r>
            <a:endParaRPr lang="ru-K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6" name="Прямоугольник 5">
            <a:extLst>
              <a:ext uri="{FF2B5EF4-FFF2-40B4-BE49-F238E27FC236}">
                <a16:creationId xmlns:a16="http://schemas.microsoft.com/office/drawing/2014/main" id="{8D3E61C5-BEDE-4E00-93D4-0CF43A39F1C7}"/>
              </a:ext>
            </a:extLst>
          </p:cNvPr>
          <p:cNvSpPr/>
          <p:nvPr/>
        </p:nvSpPr>
        <p:spPr>
          <a:xfrm>
            <a:off x="578439" y="1343339"/>
            <a:ext cx="4210493" cy="38170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A2E7286-1AB4-4E18-B28A-CFF19783A998}"/>
              </a:ext>
            </a:extLst>
          </p:cNvPr>
          <p:cNvSpPr/>
          <p:nvPr/>
        </p:nvSpPr>
        <p:spPr>
          <a:xfrm>
            <a:off x="1353787" y="1424763"/>
            <a:ext cx="3503221" cy="6771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VLINK</a:t>
            </a:r>
            <a:endParaRPr lang="ru-K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6369441-70F1-4106-B70B-05BA4BEC111F}"/>
              </a:ext>
            </a:extLst>
          </p:cNvPr>
          <p:cNvSpPr/>
          <p:nvPr/>
        </p:nvSpPr>
        <p:spPr>
          <a:xfrm>
            <a:off x="1353787" y="2765961"/>
            <a:ext cx="3503221" cy="6771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LINK</a:t>
            </a:r>
            <a:endParaRPr lang="ru-K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E9FD172-78DB-4ED4-B0AA-5F18430A7142}"/>
              </a:ext>
            </a:extLst>
          </p:cNvPr>
          <p:cNvSpPr/>
          <p:nvPr/>
        </p:nvSpPr>
        <p:spPr>
          <a:xfrm>
            <a:off x="1353787" y="4122441"/>
            <a:ext cx="3503221" cy="6771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ALINK</a:t>
            </a:r>
            <a:endParaRPr lang="ru-K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51E5D7F-0BE5-4EE8-B827-760757BFED19}"/>
              </a:ext>
            </a:extLst>
          </p:cNvPr>
          <p:cNvSpPr/>
          <p:nvPr/>
        </p:nvSpPr>
        <p:spPr>
          <a:xfrm>
            <a:off x="6422571" y="1424763"/>
            <a:ext cx="5547756" cy="677169"/>
          </a:xfrm>
          <a:prstGeom prst="rect">
            <a:avLst/>
          </a:prstGeom>
          <a:solidFill>
            <a:schemeClr val="bg1"/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</a:t>
            </a:r>
            <a:r>
              <a:rPr lang="kk-KZ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-беттегі сілтемелердің түсін анықтайды</a:t>
            </a:r>
            <a:endParaRPr lang="ru-KZ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8BD26E4-5CED-495D-9035-22AF09B38C8B}"/>
              </a:ext>
            </a:extLst>
          </p:cNvPr>
          <p:cNvSpPr/>
          <p:nvPr/>
        </p:nvSpPr>
        <p:spPr>
          <a:xfrm>
            <a:off x="6422571" y="2765961"/>
            <a:ext cx="5547756" cy="677169"/>
          </a:xfrm>
          <a:prstGeom prst="rect">
            <a:avLst/>
          </a:prstGeom>
          <a:solidFill>
            <a:schemeClr val="bg1"/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Тінтуірмен басу кезінде сілтеме түсі өзгереді</a:t>
            </a:r>
            <a:endParaRPr lang="ru-KZ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EFFF02B-EB2A-4387-8074-5A92ED5CA6DB}"/>
              </a:ext>
            </a:extLst>
          </p:cNvPr>
          <p:cNvSpPr/>
          <p:nvPr/>
        </p:nvSpPr>
        <p:spPr>
          <a:xfrm>
            <a:off x="6422571" y="4122440"/>
            <a:ext cx="5547756" cy="677169"/>
          </a:xfrm>
          <a:prstGeom prst="rect">
            <a:avLst/>
          </a:prstGeom>
          <a:solidFill>
            <a:schemeClr val="bg1"/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Қарап шыққан сілтемелер түсі</a:t>
            </a:r>
            <a:endParaRPr lang="ru-KZ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D60F59-B65C-4703-A2F9-C22ADA9B03DC}"/>
              </a:ext>
            </a:extLst>
          </p:cNvPr>
          <p:cNvSpPr txBox="1"/>
          <p:nvPr/>
        </p:nvSpPr>
        <p:spPr>
          <a:xfrm>
            <a:off x="2240320" y="5105883"/>
            <a:ext cx="497258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Дескриптор:</a:t>
            </a:r>
          </a:p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Vlink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атрибуты анықтамасын сәйкестендіреді;</a:t>
            </a:r>
          </a:p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Link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атрибуты анықтамасын сәйкестендіреді;</a:t>
            </a:r>
          </a:p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Alink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атрибуты анықтамасын сәйкестендіреді.</a:t>
            </a:r>
          </a:p>
          <a:p>
            <a:endParaRPr lang="ru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752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E2F2F74-0C88-4C28-A102-2E33DEC9970D}"/>
              </a:ext>
            </a:extLst>
          </p:cNvPr>
          <p:cNvSpPr/>
          <p:nvPr/>
        </p:nvSpPr>
        <p:spPr>
          <a:xfrm>
            <a:off x="2683685" y="263918"/>
            <a:ext cx="83877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жауабы. Атрибуттар анықтамаларын сәйкестендіріңіздер </a:t>
            </a:r>
            <a:endParaRPr lang="ru-K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6" name="Прямоугольник 5">
            <a:extLst>
              <a:ext uri="{FF2B5EF4-FFF2-40B4-BE49-F238E27FC236}">
                <a16:creationId xmlns:a16="http://schemas.microsoft.com/office/drawing/2014/main" id="{8D3E61C5-BEDE-4E00-93D4-0CF43A39F1C7}"/>
              </a:ext>
            </a:extLst>
          </p:cNvPr>
          <p:cNvSpPr/>
          <p:nvPr/>
        </p:nvSpPr>
        <p:spPr>
          <a:xfrm>
            <a:off x="578439" y="1343339"/>
            <a:ext cx="4210493" cy="38170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A2E7286-1AB4-4E18-B28A-CFF19783A998}"/>
              </a:ext>
            </a:extLst>
          </p:cNvPr>
          <p:cNvSpPr/>
          <p:nvPr/>
        </p:nvSpPr>
        <p:spPr>
          <a:xfrm>
            <a:off x="1353787" y="1424763"/>
            <a:ext cx="3503221" cy="6771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VLINK</a:t>
            </a:r>
            <a:endParaRPr lang="ru-K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6369441-70F1-4106-B70B-05BA4BEC111F}"/>
              </a:ext>
            </a:extLst>
          </p:cNvPr>
          <p:cNvSpPr/>
          <p:nvPr/>
        </p:nvSpPr>
        <p:spPr>
          <a:xfrm>
            <a:off x="1353787" y="2765961"/>
            <a:ext cx="3503221" cy="6771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LINK</a:t>
            </a:r>
            <a:endParaRPr lang="ru-K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E9FD172-78DB-4ED4-B0AA-5F18430A7142}"/>
              </a:ext>
            </a:extLst>
          </p:cNvPr>
          <p:cNvSpPr/>
          <p:nvPr/>
        </p:nvSpPr>
        <p:spPr>
          <a:xfrm>
            <a:off x="1353787" y="4122441"/>
            <a:ext cx="3503221" cy="6771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ALINK</a:t>
            </a:r>
            <a:endParaRPr lang="ru-K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51E5D7F-0BE5-4EE8-B827-760757BFED19}"/>
              </a:ext>
            </a:extLst>
          </p:cNvPr>
          <p:cNvSpPr/>
          <p:nvPr/>
        </p:nvSpPr>
        <p:spPr>
          <a:xfrm>
            <a:off x="6422571" y="1424763"/>
            <a:ext cx="5547756" cy="677169"/>
          </a:xfrm>
          <a:prstGeom prst="rect">
            <a:avLst/>
          </a:prstGeom>
          <a:solidFill>
            <a:schemeClr val="bg1"/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</a:t>
            </a:r>
            <a:r>
              <a:rPr lang="kk-KZ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-беттегі сілтемелердің түсін анықтайды</a:t>
            </a:r>
            <a:endParaRPr lang="ru-KZ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8BD26E4-5CED-495D-9035-22AF09B38C8B}"/>
              </a:ext>
            </a:extLst>
          </p:cNvPr>
          <p:cNvSpPr/>
          <p:nvPr/>
        </p:nvSpPr>
        <p:spPr>
          <a:xfrm>
            <a:off x="6422571" y="2765961"/>
            <a:ext cx="5547756" cy="677169"/>
          </a:xfrm>
          <a:prstGeom prst="rect">
            <a:avLst/>
          </a:prstGeom>
          <a:solidFill>
            <a:schemeClr val="bg1"/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Тінтуірмен басу кезінде сілтеме түсі өзгереді</a:t>
            </a:r>
            <a:endParaRPr lang="ru-KZ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EFFF02B-EB2A-4387-8074-5A92ED5CA6DB}"/>
              </a:ext>
            </a:extLst>
          </p:cNvPr>
          <p:cNvSpPr/>
          <p:nvPr/>
        </p:nvSpPr>
        <p:spPr>
          <a:xfrm>
            <a:off x="6422571" y="4122440"/>
            <a:ext cx="5547756" cy="677169"/>
          </a:xfrm>
          <a:prstGeom prst="rect">
            <a:avLst/>
          </a:prstGeom>
          <a:solidFill>
            <a:schemeClr val="bg1"/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Қарап шыққан сілтемелер түсі</a:t>
            </a:r>
            <a:endParaRPr lang="ru-KZ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D60F59-B65C-4703-A2F9-C22ADA9B03DC}"/>
              </a:ext>
            </a:extLst>
          </p:cNvPr>
          <p:cNvSpPr txBox="1"/>
          <p:nvPr/>
        </p:nvSpPr>
        <p:spPr>
          <a:xfrm>
            <a:off x="2240320" y="5105883"/>
            <a:ext cx="497258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Дескриптор:</a:t>
            </a:r>
          </a:p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Vlink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атрибуты анықтамасын сәйкестендіреді;</a:t>
            </a:r>
          </a:p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Link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атрибуты анықтамасын сәйкестендіреді;</a:t>
            </a:r>
          </a:p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Alink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атрибуты анықтамасын сәйкестендіреді.</a:t>
            </a:r>
          </a:p>
          <a:p>
            <a:endParaRPr lang="ru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id="{FB0416E1-3ED2-4210-A7FA-213F5E452881}"/>
              </a:ext>
            </a:extLst>
          </p:cNvPr>
          <p:cNvCxnSpPr>
            <a:stCxn id="7" idx="3"/>
            <a:endCxn id="14" idx="1"/>
          </p:cNvCxnSpPr>
          <p:nvPr/>
        </p:nvCxnSpPr>
        <p:spPr>
          <a:xfrm>
            <a:off x="4857008" y="1763348"/>
            <a:ext cx="1565563" cy="269767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C265CE93-F813-4C27-A335-60B81608B18B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4857008" y="1763348"/>
            <a:ext cx="1565563" cy="134119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0AC7BB29-0FFA-4CD5-B083-81D30ADC302C}"/>
              </a:ext>
            </a:extLst>
          </p:cNvPr>
          <p:cNvCxnSpPr>
            <a:cxnSpLocks/>
            <a:stCxn id="10" idx="3"/>
            <a:endCxn id="13" idx="1"/>
          </p:cNvCxnSpPr>
          <p:nvPr/>
        </p:nvCxnSpPr>
        <p:spPr>
          <a:xfrm flipV="1">
            <a:off x="4857008" y="3104546"/>
            <a:ext cx="1565563" cy="135648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662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E2F2F74-0C88-4C28-A102-2E33DEC9970D}"/>
              </a:ext>
            </a:extLst>
          </p:cNvPr>
          <p:cNvSpPr/>
          <p:nvPr/>
        </p:nvSpPr>
        <p:spPr>
          <a:xfrm>
            <a:off x="2633339" y="436056"/>
            <a:ext cx="72593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тапсырма. Кодтағы қатесін, қателер санын табыңыздар. </a:t>
            </a:r>
            <a:endParaRPr lang="ru-K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6" name="Прямоугольник 5">
            <a:extLst>
              <a:ext uri="{FF2B5EF4-FFF2-40B4-BE49-F238E27FC236}">
                <a16:creationId xmlns:a16="http://schemas.microsoft.com/office/drawing/2014/main" id="{8D3E61C5-BEDE-4E00-93D4-0CF43A39F1C7}"/>
              </a:ext>
            </a:extLst>
          </p:cNvPr>
          <p:cNvSpPr/>
          <p:nvPr/>
        </p:nvSpPr>
        <p:spPr>
          <a:xfrm>
            <a:off x="578439" y="1343339"/>
            <a:ext cx="4210493" cy="38170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137E5C7-C404-4EA0-A514-7F79C5CC35DD}"/>
              </a:ext>
            </a:extLst>
          </p:cNvPr>
          <p:cNvSpPr/>
          <p:nvPr/>
        </p:nvSpPr>
        <p:spPr>
          <a:xfrm>
            <a:off x="3047999" y="1374775"/>
            <a:ext cx="7176655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&lt;html&gt;</a:t>
            </a: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&lt;head&gt;</a:t>
            </a: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&lt;/title&gt;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Сілтеме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title&gt;</a:t>
            </a: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&lt;/head&gt;</a:t>
            </a: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&lt;body&gt;</a:t>
            </a: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&lt;a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=“http://www.google.kz"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Гиперсілтеме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ru-K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&lt;/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body&gt;</a:t>
            </a: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&lt;/html&gt;</a:t>
            </a:r>
            <a:endParaRPr lang="ru-KZ" sz="2400" dirty="0">
              <a:solidFill>
                <a:srgbClr val="00206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9C747EC-2E75-470E-8EB5-C541826F1418}"/>
              </a:ext>
            </a:extLst>
          </p:cNvPr>
          <p:cNvSpPr txBox="1"/>
          <p:nvPr/>
        </p:nvSpPr>
        <p:spPr>
          <a:xfrm>
            <a:off x="1670304" y="5312878"/>
            <a:ext cx="34934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Дескриптор:</a:t>
            </a:r>
          </a:p>
          <a:p>
            <a:endParaRPr lang="kk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Кодтауда кеткен қатені түзейді;</a:t>
            </a:r>
          </a:p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Қателер санын табады.</a:t>
            </a:r>
            <a:endParaRPr lang="ru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368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E2F2F74-0C88-4C28-A102-2E33DEC9970D}"/>
              </a:ext>
            </a:extLst>
          </p:cNvPr>
          <p:cNvSpPr/>
          <p:nvPr/>
        </p:nvSpPr>
        <p:spPr>
          <a:xfrm>
            <a:off x="2633339" y="436056"/>
            <a:ext cx="80059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жауабы. Кодтағы қатесін, қателер санын табыңыздар. </a:t>
            </a:r>
            <a:endParaRPr lang="ru-K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6" name="Прямоугольник 5">
            <a:extLst>
              <a:ext uri="{FF2B5EF4-FFF2-40B4-BE49-F238E27FC236}">
                <a16:creationId xmlns:a16="http://schemas.microsoft.com/office/drawing/2014/main" id="{8D3E61C5-BEDE-4E00-93D4-0CF43A39F1C7}"/>
              </a:ext>
            </a:extLst>
          </p:cNvPr>
          <p:cNvSpPr/>
          <p:nvPr/>
        </p:nvSpPr>
        <p:spPr>
          <a:xfrm>
            <a:off x="578439" y="1343339"/>
            <a:ext cx="4210493" cy="38170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137E5C7-C404-4EA0-A514-7F79C5CC35DD}"/>
              </a:ext>
            </a:extLst>
          </p:cNvPr>
          <p:cNvSpPr/>
          <p:nvPr/>
        </p:nvSpPr>
        <p:spPr>
          <a:xfrm>
            <a:off x="3047999" y="1374775"/>
            <a:ext cx="7176655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&lt;html&gt;</a:t>
            </a: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&lt;head&gt;</a:t>
            </a: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&lt;/title&gt;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Сілтеме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title&gt;</a:t>
            </a: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&lt;/head&gt;</a:t>
            </a: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&lt;body&gt;</a:t>
            </a: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&lt;a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href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=“http://www.google.kz"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Гиперсілтеме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ru-K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&lt;/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body&gt;</a:t>
            </a: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&lt;/html&gt;</a:t>
            </a:r>
            <a:endParaRPr lang="ru-KZ" sz="2400" dirty="0">
              <a:solidFill>
                <a:srgbClr val="00206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9C747EC-2E75-470E-8EB5-C541826F1418}"/>
              </a:ext>
            </a:extLst>
          </p:cNvPr>
          <p:cNvSpPr txBox="1"/>
          <p:nvPr/>
        </p:nvSpPr>
        <p:spPr>
          <a:xfrm>
            <a:off x="5988363" y="4909357"/>
            <a:ext cx="1518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Қате саны: 3</a:t>
            </a:r>
            <a:endParaRPr lang="ru-KZ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5190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FC6634E-5A53-480A-BBED-B30618390082}"/>
              </a:ext>
            </a:extLst>
          </p:cNvPr>
          <p:cNvSpPr/>
          <p:nvPr/>
        </p:nvSpPr>
        <p:spPr>
          <a:xfrm>
            <a:off x="882839" y="396872"/>
            <a:ext cx="16466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</a:t>
            </a:r>
            <a:endParaRPr lang="ru-K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Создание html таблиц при помощи тегов table, th, tr, td">
            <a:extLst>
              <a:ext uri="{FF2B5EF4-FFF2-40B4-BE49-F238E27FC236}">
                <a16:creationId xmlns:a16="http://schemas.microsoft.com/office/drawing/2014/main" id="{E9D71F1D-99C9-4782-AA02-C8AF156649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18" r="4672" b="16109"/>
          <a:stretch/>
        </p:blipFill>
        <p:spPr bwMode="auto">
          <a:xfrm>
            <a:off x="6841762" y="4705804"/>
            <a:ext cx="4993978" cy="1839432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D6BF979-55BD-417E-8657-86FAE61FE57B}"/>
              </a:ext>
            </a:extLst>
          </p:cNvPr>
          <p:cNvSpPr/>
          <p:nvPr/>
        </p:nvSpPr>
        <p:spPr>
          <a:xfrm>
            <a:off x="356260" y="1270660"/>
            <a:ext cx="4346369" cy="3918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" name="Прямоугольник 7">
            <a:extLst>
              <a:ext uri="{FF2B5EF4-FFF2-40B4-BE49-F238E27FC236}">
                <a16:creationId xmlns:a16="http://schemas.microsoft.com/office/drawing/2014/main" id="{61D3039B-D085-4FD3-9DEF-A3BF902ABDDD}"/>
              </a:ext>
            </a:extLst>
          </p:cNvPr>
          <p:cNvSpPr/>
          <p:nvPr/>
        </p:nvSpPr>
        <p:spPr>
          <a:xfrm>
            <a:off x="1251160" y="1674421"/>
            <a:ext cx="10216445" cy="2308324"/>
          </a:xfrm>
          <a:prstGeom prst="rect">
            <a:avLst/>
          </a:prstGeom>
          <a:noFill/>
          <a:ln w="952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US" altLang="x-none" sz="2400" b="1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altLang="x-none" sz="24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Бүгінгі сабақта: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Web</a:t>
            </a:r>
            <a:r>
              <a:rPr lang="kk-KZ" sz="2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-беттің басқа бетіне қалай сілтеме жасауды;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k-KZ" sz="2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Беттің ішіне сілтеме қалай егізуді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k-KZ" sz="2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Суретке қалай сілтеме жасауды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k-KZ" sz="2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Электрондық почтаға қалай сілтеме жасауды</a:t>
            </a:r>
            <a:r>
              <a:rPr lang="kk-KZ" altLang="en-US" sz="24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k-KZ" sz="2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Беттегі барлық сілтемелер үшін түстерді қалай орнатуды қарастырдық</a:t>
            </a:r>
            <a:r>
              <a:rPr lang="kk-KZ" altLang="en-US" sz="24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endParaRPr sz="2400" dirty="0">
              <a:solidFill>
                <a:schemeClr val="tx2"/>
              </a:solidFill>
              <a:latin typeface="Times New Roman" panose="02020603050405020304" charset="0"/>
              <a:ea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8453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1A13ACB-53D8-47DC-AB57-DB48C35865F8}"/>
              </a:ext>
            </a:extLst>
          </p:cNvPr>
          <p:cNvSpPr/>
          <p:nvPr/>
        </p:nvSpPr>
        <p:spPr>
          <a:xfrm>
            <a:off x="356260" y="1270660"/>
            <a:ext cx="4346369" cy="3918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C822043-1567-41C2-9689-B0D719404CEA}"/>
              </a:ext>
            </a:extLst>
          </p:cNvPr>
          <p:cNvSpPr/>
          <p:nvPr/>
        </p:nvSpPr>
        <p:spPr>
          <a:xfrm>
            <a:off x="5313099" y="276872"/>
            <a:ext cx="21937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 тапсырмасы</a:t>
            </a:r>
            <a:endParaRPr lang="ru-KZ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16FFDA3-3D69-4F79-9A32-9099A8D85060}"/>
              </a:ext>
            </a:extLst>
          </p:cNvPr>
          <p:cNvSpPr/>
          <p:nvPr/>
        </p:nvSpPr>
        <p:spPr>
          <a:xfrm>
            <a:off x="2220685" y="1615705"/>
            <a:ext cx="799582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Браузер экранында төмендегі ақпаратты бейнелейтін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HTML </a:t>
            </a: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құжатын құрыңыздар.</a:t>
            </a:r>
          </a:p>
          <a:p>
            <a:pPr algn="ctr"/>
            <a:endParaRPr lang="kk-K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Сурет үстіне тінтуір батырмасын басқанда сәйкес сілтеме ашылуы, ал тінтуірді үстіне апарғанда ыдыстың атауы көрінуі керек.</a:t>
            </a:r>
            <a:endParaRPr lang="ru-K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1D694DA-F401-4EBF-A480-24A68F59FC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824" t="46927" r="24172" b="34545"/>
          <a:stretch/>
        </p:blipFill>
        <p:spPr>
          <a:xfrm>
            <a:off x="2220685" y="3604247"/>
            <a:ext cx="8378571" cy="203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525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D11A2C-74AF-4072-A8C9-3502E200E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>
            <a:normAutofit/>
          </a:bodyPr>
          <a:lstStyle/>
          <a:p>
            <a:r>
              <a:rPr lang="kk-KZ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мақсаты:</a:t>
            </a:r>
            <a:endParaRPr lang="ru-KZ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3802DEB-0C61-4AE8-B3EB-3CBEBF24986A}"/>
              </a:ext>
            </a:extLst>
          </p:cNvPr>
          <p:cNvSpPr/>
          <p:nvPr/>
        </p:nvSpPr>
        <p:spPr>
          <a:xfrm>
            <a:off x="4780143" y="1759379"/>
            <a:ext cx="6715172" cy="3046988"/>
          </a:xfrm>
          <a:prstGeom prst="rect">
            <a:avLst/>
          </a:prstGeom>
          <a:ln w="8572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kk-KZ" sz="3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10.4.4.5. 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Web-</a:t>
            </a:r>
            <a:r>
              <a:rPr lang="kk-KZ" sz="3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беттің басқа бетіне, суретке, электрондық почтаға сілтеме жасауды;</a:t>
            </a:r>
          </a:p>
          <a:p>
            <a:pPr algn="ctr"/>
            <a:r>
              <a:rPr lang="kk-KZ" sz="3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Беттегі барлық сілтеме үшін түстерді орнату мүмкіндіктерін меңгеру.  </a:t>
            </a:r>
            <a:endParaRPr lang="ru-RU" sz="32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Картинки по запросу &quot;html гиперссылка&quot;">
            <a:extLst>
              <a:ext uri="{FF2B5EF4-FFF2-40B4-BE49-F238E27FC236}">
                <a16:creationId xmlns:a16="http://schemas.microsoft.com/office/drawing/2014/main" id="{9D21EDE6-B8F2-4A8F-8691-B53D52B28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395" y="4675740"/>
            <a:ext cx="3080949" cy="2051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16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BCD09F-5675-40B4-B29E-7E735554E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91" y="2349925"/>
            <a:ext cx="3805719" cy="2456442"/>
          </a:xfrm>
        </p:spPr>
        <p:txBody>
          <a:bodyPr/>
          <a:lstStyle/>
          <a:p>
            <a:r>
              <a:rPr lang="ru-RU" altLang="ru-RU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Ба</a:t>
            </a:r>
            <a:r>
              <a:rPr lang="en-US" altLang="ru-RU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ғалау</a:t>
            </a:r>
            <a:r>
              <a:rPr lang="en-US" altLang="ru-RU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ru-RU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критерийлері</a:t>
            </a:r>
            <a:r>
              <a:rPr lang="kk-KZ" altLang="ru-RU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lang="ru-RU" altLang="ru-RU" dirty="0">
              <a:solidFill>
                <a:schemeClr val="bg1"/>
              </a:solidFill>
              <a:latin typeface="Times New Roman" panose="02020603050405020304" charset="0"/>
              <a:ea typeface="Times New Roman" panose="02020603050405020304" charset="0"/>
            </a:endParaRPr>
          </a:p>
        </p:txBody>
      </p:sp>
      <p:pic>
        <p:nvPicPr>
          <p:cNvPr id="4" name="Picture 2" descr="Картинки по запросу &quot;html гиперссылка&quot;">
            <a:extLst>
              <a:ext uri="{FF2B5EF4-FFF2-40B4-BE49-F238E27FC236}">
                <a16:creationId xmlns:a16="http://schemas.microsoft.com/office/drawing/2014/main" id="{875A3A54-28F2-4290-9005-160ECBF9D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395" y="4675740"/>
            <a:ext cx="3080949" cy="2051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9D498BB-39BE-4571-A2E4-25383CD0E804}"/>
              </a:ext>
            </a:extLst>
          </p:cNvPr>
          <p:cNvSpPr/>
          <p:nvPr/>
        </p:nvSpPr>
        <p:spPr>
          <a:xfrm>
            <a:off x="4780143" y="1759379"/>
            <a:ext cx="6715172" cy="4031873"/>
          </a:xfrm>
          <a:prstGeom prst="rect">
            <a:avLst/>
          </a:prstGeom>
          <a:ln w="8572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Web</a:t>
            </a:r>
            <a:r>
              <a:rPr lang="kk-KZ" sz="32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-беттің басқа бетіне қалай сілтеме жасауды;</a:t>
            </a:r>
          </a:p>
          <a:p>
            <a:pPr marL="457200" indent="-457200" algn="just">
              <a:buFontTx/>
              <a:buChar char="-"/>
            </a:pPr>
            <a:r>
              <a:rPr lang="kk-KZ" sz="32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Беттің ішіне сілтеме қалай егізуді;</a:t>
            </a:r>
          </a:p>
          <a:p>
            <a:pPr marL="457200" indent="-457200" algn="just">
              <a:buFontTx/>
              <a:buChar char="-"/>
            </a:pPr>
            <a:r>
              <a:rPr lang="kk-KZ" sz="32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Суретке қалай сілтеме жасауды;</a:t>
            </a:r>
          </a:p>
          <a:p>
            <a:pPr marL="457200" indent="-457200" algn="just">
              <a:buFontTx/>
              <a:buChar char="-"/>
            </a:pPr>
            <a:r>
              <a:rPr lang="kk-KZ" sz="32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Электрондық почтаға қалай сілтеме жасауды;</a:t>
            </a:r>
          </a:p>
          <a:p>
            <a:pPr marL="457200" indent="-457200" algn="just">
              <a:buFontTx/>
              <a:buChar char="-"/>
            </a:pPr>
            <a:r>
              <a:rPr lang="kk-KZ" sz="32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Беттегі барлық сілтемелер үшін түстерді қалай орнатуды.</a:t>
            </a:r>
            <a:endParaRPr lang="ru-RU" sz="32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090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5047" y="599126"/>
            <a:ext cx="6192688" cy="626856"/>
          </a:xfrm>
        </p:spPr>
        <p:txBody>
          <a:bodyPr>
            <a:noAutofit/>
          </a:bodyPr>
          <a:lstStyle/>
          <a:p>
            <a:r>
              <a:rPr lang="ru-RU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Түйін</a:t>
            </a: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сөздер</a:t>
            </a: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2003113"/>
              </p:ext>
            </p:extLst>
          </p:nvPr>
        </p:nvGraphicFramePr>
        <p:xfrm>
          <a:off x="393245" y="1655702"/>
          <a:ext cx="8644270" cy="3575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98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444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7271">
                <a:tc>
                  <a:txBody>
                    <a:bodyPr/>
                    <a:lstStyle/>
                    <a:p>
                      <a:r>
                        <a:rPr lang="kk-KZ" sz="3600" dirty="0">
                          <a:latin typeface="Times New Roman" pitchFamily="18" charset="0"/>
                          <a:cs typeface="Times New Roman" pitchFamily="18" charset="0"/>
                        </a:rPr>
                        <a:t>Қазақ тілінде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3600" dirty="0">
                          <a:latin typeface="Times New Roman" pitchFamily="18" charset="0"/>
                          <a:cs typeface="Times New Roman" pitchFamily="18" charset="0"/>
                        </a:rPr>
                        <a:t>Ағылшын тілінде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4274">
                <a:tc>
                  <a:txBody>
                    <a:bodyPr/>
                    <a:lstStyle/>
                    <a:p>
                      <a:r>
                        <a:rPr lang="kk-KZ" sz="360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Сілтеме</a:t>
                      </a:r>
                      <a:endParaRPr lang="ru-RU" sz="36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kk-KZ" sz="3600" kern="12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Link</a:t>
                      </a:r>
                      <a:endParaRPr lang="ru-RU" sz="36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9699">
                <a:tc>
                  <a:txBody>
                    <a:bodyPr/>
                    <a:lstStyle/>
                    <a:p>
                      <a:r>
                        <a:rPr lang="kk-KZ" sz="360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  <a:endParaRPr lang="ru-RU" sz="36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6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Address</a:t>
                      </a:r>
                      <a:endParaRPr lang="ru-RU" sz="36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4274">
                <a:tc>
                  <a:txBody>
                    <a:bodyPr/>
                    <a:lstStyle/>
                    <a:p>
                      <a:r>
                        <a:rPr lang="kk-KZ" sz="360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Электрондық</a:t>
                      </a:r>
                      <a:r>
                        <a:rPr lang="kk-KZ" sz="3600" baseline="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почта</a:t>
                      </a:r>
                      <a:endParaRPr lang="ru-RU" sz="36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6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Email</a:t>
                      </a:r>
                      <a:endParaRPr lang="ru-RU" sz="36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074" name="Picture 2" descr="Картинки по запросу &quot;html гиперссылка&quot;">
            <a:extLst>
              <a:ext uri="{FF2B5EF4-FFF2-40B4-BE49-F238E27FC236}">
                <a16:creationId xmlns:a16="http://schemas.microsoft.com/office/drawing/2014/main" id="{6B17A828-4F32-4FCE-B5C4-B16733679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7872" y="2034825"/>
            <a:ext cx="2600883" cy="2655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147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04388F-9E2D-4797-84DA-68A0E8855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381" y="2349925"/>
            <a:ext cx="3870252" cy="2456442"/>
          </a:xfrm>
        </p:spPr>
        <p:txBody>
          <a:bodyPr>
            <a:noAutofit/>
          </a:bodyPr>
          <a:lstStyle/>
          <a:p>
            <a:r>
              <a:rPr lang="kk-KZ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Гиперсілтеме</a:t>
            </a:r>
            <a:r>
              <a:rPr lang="kk-K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(ағылшын,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hyperlink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kk-K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 беттегі немесе кез келген беттегі басқа элементке сілтеме жасайтын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web-</a:t>
            </a:r>
            <a:r>
              <a:rPr lang="kk-K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құжаттың бөлігі</a:t>
            </a:r>
            <a:r>
              <a:rPr lang="kk-KZ" sz="2800" dirty="0">
                <a:solidFill>
                  <a:srgbClr val="002060"/>
                </a:solidFill>
              </a:rPr>
              <a:t>.</a:t>
            </a:r>
            <a:endParaRPr lang="ru-KZ" sz="2800" dirty="0">
              <a:solidFill>
                <a:srgbClr val="002060"/>
              </a:solidFill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3F9C5B0-F85C-4B67-9E38-50434EDB3BFA}"/>
              </a:ext>
            </a:extLst>
          </p:cNvPr>
          <p:cNvSpPr txBox="1">
            <a:spLocks/>
          </p:cNvSpPr>
          <p:nvPr/>
        </p:nvSpPr>
        <p:spPr>
          <a:xfrm>
            <a:off x="2907336" y="-81358"/>
            <a:ext cx="6192688" cy="626856"/>
          </a:xfrm>
          <a:prstGeom prst="rect">
            <a:avLst/>
          </a:prstGeom>
        </p:spPr>
        <p:txBody>
          <a:bodyPr vert="horz" lIns="228600" tIns="228600" rIns="228600" bIns="228600" rtlCol="0" anchor="ctr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HTML-</a:t>
            </a:r>
            <a:r>
              <a:rPr lang="kk-KZ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дегі гиперсілтемелер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621C76-9F72-43C4-A6EC-DBD2C30F9D4F}"/>
              </a:ext>
            </a:extLst>
          </p:cNvPr>
          <p:cNvSpPr txBox="1"/>
          <p:nvPr/>
        </p:nvSpPr>
        <p:spPr>
          <a:xfrm>
            <a:off x="457200" y="545498"/>
            <a:ext cx="114937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Гиперсілтеме жасайтын объектілер мен элементтер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қосымша, файл, каталог, тақырып, ескерту, мәтін, сурет және т.б. Объектілер жергілікті дискіде немесе компьютер желісінде, сондай-ақ Интернетте орналасқан болуы мүмкін.</a:t>
            </a:r>
            <a:endParaRPr lang="ru-K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F074677-E3C5-46BE-B507-26FC7E4FCCE7}"/>
              </a:ext>
            </a:extLst>
          </p:cNvPr>
          <p:cNvSpPr txBox="1"/>
          <p:nvPr/>
        </p:nvSpPr>
        <p:spPr>
          <a:xfrm>
            <a:off x="712380" y="5366503"/>
            <a:ext cx="11398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Сілтемелер өзара </a:t>
            </a:r>
            <a:r>
              <a:rPr lang="kk-KZ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сыртқы</a:t>
            </a: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және </a:t>
            </a:r>
            <a:r>
              <a:rPr lang="kk-KZ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ішкі</a:t>
            </a: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сондай-ақ </a:t>
            </a:r>
            <a:r>
              <a:rPr lang="kk-KZ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мәтіндік</a:t>
            </a: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және </a:t>
            </a:r>
            <a:r>
              <a:rPr lang="kk-KZ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графикалық </a:t>
            </a: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(суреттер) болып бөлінеді.</a:t>
            </a:r>
            <a:endParaRPr lang="ru-K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F59E07A1-3948-485E-AB37-897596AF3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2052" y="1807104"/>
            <a:ext cx="5487567" cy="308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91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04388F-9E2D-4797-84DA-68A0E8855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658" y="1980647"/>
            <a:ext cx="3870252" cy="2337384"/>
          </a:xfrm>
        </p:spPr>
        <p:txBody>
          <a:bodyPr>
            <a:noAutofit/>
          </a:bodyPr>
          <a:lstStyle/>
          <a:p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1-әдісі</a:t>
            </a:r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ілтеме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тіліндегі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Уикипедия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сайтын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ашу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болса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HREF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атрибутының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мәні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http://kkk.wikipedia.org»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тең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тырнақшаның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ішіндегі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жазу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Уикипедияның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толық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адресі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сайт 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URL-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аталады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K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3F9C5B0-F85C-4B67-9E38-50434EDB3BFA}"/>
              </a:ext>
            </a:extLst>
          </p:cNvPr>
          <p:cNvSpPr txBox="1">
            <a:spLocks/>
          </p:cNvSpPr>
          <p:nvPr/>
        </p:nvSpPr>
        <p:spPr>
          <a:xfrm>
            <a:off x="2543147" y="88981"/>
            <a:ext cx="6192688" cy="440211"/>
          </a:xfrm>
          <a:prstGeom prst="rect">
            <a:avLst/>
          </a:prstGeom>
        </p:spPr>
        <p:txBody>
          <a:bodyPr vert="horz" lIns="228600" tIns="228600" rIns="228600" bIns="228600" rtlCol="0" anchor="ctr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Web-</a:t>
            </a:r>
            <a:r>
              <a:rPr lang="ru-RU" sz="20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беттерде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сілтемелерді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қолдану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әдістері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621C76-9F72-43C4-A6EC-DBD2C30F9D4F}"/>
              </a:ext>
            </a:extLst>
          </p:cNvPr>
          <p:cNvSpPr txBox="1"/>
          <p:nvPr/>
        </p:nvSpPr>
        <p:spPr>
          <a:xfrm>
            <a:off x="457200" y="440211"/>
            <a:ext cx="114937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HTML</a:t>
            </a: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-да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гиперсілтемені 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&lt;a&gt;…&lt;/a&gt;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anchor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якорь ағылшын тілінен қысқартылған) тегтерімен сипаттайды.  Сілтеменің қайда апаратынын көрсету үшін тегтің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href</a:t>
            </a:r>
            <a:r>
              <a:rPr lang="kk-KZ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(hypertext reference) </a:t>
            </a:r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атрибутын пайдаланамыз.</a:t>
            </a:r>
            <a:r>
              <a:rPr lang="kk-KZ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&lt;a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href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=«</a:t>
            </a:r>
            <a:r>
              <a:rPr lang="kk-KZ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сілтеме_адресі»&gt; сілтеме мәтіні &lt;/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a&gt;</a:t>
            </a:r>
            <a:endParaRPr lang="ru-K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F074677-E3C5-46BE-B507-26FC7E4FCCE7}"/>
              </a:ext>
            </a:extLst>
          </p:cNvPr>
          <p:cNvSpPr txBox="1"/>
          <p:nvPr/>
        </p:nvSpPr>
        <p:spPr>
          <a:xfrm>
            <a:off x="457200" y="5242658"/>
            <a:ext cx="11398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&lt;A HREF= ''http://kkk.wikipedia.org'' &gt; </a:t>
            </a:r>
            <a:r>
              <a:rPr lang="kk-KZ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Қазақша Уикипедияға сілтеме &lt;/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A&gt;</a:t>
            </a:r>
            <a:endParaRPr lang="ru-KZ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F5A81BD-B6F2-475A-AD7C-8FA1F9DC4F04}"/>
              </a:ext>
            </a:extLst>
          </p:cNvPr>
          <p:cNvSpPr/>
          <p:nvPr/>
        </p:nvSpPr>
        <p:spPr>
          <a:xfrm>
            <a:off x="4582633" y="2221044"/>
            <a:ext cx="4051004" cy="2585323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ru-K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html</a:t>
            </a:r>
            <a:r>
              <a:rPr lang="ru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r>
              <a:rPr lang="ru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&lt;</a:t>
            </a:r>
            <a:r>
              <a:rPr lang="ru-K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head</a:t>
            </a:r>
            <a:r>
              <a:rPr lang="ru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r>
              <a:rPr lang="ru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&lt;</a:t>
            </a:r>
            <a:r>
              <a:rPr lang="ru-K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title</a:t>
            </a:r>
            <a:r>
              <a:rPr lang="ru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ru-K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Сілтеме</a:t>
            </a:r>
            <a:r>
              <a:rPr lang="ru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&lt;/</a:t>
            </a:r>
            <a:r>
              <a:rPr lang="ru-K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title</a:t>
            </a:r>
            <a:r>
              <a:rPr lang="ru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r>
              <a:rPr lang="ru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&lt;/</a:t>
            </a:r>
            <a:r>
              <a:rPr lang="ru-K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head</a:t>
            </a:r>
            <a:r>
              <a:rPr lang="ru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r>
              <a:rPr lang="ru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&lt;</a:t>
            </a:r>
            <a:r>
              <a:rPr lang="ru-K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body</a:t>
            </a:r>
            <a:r>
              <a:rPr lang="ru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r>
              <a:rPr lang="ru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KZ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&lt;a</a:t>
            </a:r>
            <a:r>
              <a:rPr lang="kk-KZ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href</a:t>
            </a:r>
            <a:r>
              <a:rPr lang="ru-KZ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="http://kk.wikipedia.org"&gt;</a:t>
            </a:r>
            <a:r>
              <a:rPr lang="kk-KZ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r>
              <a:rPr lang="kk-KZ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KZ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Қазақша</a:t>
            </a:r>
            <a:r>
              <a:rPr lang="ru-KZ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Уикипедияға</a:t>
            </a:r>
            <a:r>
              <a:rPr lang="ru-KZ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сілтеме</a:t>
            </a:r>
            <a:r>
              <a:rPr lang="ru-KZ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&lt;/а&gt;        </a:t>
            </a:r>
          </a:p>
          <a:p>
            <a:r>
              <a:rPr lang="ru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&lt;/</a:t>
            </a:r>
            <a:r>
              <a:rPr lang="ru-K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body</a:t>
            </a:r>
            <a:r>
              <a:rPr lang="ru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r>
              <a:rPr lang="ru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ru-K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html</a:t>
            </a:r>
            <a:r>
              <a:rPr lang="ru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19B599A-4319-431D-9E2E-1F2DF9D731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43" t="19690" r="59012" b="48217"/>
          <a:stretch/>
        </p:blipFill>
        <p:spPr>
          <a:xfrm>
            <a:off x="8735835" y="2221043"/>
            <a:ext cx="3399322" cy="2585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Выноска: стрелка вправо 8">
            <a:extLst>
              <a:ext uri="{FF2B5EF4-FFF2-40B4-BE49-F238E27FC236}">
                <a16:creationId xmlns:a16="http://schemas.microsoft.com/office/drawing/2014/main" id="{10320C77-165B-4BF2-840B-88F8E02F19A6}"/>
              </a:ext>
            </a:extLst>
          </p:cNvPr>
          <p:cNvSpPr/>
          <p:nvPr/>
        </p:nvSpPr>
        <p:spPr>
          <a:xfrm rot="5400000">
            <a:off x="6347447" y="25230"/>
            <a:ext cx="521375" cy="3870251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Блокноттағы жазылуы:</a:t>
            </a:r>
            <a:endParaRPr lang="ru-K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Выноска: стрелка вправо 12">
            <a:extLst>
              <a:ext uri="{FF2B5EF4-FFF2-40B4-BE49-F238E27FC236}">
                <a16:creationId xmlns:a16="http://schemas.microsoft.com/office/drawing/2014/main" id="{6CAEB7E0-A8BD-47AD-BE4E-12E739EE5ADA}"/>
              </a:ext>
            </a:extLst>
          </p:cNvPr>
          <p:cNvSpPr/>
          <p:nvPr/>
        </p:nvSpPr>
        <p:spPr>
          <a:xfrm rot="5400000">
            <a:off x="10133826" y="279422"/>
            <a:ext cx="521375" cy="3317357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Браузердегі түрі:</a:t>
            </a:r>
            <a:endParaRPr lang="ru-K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4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  <p:bldP spid="3" grpId="0" animBg="1"/>
      <p:bldP spid="9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04388F-9E2D-4797-84DA-68A0E8855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282" y="1541858"/>
            <a:ext cx="3870252" cy="2999263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2-әдісі</a:t>
            </a:r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бумада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орналасқан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бет (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бірінің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_bet.html, </a:t>
            </a: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екіншісінің аты 2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_bet.html)</a:t>
            </a: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болсын. Бір беттен екіншісіне сілтеме арқылы өту үшін тек сол беттің атын жазады.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K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3F9C5B0-F85C-4B67-9E38-50434EDB3BFA}"/>
              </a:ext>
            </a:extLst>
          </p:cNvPr>
          <p:cNvSpPr txBox="1">
            <a:spLocks/>
          </p:cNvSpPr>
          <p:nvPr/>
        </p:nvSpPr>
        <p:spPr>
          <a:xfrm>
            <a:off x="2543147" y="88981"/>
            <a:ext cx="6192688" cy="440211"/>
          </a:xfrm>
          <a:prstGeom prst="rect">
            <a:avLst/>
          </a:prstGeom>
        </p:spPr>
        <p:txBody>
          <a:bodyPr vert="horz" lIns="228600" tIns="228600" rIns="228600" bIns="228600" rtlCol="0" anchor="ctr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</a:t>
            </a:r>
            <a:r>
              <a:rPr lang="ru-RU" sz="20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ішіндегі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ішкі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сілтемелер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621C76-9F72-43C4-A6EC-DBD2C30F9D4F}"/>
              </a:ext>
            </a:extLst>
          </p:cNvPr>
          <p:cNvSpPr txBox="1"/>
          <p:nvPr/>
        </p:nvSpPr>
        <p:spPr>
          <a:xfrm>
            <a:off x="457200" y="440211"/>
            <a:ext cx="114937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Егер бір беттен екінші бетке сілтеме жасау керек болса, онда беттің толық адресі 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URL)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керек емес.</a:t>
            </a:r>
            <a:endParaRPr lang="ru-K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F074677-E3C5-46BE-B507-26FC7E4FCCE7}"/>
              </a:ext>
            </a:extLst>
          </p:cNvPr>
          <p:cNvSpPr txBox="1"/>
          <p:nvPr/>
        </p:nvSpPr>
        <p:spPr>
          <a:xfrm>
            <a:off x="-184067" y="5248298"/>
            <a:ext cx="78199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&lt;A HREF= ''2_bet.html'' &gt; </a:t>
            </a:r>
            <a:r>
              <a:rPr lang="kk-KZ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Екінші бетке өту үшін басыңыз &lt;/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A&gt;</a:t>
            </a:r>
            <a:endParaRPr lang="ru-KZ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F5A81BD-B6F2-475A-AD7C-8FA1F9DC4F04}"/>
              </a:ext>
            </a:extLst>
          </p:cNvPr>
          <p:cNvSpPr/>
          <p:nvPr/>
        </p:nvSpPr>
        <p:spPr>
          <a:xfrm>
            <a:off x="4582633" y="2221044"/>
            <a:ext cx="4051004" cy="2585323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&lt;html&gt;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&lt;head&gt;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&lt;title&gt;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Сілтеме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&lt;/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title&gt;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&lt;/head&gt;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&lt;body&gt;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&lt;a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href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="2_bet.html"&gt; </a:t>
            </a:r>
            <a:r>
              <a:rPr lang="ru-RU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Екінші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бетке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өту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басыңыз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&lt;/а&gt;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&lt;/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body&gt;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&lt;/html&gt;</a:t>
            </a:r>
            <a:endParaRPr lang="ru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Выноска: стрелка вправо 8">
            <a:extLst>
              <a:ext uri="{FF2B5EF4-FFF2-40B4-BE49-F238E27FC236}">
                <a16:creationId xmlns:a16="http://schemas.microsoft.com/office/drawing/2014/main" id="{10320C77-165B-4BF2-840B-88F8E02F19A6}"/>
              </a:ext>
            </a:extLst>
          </p:cNvPr>
          <p:cNvSpPr/>
          <p:nvPr/>
        </p:nvSpPr>
        <p:spPr>
          <a:xfrm rot="5400000">
            <a:off x="6347447" y="25230"/>
            <a:ext cx="521375" cy="3870251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Блокноттағы жазылуы:</a:t>
            </a:r>
            <a:endParaRPr lang="ru-K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Выноска: стрелка вправо 12">
            <a:extLst>
              <a:ext uri="{FF2B5EF4-FFF2-40B4-BE49-F238E27FC236}">
                <a16:creationId xmlns:a16="http://schemas.microsoft.com/office/drawing/2014/main" id="{6CAEB7E0-A8BD-47AD-BE4E-12E739EE5ADA}"/>
              </a:ext>
            </a:extLst>
          </p:cNvPr>
          <p:cNvSpPr/>
          <p:nvPr/>
        </p:nvSpPr>
        <p:spPr>
          <a:xfrm rot="5400000">
            <a:off x="10133826" y="-467589"/>
            <a:ext cx="521375" cy="3317357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Браузердегі түрі:</a:t>
            </a:r>
            <a:endParaRPr lang="ru-K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12D6FD3-49BE-41D5-B22F-8CAD118D36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33" t="20952" r="63992" b="42684"/>
          <a:stretch/>
        </p:blipFill>
        <p:spPr>
          <a:xfrm>
            <a:off x="8784766" y="1451777"/>
            <a:ext cx="3166229" cy="2440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Выноска: стрелка вправо 10">
            <a:extLst>
              <a:ext uri="{FF2B5EF4-FFF2-40B4-BE49-F238E27FC236}">
                <a16:creationId xmlns:a16="http://schemas.microsoft.com/office/drawing/2014/main" id="{50EB8551-769F-4E5F-B274-10A4D739E44E}"/>
              </a:ext>
            </a:extLst>
          </p:cNvPr>
          <p:cNvSpPr/>
          <p:nvPr/>
        </p:nvSpPr>
        <p:spPr>
          <a:xfrm rot="5400000">
            <a:off x="10182757" y="2683653"/>
            <a:ext cx="521375" cy="3317357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Сілтемеге өткендегі түрі:</a:t>
            </a:r>
            <a:endParaRPr lang="ru-K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2B48C2F-C2C1-415A-AA1D-59BCC8E07C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24" t="17374" r="64394" b="45628"/>
          <a:stretch/>
        </p:blipFill>
        <p:spPr>
          <a:xfrm>
            <a:off x="8832296" y="4615180"/>
            <a:ext cx="3269827" cy="2254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007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  <p:bldP spid="3" grpId="0" animBg="1"/>
      <p:bldP spid="9" grpId="0" animBg="1"/>
      <p:bldP spid="13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04388F-9E2D-4797-84DA-68A0E8855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17" y="1686690"/>
            <a:ext cx="3870252" cy="2999263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3-әдісі</a:t>
            </a:r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Бет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ішінде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 бөлікке сілтеме жасайық. Ол үшін сілтеме беретін элементті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</a:t>
            </a:r>
            <a:r>
              <a:rPr lang="kk-KZ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атрибуты арқылы белгілеп аламыз.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Енді осы элементке </a:t>
            </a:r>
            <a:r>
              <a:rPr lang="kk-KZ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</a:t>
            </a: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белгісі арқылы сілтеме жасаймыз.</a:t>
            </a:r>
            <a:endParaRPr lang="ru-K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3F9C5B0-F85C-4B67-9E38-50434EDB3BFA}"/>
              </a:ext>
            </a:extLst>
          </p:cNvPr>
          <p:cNvSpPr txBox="1">
            <a:spLocks/>
          </p:cNvSpPr>
          <p:nvPr/>
        </p:nvSpPr>
        <p:spPr>
          <a:xfrm>
            <a:off x="2543147" y="88981"/>
            <a:ext cx="6192688" cy="440211"/>
          </a:xfrm>
          <a:prstGeom prst="rect">
            <a:avLst/>
          </a:prstGeom>
        </p:spPr>
        <p:txBody>
          <a:bodyPr vert="horz" lIns="228600" tIns="228600" rIns="228600" bIns="228600" rtlCol="0" anchor="ctr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Беттің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ішіндегі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сілтемелер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621C76-9F72-43C4-A6EC-DBD2C30F9D4F}"/>
              </a:ext>
            </a:extLst>
          </p:cNvPr>
          <p:cNvSpPr txBox="1"/>
          <p:nvPr/>
        </p:nvSpPr>
        <p:spPr>
          <a:xfrm>
            <a:off x="457200" y="440211"/>
            <a:ext cx="114937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Беттің ішінде беттің әрбір бөлігіне көшіп отыратын сілтемелер жасауға болады. Ол үшін 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атрибутын және </a:t>
            </a:r>
            <a:r>
              <a:rPr lang="kk-KZ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белгісін қолданамыз.</a:t>
            </a:r>
            <a:endParaRPr lang="ru-K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F074677-E3C5-46BE-B507-26FC7E4FCCE7}"/>
              </a:ext>
            </a:extLst>
          </p:cNvPr>
          <p:cNvSpPr txBox="1"/>
          <p:nvPr/>
        </p:nvSpPr>
        <p:spPr>
          <a:xfrm>
            <a:off x="882503" y="5542419"/>
            <a:ext cx="5826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&lt;a name="1"&gt;&lt;h1&gt;Үш бақытым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&lt;/h1&gt;</a:t>
            </a:r>
            <a:r>
              <a:rPr lang="pt-BR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&lt;/a&gt; </a:t>
            </a:r>
            <a:endParaRPr lang="ru-KZ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F5A81BD-B6F2-475A-AD7C-8FA1F9DC4F04}"/>
              </a:ext>
            </a:extLst>
          </p:cNvPr>
          <p:cNvSpPr/>
          <p:nvPr/>
        </p:nvSpPr>
        <p:spPr>
          <a:xfrm>
            <a:off x="4582633" y="2221044"/>
            <a:ext cx="4051004" cy="3108543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&lt;html&gt;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&lt;head&gt;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&lt;title&gt;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Сілтеме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&lt;/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title&gt;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&lt;/head&gt;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&lt;body&gt;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&lt;a name="1"&gt;&lt;h1&gt;Үш бақытым</a:t>
            </a:r>
            <a:r>
              <a:rPr lang="en-US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&lt;/h1&gt;</a:t>
            </a:r>
            <a:r>
              <a:rPr lang="pt-BR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&lt;/a&gt;</a:t>
            </a:r>
            <a:endParaRPr lang="kk-KZ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&lt;h3&gt;</a:t>
            </a:r>
            <a:r>
              <a:rPr lang="kk-KZ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 бірінші бақытым – Халқым менің,&lt;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r>
              <a:rPr lang="kk-KZ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Соған берем ойымның алтын кенін.&lt;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r>
              <a:rPr lang="kk-KZ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 бар болса, мен бармын, қор болмаймын,&lt;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r>
              <a:rPr lang="kk-KZ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Қымбатырақ алтыннан нарқым менің.&lt;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kk-KZ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kk-KZ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</a:t>
            </a:r>
          </a:p>
          <a:p>
            <a:r>
              <a:rPr lang="ru-KZ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&lt;a </a:t>
            </a:r>
            <a:r>
              <a:rPr lang="ru-KZ" sz="1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href</a:t>
            </a:r>
            <a:r>
              <a:rPr lang="ru-KZ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="#1"&gt; "</a:t>
            </a:r>
            <a:r>
              <a:rPr lang="ru-KZ" sz="1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</a:t>
            </a:r>
            <a:r>
              <a:rPr lang="ru-KZ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1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бақытым</a:t>
            </a:r>
            <a:r>
              <a:rPr lang="ru-KZ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KZ" sz="1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сілтеме</a:t>
            </a:r>
            <a:r>
              <a:rPr lang="ru-KZ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&lt;/а&gt;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&lt;/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body&gt;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&lt;/html&gt;</a:t>
            </a:r>
            <a:endParaRPr lang="ru-K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Выноска: стрелка вправо 8">
            <a:extLst>
              <a:ext uri="{FF2B5EF4-FFF2-40B4-BE49-F238E27FC236}">
                <a16:creationId xmlns:a16="http://schemas.microsoft.com/office/drawing/2014/main" id="{10320C77-165B-4BF2-840B-88F8E02F19A6}"/>
              </a:ext>
            </a:extLst>
          </p:cNvPr>
          <p:cNvSpPr/>
          <p:nvPr/>
        </p:nvSpPr>
        <p:spPr>
          <a:xfrm rot="5400000">
            <a:off x="6347447" y="25230"/>
            <a:ext cx="521375" cy="3870251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Блокноттағы жазылуы:</a:t>
            </a:r>
            <a:endParaRPr lang="ru-K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Выноска: стрелка вправо 12">
            <a:extLst>
              <a:ext uri="{FF2B5EF4-FFF2-40B4-BE49-F238E27FC236}">
                <a16:creationId xmlns:a16="http://schemas.microsoft.com/office/drawing/2014/main" id="{6CAEB7E0-A8BD-47AD-BE4E-12E739EE5ADA}"/>
              </a:ext>
            </a:extLst>
          </p:cNvPr>
          <p:cNvSpPr/>
          <p:nvPr/>
        </p:nvSpPr>
        <p:spPr>
          <a:xfrm rot="5400000">
            <a:off x="10133826" y="-552653"/>
            <a:ext cx="521375" cy="3317357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Браузердегі түрі:</a:t>
            </a:r>
            <a:endParaRPr lang="ru-K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Выноска: стрелка вправо 10">
            <a:extLst>
              <a:ext uri="{FF2B5EF4-FFF2-40B4-BE49-F238E27FC236}">
                <a16:creationId xmlns:a16="http://schemas.microsoft.com/office/drawing/2014/main" id="{50EB8551-769F-4E5F-B274-10A4D739E44E}"/>
              </a:ext>
            </a:extLst>
          </p:cNvPr>
          <p:cNvSpPr/>
          <p:nvPr/>
        </p:nvSpPr>
        <p:spPr>
          <a:xfrm rot="5400000">
            <a:off x="10182757" y="2683653"/>
            <a:ext cx="521375" cy="3317357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Сілтемеге өткендегі түрі:</a:t>
            </a:r>
            <a:endParaRPr lang="ru-K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07258BB-3FBD-49B8-8A71-AADB6CF89E74}"/>
              </a:ext>
            </a:extLst>
          </p:cNvPr>
          <p:cNvSpPr/>
          <p:nvPr/>
        </p:nvSpPr>
        <p:spPr>
          <a:xfrm>
            <a:off x="1264850" y="6017679"/>
            <a:ext cx="51413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KZ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&lt;a </a:t>
            </a:r>
            <a:r>
              <a:rPr lang="ru-KZ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href</a:t>
            </a:r>
            <a:r>
              <a:rPr lang="ru-KZ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="#1"&gt; "</a:t>
            </a:r>
            <a:r>
              <a:rPr lang="ru-KZ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</a:t>
            </a:r>
            <a:r>
              <a:rPr lang="ru-KZ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бақытым</a:t>
            </a:r>
            <a:r>
              <a:rPr lang="ru-KZ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KZ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сілтеме</a:t>
            </a:r>
            <a:r>
              <a:rPr lang="ru-KZ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&lt;/а&gt;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43C16E0-BD4E-4E79-9C47-A800F5327A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51" t="21169" r="57093" b="29457"/>
          <a:stretch/>
        </p:blipFill>
        <p:spPr>
          <a:xfrm>
            <a:off x="8920715" y="1366714"/>
            <a:ext cx="3132477" cy="271493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B7870A6-BF3A-425A-9183-15541C2DCB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64" t="21863" r="61671" b="40135"/>
          <a:stretch/>
        </p:blipFill>
        <p:spPr>
          <a:xfrm>
            <a:off x="8945826" y="4603019"/>
            <a:ext cx="3107365" cy="225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54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  <p:bldP spid="3" grpId="0" animBg="1"/>
      <p:bldP spid="9" grpId="0" animBg="1"/>
      <p:bldP spid="13" grpId="0" animBg="1"/>
      <p:bldP spid="11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04388F-9E2D-4797-84DA-68A0E8855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658" y="1924493"/>
            <a:ext cx="3870252" cy="2424223"/>
          </a:xfrm>
        </p:spPr>
        <p:txBody>
          <a:bodyPr>
            <a:noAutofit/>
          </a:bodyPr>
          <a:lstStyle/>
          <a:p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Сілтемеге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басқанда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Кімге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өрісіне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электрондық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почта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адресі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жазылған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почта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программасының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терезесі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ашылады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HTML </a:t>
            </a: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кодта былай жазылады: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K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3F9C5B0-F85C-4B67-9E38-50434EDB3BFA}"/>
              </a:ext>
            </a:extLst>
          </p:cNvPr>
          <p:cNvSpPr txBox="1">
            <a:spLocks/>
          </p:cNvSpPr>
          <p:nvPr/>
        </p:nvSpPr>
        <p:spPr>
          <a:xfrm>
            <a:off x="2350572" y="38793"/>
            <a:ext cx="6192688" cy="440211"/>
          </a:xfrm>
          <a:prstGeom prst="rect">
            <a:avLst/>
          </a:prstGeom>
        </p:spPr>
        <p:txBody>
          <a:bodyPr vert="horz" lIns="228600" tIns="228600" rIns="228600" bIns="228600" rtlCol="0" anchor="ctr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kk-KZ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Электрондық почтаға сілтеме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621C76-9F72-43C4-A6EC-DBD2C30F9D4F}"/>
              </a:ext>
            </a:extLst>
          </p:cNvPr>
          <p:cNvSpPr txBox="1"/>
          <p:nvPr/>
        </p:nvSpPr>
        <p:spPr>
          <a:xfrm>
            <a:off x="457200" y="440211"/>
            <a:ext cx="114937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Электрондық почтаға сілтеме жасау үшін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href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атрибуты мәнінде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 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орнына хаттаманы көрсете отырып 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mailto:), 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электрондық почта адресін жазу қажет. </a:t>
            </a:r>
            <a:r>
              <a:rPr lang="kk-KZ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endParaRPr lang="ru-K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F074677-E3C5-46BE-B507-26FC7E4FCCE7}"/>
              </a:ext>
            </a:extLst>
          </p:cNvPr>
          <p:cNvSpPr txBox="1"/>
          <p:nvPr/>
        </p:nvSpPr>
        <p:spPr>
          <a:xfrm>
            <a:off x="170121" y="5340346"/>
            <a:ext cx="7814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&lt;a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href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‘’mailto:zhazira@mail.ru” &gt; </a:t>
            </a:r>
            <a:r>
              <a:rPr lang="kk-KZ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Менің почтам &lt;/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a&gt;</a:t>
            </a:r>
            <a:endParaRPr lang="ru-KZ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F5A81BD-B6F2-475A-AD7C-8FA1F9DC4F04}"/>
              </a:ext>
            </a:extLst>
          </p:cNvPr>
          <p:cNvSpPr/>
          <p:nvPr/>
        </p:nvSpPr>
        <p:spPr>
          <a:xfrm>
            <a:off x="4582633" y="2221044"/>
            <a:ext cx="4051004" cy="2585323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ru-K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html</a:t>
            </a:r>
            <a:r>
              <a:rPr lang="ru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r>
              <a:rPr lang="ru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&lt;</a:t>
            </a:r>
            <a:r>
              <a:rPr lang="ru-K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head</a:t>
            </a:r>
            <a:r>
              <a:rPr lang="ru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r>
              <a:rPr lang="ru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&lt;</a:t>
            </a:r>
            <a:r>
              <a:rPr lang="ru-K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title</a:t>
            </a:r>
            <a:r>
              <a:rPr lang="ru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ru-K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Сілтеме</a:t>
            </a:r>
            <a:r>
              <a:rPr lang="ru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&lt;/</a:t>
            </a:r>
            <a:r>
              <a:rPr lang="ru-K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title</a:t>
            </a:r>
            <a:r>
              <a:rPr lang="ru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r>
              <a:rPr lang="ru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&lt;/</a:t>
            </a:r>
            <a:r>
              <a:rPr lang="ru-K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head</a:t>
            </a:r>
            <a:r>
              <a:rPr lang="ru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r>
              <a:rPr lang="ru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&lt;</a:t>
            </a:r>
            <a:r>
              <a:rPr lang="ru-K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body</a:t>
            </a:r>
            <a:r>
              <a:rPr lang="ru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 algn="ctr"/>
            <a:r>
              <a:rPr lang="ru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&lt;a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href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“mailto:zhazira@mail.ru” &gt; </a:t>
            </a:r>
            <a:r>
              <a:rPr lang="kk-KZ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Менің почтам &lt;/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a&gt;</a:t>
            </a:r>
            <a:endParaRPr lang="ru-KZ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&lt;/</a:t>
            </a:r>
            <a:r>
              <a:rPr lang="ru-K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body</a:t>
            </a:r>
            <a:r>
              <a:rPr lang="ru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r>
              <a:rPr lang="ru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ru-K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html</a:t>
            </a:r>
            <a:r>
              <a:rPr lang="ru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9" name="Выноска: стрелка вправо 8">
            <a:extLst>
              <a:ext uri="{FF2B5EF4-FFF2-40B4-BE49-F238E27FC236}">
                <a16:creationId xmlns:a16="http://schemas.microsoft.com/office/drawing/2014/main" id="{10320C77-165B-4BF2-840B-88F8E02F19A6}"/>
              </a:ext>
            </a:extLst>
          </p:cNvPr>
          <p:cNvSpPr/>
          <p:nvPr/>
        </p:nvSpPr>
        <p:spPr>
          <a:xfrm rot="5400000">
            <a:off x="6347447" y="25230"/>
            <a:ext cx="521375" cy="3870251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Блокноттағы жазылуы:</a:t>
            </a:r>
            <a:endParaRPr lang="ru-K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Выноска: стрелка вправо 12">
            <a:extLst>
              <a:ext uri="{FF2B5EF4-FFF2-40B4-BE49-F238E27FC236}">
                <a16:creationId xmlns:a16="http://schemas.microsoft.com/office/drawing/2014/main" id="{6CAEB7E0-A8BD-47AD-BE4E-12E739EE5ADA}"/>
              </a:ext>
            </a:extLst>
          </p:cNvPr>
          <p:cNvSpPr/>
          <p:nvPr/>
        </p:nvSpPr>
        <p:spPr>
          <a:xfrm rot="5400000">
            <a:off x="10133826" y="279422"/>
            <a:ext cx="521375" cy="3317357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Браузердегі түрі:</a:t>
            </a:r>
            <a:endParaRPr lang="ru-K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E1633E5-904B-4318-8DE5-4E584B135C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38" t="19999" r="61671" b="37037"/>
          <a:stretch/>
        </p:blipFill>
        <p:spPr>
          <a:xfrm>
            <a:off x="8856923" y="2234156"/>
            <a:ext cx="3136604" cy="25597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MAILTO в Html">
            <a:extLst>
              <a:ext uri="{FF2B5EF4-FFF2-40B4-BE49-F238E27FC236}">
                <a16:creationId xmlns:a16="http://schemas.microsoft.com/office/drawing/2014/main" id="{41A330F1-83F8-44A1-9640-D2C15A142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745" y="4955076"/>
            <a:ext cx="2640680" cy="184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05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3" grpId="0"/>
      <p:bldP spid="23" grpId="1"/>
      <p:bldP spid="3" grpId="0" animBg="1"/>
      <p:bldP spid="3" grpId="1" animBg="1"/>
      <p:bldP spid="9" grpId="0" animBg="1"/>
      <p:bldP spid="9" grpId="1" animBg="1"/>
      <p:bldP spid="13" grpId="0" animBg="1"/>
      <p:bldP spid="13" grpId="1" animBg="1"/>
    </p:bldLst>
  </p:timing>
</p:sld>
</file>

<file path=ppt/theme/theme1.xml><?xml version="1.0" encoding="utf-8"?>
<a:theme xmlns:a="http://schemas.openxmlformats.org/drawingml/2006/main" name="Атлас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3960F"/>
      </a:accent1>
      <a:accent2>
        <a:srgbClr val="E04116"/>
      </a:accent2>
      <a:accent3>
        <a:srgbClr val="9D4DE7"/>
      </a:accent3>
      <a:accent4>
        <a:srgbClr val="449EF3"/>
      </a:accent4>
      <a:accent5>
        <a:srgbClr val="39C6BE"/>
      </a:accent5>
      <a:accent6>
        <a:srgbClr val="88C933"/>
      </a:accent6>
      <a:hlink>
        <a:srgbClr val="EBB41F"/>
      </a:hlink>
      <a:folHlink>
        <a:srgbClr val="E1D676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29B3952A-A5A2-4E72-A5C9-A88B41734E0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Атлас</Template>
  <TotalTime>920</TotalTime>
  <Words>1189</Words>
  <Application>Microsoft Office PowerPoint</Application>
  <PresentationFormat>Широкоэкранный</PresentationFormat>
  <Paragraphs>209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 Light</vt:lpstr>
      <vt:lpstr>Rockwell</vt:lpstr>
      <vt:lpstr>Times New Roman</vt:lpstr>
      <vt:lpstr>Wingdings</vt:lpstr>
      <vt:lpstr>Атлас</vt:lpstr>
      <vt:lpstr>  Сабақтың тақырыбы: Web-бетке гиперсілтеме қою </vt:lpstr>
      <vt:lpstr>Сабақтың мақсаты:</vt:lpstr>
      <vt:lpstr>Бағалау критерийлері:</vt:lpstr>
      <vt:lpstr>Түйін сөздер:</vt:lpstr>
      <vt:lpstr>Гиперсілтеме (ағылшын, hyperlink) – сол беттегі немесе кез келген беттегі басқа элементке сілтеме жасайтын web-құжаттың бөлігі.</vt:lpstr>
      <vt:lpstr> 1-әдісі  Cілтеме арқылы қазақ тіліндегі Уикипедия сайтын ашу керек болса, HREF атрибутының мәні «http://kkk.wikipedia.org» тең болады. тырнақшаның ішіндегі жазу Уикипедияның толық адресі немесе сайт URL-ы деп аталады. </vt:lpstr>
      <vt:lpstr>2-әдісі  Бір бумада орналасқан екі бет (бірінің аты 1_bet.html, екіншісінің аты 2_bet.html) болсын. Бір беттен екіншісіне сілтеме арқылы өту үшін тек сол беттің атын жазады. </vt:lpstr>
      <vt:lpstr>3-әдісі  Бет ішінде әр бөлікке сілтеме жасайық. Ол үшін сілтеме беретін элементті name атрибуты арқылы белгілеп аламыз. Енді осы элементке # белгісі арқылы сілтеме жасаймыз.</vt:lpstr>
      <vt:lpstr>  Сілтемеге басқанда Кімге өрісіне электрондық почта адресі жазылған почта программасының терезесі ашылады. HTML кодта былай жазылады: </vt:lpstr>
      <vt:lpstr>Oл үшін &lt;img…&gt; тегі сілтемелерді анықтайтын &lt;а&gt; тегінің арасында орналастырылады. Осындай суретке меңзерді алып барсақ, ол меңзерді сілтеме мәтінге бағытталған кездегідей түрге келеді.  </vt:lpstr>
      <vt:lpstr>Түстің келесі атрибуттары бар: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Сабақтың тақырыбы: Web-бетке гиперсілтеме қою </dc:title>
  <dc:creator>HASEE</dc:creator>
  <cp:lastModifiedBy>HASEE</cp:lastModifiedBy>
  <cp:revision>80</cp:revision>
  <dcterms:created xsi:type="dcterms:W3CDTF">2021-02-23T08:49:10Z</dcterms:created>
  <dcterms:modified xsi:type="dcterms:W3CDTF">2021-02-25T18:31:45Z</dcterms:modified>
</cp:coreProperties>
</file>