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61" r:id="rId2"/>
    <p:sldId id="257" r:id="rId3"/>
    <p:sldId id="256" r:id="rId4"/>
    <p:sldId id="266" r:id="rId5"/>
    <p:sldId id="258" r:id="rId6"/>
    <p:sldId id="259" r:id="rId7"/>
    <p:sldId id="260" r:id="rId8"/>
    <p:sldId id="262" r:id="rId9"/>
    <p:sldId id="263" r:id="rId10"/>
    <p:sldId id="269" r:id="rId11"/>
    <p:sldId id="264" r:id="rId12"/>
    <p:sldId id="270" r:id="rId13"/>
    <p:sldId id="265" r:id="rId14"/>
    <p:sldId id="268" r:id="rId15"/>
    <p:sldId id="267" r:id="rId16"/>
  </p:sldIdLst>
  <p:sldSz cx="9144000" cy="5143500" type="screen16x9"/>
  <p:notesSz cx="6858000" cy="9144000"/>
  <p:embeddedFontLst>
    <p:embeddedFont>
      <p:font typeface="Raleway" panose="020B0604020202020204" charset="-52"/>
      <p:regular r:id="rId18"/>
      <p:bold r:id="rId19"/>
      <p:italic r:id="rId20"/>
      <p:boldItalic r:id="rId21"/>
    </p:embeddedFont>
    <p:embeddedFont>
      <p:font typeface="Montserrat" panose="020B0604020202020204" charset="-52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43D299-E2DE-4325-A86C-61B726534132}">
  <a:tblStyle styleId="{8343D299-E2DE-4325-A86C-61B7265341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430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20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buildings4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802058" y="179124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1839425"/>
            <a:ext cx="6036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buildings3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802058" y="171504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88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68650"/>
            <a:ext cx="4988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 descr="buildings1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1915850" y="865200"/>
            <a:ext cx="0" cy="3413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29950" y="1013250"/>
            <a:ext cx="5803500" cy="31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▫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83500" y="1864150"/>
            <a:ext cx="1632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579050" y="108509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579050" y="108509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2949200" y="1146025"/>
            <a:ext cx="2740200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5854441" y="1146025"/>
            <a:ext cx="2740200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579050" y="108509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2739575" y="1085100"/>
            <a:ext cx="1896300" cy="3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732984" y="1085100"/>
            <a:ext cx="1896300" cy="3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726393" y="1085100"/>
            <a:ext cx="1896300" cy="3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6486D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7"/>
          <p:cNvGrpSpPr/>
          <p:nvPr/>
        </p:nvGrpSpPr>
        <p:grpSpPr>
          <a:xfrm>
            <a:off x="568954" y="551499"/>
            <a:ext cx="215966" cy="342399"/>
            <a:chOff x="6718575" y="2318625"/>
            <a:chExt cx="256950" cy="407375"/>
          </a:xfrm>
        </p:grpSpPr>
        <p:sp>
          <p:nvSpPr>
            <p:cNvPr id="134" name="Google Shape;134;p1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3" name="Google Shape;131;p17">
            <a:extLst>
              <a:ext uri="{FF2B5EF4-FFF2-40B4-BE49-F238E27FC236}">
                <a16:creationId xmlns:a16="http://schemas.microsoft.com/office/drawing/2014/main" id="{3A7C74ED-038A-46BD-A0BE-3FC5C4E68E11}"/>
              </a:ext>
            </a:extLst>
          </p:cNvPr>
          <p:cNvSpPr txBox="1">
            <a:spLocks/>
          </p:cNvSpPr>
          <p:nvPr/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1</a:t>
            </a:fld>
            <a:endParaRPr lang="e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7E054-9F1D-4605-AF0B-F3175838B1D1}"/>
              </a:ext>
            </a:extLst>
          </p:cNvPr>
          <p:cNvSpPr txBox="1"/>
          <p:nvPr/>
        </p:nvSpPr>
        <p:spPr>
          <a:xfrm>
            <a:off x="1548556" y="1786920"/>
            <a:ext cx="64344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қоғамдық-гуманитарлық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Дизайн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теориясы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1077390" y="354321"/>
            <a:ext cx="726651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жауап нұсқасы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Google Shape;182;p19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573608" y="565508"/>
            <a:ext cx="315881" cy="297195"/>
            <a:chOff x="5972700" y="2330200"/>
            <a:chExt cx="411625" cy="387275"/>
          </a:xfrm>
        </p:grpSpPr>
        <p:sp>
          <p:nvSpPr>
            <p:cNvPr id="184" name="Google Shape;184;p1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5B35C4-786C-47FD-8AC1-C9F145672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356"/>
          <a:stretch/>
        </p:blipFill>
        <p:spPr>
          <a:xfrm>
            <a:off x="1556766" y="962849"/>
            <a:ext cx="6030468" cy="26033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9C2018-3939-4C22-A181-9D0AB7684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132" y="1338825"/>
            <a:ext cx="284594" cy="2461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6A83A8-140B-46EB-9A6F-BC952524E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898" y="2429632"/>
            <a:ext cx="284594" cy="2461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7C23DA-16D8-4564-8D5D-24C9A7628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372" y="1917945"/>
            <a:ext cx="284594" cy="2461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96919E-0FD7-418C-BBBD-505889DCE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372" y="2919683"/>
            <a:ext cx="284594" cy="24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4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1112825" y="407030"/>
            <a:ext cx="743392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орналастырыңдар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95" name="Google Shape;195;p20"/>
          <p:cNvGrpSpPr/>
          <p:nvPr/>
        </p:nvGrpSpPr>
        <p:grpSpPr>
          <a:xfrm>
            <a:off x="560527" y="486714"/>
            <a:ext cx="413072" cy="396247"/>
            <a:chOff x="5233525" y="4954450"/>
            <a:chExt cx="538275" cy="516350"/>
          </a:xfrm>
        </p:grpSpPr>
        <p:sp>
          <p:nvSpPr>
            <p:cNvPr id="196" name="Google Shape;196;p2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72D88A-2940-47D7-BA93-23A194F16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89" y="1223330"/>
            <a:ext cx="5800725" cy="3209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1112825" y="407030"/>
            <a:ext cx="743392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жауап нұсқасы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95" name="Google Shape;195;p20"/>
          <p:cNvGrpSpPr/>
          <p:nvPr/>
        </p:nvGrpSpPr>
        <p:grpSpPr>
          <a:xfrm>
            <a:off x="560527" y="486714"/>
            <a:ext cx="413072" cy="396247"/>
            <a:chOff x="5233525" y="4954450"/>
            <a:chExt cx="538275" cy="516350"/>
          </a:xfrm>
        </p:grpSpPr>
        <p:sp>
          <p:nvSpPr>
            <p:cNvPr id="196" name="Google Shape;196;p2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72D88A-2940-47D7-BA93-23A194F161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624"/>
          <a:stretch/>
        </p:blipFill>
        <p:spPr>
          <a:xfrm>
            <a:off x="1516189" y="1223331"/>
            <a:ext cx="5800725" cy="2259010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3396A20D-1DAD-4986-8ED3-F99587CBFA9D}"/>
              </a:ext>
            </a:extLst>
          </p:cNvPr>
          <p:cNvCxnSpPr/>
          <p:nvPr/>
        </p:nvCxnSpPr>
        <p:spPr>
          <a:xfrm flipV="1">
            <a:off x="2499360" y="2339340"/>
            <a:ext cx="2331720" cy="533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0DA615B-9B50-4A0E-9B95-2F133C959C15}"/>
              </a:ext>
            </a:extLst>
          </p:cNvPr>
          <p:cNvCxnSpPr>
            <a:cxnSpLocks/>
          </p:cNvCxnSpPr>
          <p:nvPr/>
        </p:nvCxnSpPr>
        <p:spPr>
          <a:xfrm flipH="1" flipV="1">
            <a:off x="2087880" y="2339339"/>
            <a:ext cx="967740" cy="5334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2FBE8BC-5CAC-4086-B3E3-C5A969521A7C}"/>
              </a:ext>
            </a:extLst>
          </p:cNvPr>
          <p:cNvCxnSpPr>
            <a:cxnSpLocks/>
          </p:cNvCxnSpPr>
          <p:nvPr/>
        </p:nvCxnSpPr>
        <p:spPr>
          <a:xfrm flipH="1" flipV="1">
            <a:off x="2571750" y="2305050"/>
            <a:ext cx="895350" cy="5676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00D8EED-0D5D-44BF-AFB4-D042999420AA}"/>
              </a:ext>
            </a:extLst>
          </p:cNvPr>
          <p:cNvCxnSpPr>
            <a:cxnSpLocks/>
          </p:cNvCxnSpPr>
          <p:nvPr/>
        </p:nvCxnSpPr>
        <p:spPr>
          <a:xfrm flipV="1">
            <a:off x="4111181" y="2407920"/>
            <a:ext cx="850944" cy="4724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42A4A44-E384-483B-8D40-6D81B82165C4}"/>
              </a:ext>
            </a:extLst>
          </p:cNvPr>
          <p:cNvCxnSpPr>
            <a:cxnSpLocks/>
          </p:cNvCxnSpPr>
          <p:nvPr/>
        </p:nvCxnSpPr>
        <p:spPr>
          <a:xfrm flipH="1" flipV="1">
            <a:off x="3128010" y="2352836"/>
            <a:ext cx="1588874" cy="5199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075D468-241D-47C1-9D01-EF24D9380C4E}"/>
              </a:ext>
            </a:extLst>
          </p:cNvPr>
          <p:cNvCxnSpPr>
            <a:cxnSpLocks/>
          </p:cNvCxnSpPr>
          <p:nvPr/>
        </p:nvCxnSpPr>
        <p:spPr>
          <a:xfrm flipH="1" flipV="1">
            <a:off x="3627311" y="2352836"/>
            <a:ext cx="1640066" cy="5122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B89A9636-31C1-423A-A937-9EC70C4ADE01}"/>
              </a:ext>
            </a:extLst>
          </p:cNvPr>
          <p:cNvCxnSpPr>
            <a:cxnSpLocks/>
          </p:cNvCxnSpPr>
          <p:nvPr/>
        </p:nvCxnSpPr>
        <p:spPr>
          <a:xfrm flipH="1" flipV="1">
            <a:off x="5808275" y="2352835"/>
            <a:ext cx="10116" cy="4856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756FCD6-89C5-4C90-8933-36FB2458385C}"/>
              </a:ext>
            </a:extLst>
          </p:cNvPr>
          <p:cNvCxnSpPr>
            <a:cxnSpLocks/>
          </p:cNvCxnSpPr>
          <p:nvPr/>
        </p:nvCxnSpPr>
        <p:spPr>
          <a:xfrm flipH="1" flipV="1">
            <a:off x="3870464" y="2339339"/>
            <a:ext cx="2524864" cy="5334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60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900047" y="515362"/>
            <a:ext cx="7927848" cy="536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1"/>
          </p:nvPr>
        </p:nvSpPr>
        <p:spPr>
          <a:xfrm>
            <a:off x="1005900" y="1318298"/>
            <a:ext cx="7150548" cy="2613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i="1" dirty="0" err="1"/>
              <a:t>Растрлық</a:t>
            </a:r>
            <a:r>
              <a:rPr lang="ru-RU" i="1" dirty="0"/>
              <a:t> </a:t>
            </a:r>
            <a:r>
              <a:rPr lang="ru-RU" i="1" dirty="0" err="1"/>
              <a:t>суреттер</a:t>
            </a:r>
            <a:r>
              <a:rPr lang="ru-RU" i="1" dirty="0"/>
              <a:t> </a:t>
            </a:r>
            <a:r>
              <a:rPr lang="ru-RU" i="1" dirty="0" err="1"/>
              <a:t>түрлі</a:t>
            </a:r>
            <a:r>
              <a:rPr lang="ru-RU" i="1" dirty="0"/>
              <a:t> </a:t>
            </a:r>
            <a:r>
              <a:rPr lang="ru-RU" i="1" dirty="0" err="1"/>
              <a:t>түсті</a:t>
            </a:r>
            <a:r>
              <a:rPr lang="ru-RU" i="1" dirty="0"/>
              <a:t> ......... </a:t>
            </a:r>
            <a:r>
              <a:rPr lang="ru-RU" i="1" dirty="0" err="1"/>
              <a:t>көмегімен</a:t>
            </a:r>
            <a:r>
              <a:rPr lang="ru-RU" i="1" dirty="0"/>
              <a:t> </a:t>
            </a:r>
            <a:r>
              <a:rPr lang="ru-RU" i="1" dirty="0" err="1"/>
              <a:t>жасалады</a:t>
            </a:r>
            <a:r>
              <a:rPr lang="ru-RU" i="1" dirty="0"/>
              <a:t>. Ал </a:t>
            </a:r>
            <a:r>
              <a:rPr lang="ru-RU" i="1" dirty="0" err="1"/>
              <a:t>векторлық</a:t>
            </a:r>
            <a:r>
              <a:rPr lang="ru-RU" i="1" dirty="0"/>
              <a:t> </a:t>
            </a:r>
            <a:r>
              <a:rPr lang="ru-RU" i="1" dirty="0" err="1"/>
              <a:t>суреттер</a:t>
            </a:r>
            <a:r>
              <a:rPr lang="ru-RU" i="1" dirty="0"/>
              <a:t> ......... , </a:t>
            </a:r>
            <a:r>
              <a:rPr lang="ru-RU" i="1" dirty="0" err="1"/>
              <a:t>түсі</a:t>
            </a:r>
            <a:r>
              <a:rPr lang="ru-RU" i="1" dirty="0"/>
              <a:t> мен </a:t>
            </a:r>
            <a:r>
              <a:rPr lang="ru-RU" i="1" dirty="0" err="1"/>
              <a:t>орналасуын</a:t>
            </a:r>
            <a:r>
              <a:rPr lang="ru-RU" i="1" dirty="0"/>
              <a:t> </a:t>
            </a:r>
            <a:r>
              <a:rPr lang="ru-RU" i="1" dirty="0" err="1"/>
              <a:t>көрсететін</a:t>
            </a:r>
            <a:r>
              <a:rPr lang="ru-RU" i="1" dirty="0"/>
              <a:t> </a:t>
            </a:r>
            <a:r>
              <a:rPr lang="ru-RU" i="1" dirty="0" err="1"/>
              <a:t>параметрлер</a:t>
            </a:r>
            <a:r>
              <a:rPr lang="ru-RU" i="1" dirty="0"/>
              <a:t> </a:t>
            </a:r>
            <a:r>
              <a:rPr lang="ru-RU" i="1" dirty="0" err="1"/>
              <a:t>арқылы</a:t>
            </a:r>
            <a:r>
              <a:rPr lang="ru-RU" i="1" dirty="0"/>
              <a:t> </a:t>
            </a:r>
            <a:r>
              <a:rPr lang="ru-RU" i="1" dirty="0" err="1"/>
              <a:t>салынады</a:t>
            </a:r>
            <a:r>
              <a:rPr lang="ru-RU" i="1" dirty="0"/>
              <a:t>. </a:t>
            </a:r>
            <a:r>
              <a:rPr lang="ru-RU" i="1" dirty="0" err="1"/>
              <a:t>Компьютерлік</a:t>
            </a:r>
            <a:r>
              <a:rPr lang="ru-RU" i="1" dirty="0"/>
              <a:t> </a:t>
            </a:r>
            <a:r>
              <a:rPr lang="ru-RU" i="1" dirty="0" err="1"/>
              <a:t>графикамен</a:t>
            </a:r>
            <a:r>
              <a:rPr lang="ru-RU" i="1" dirty="0"/>
              <a:t> </a:t>
            </a:r>
            <a:r>
              <a:rPr lang="ru-RU" i="1" dirty="0" err="1"/>
              <a:t>жұмыс</a:t>
            </a:r>
            <a:r>
              <a:rPr lang="ru-RU" i="1" dirty="0"/>
              <a:t> </a:t>
            </a:r>
            <a:r>
              <a:rPr lang="ru-RU" i="1" dirty="0" err="1"/>
              <a:t>істеу</a:t>
            </a:r>
            <a:r>
              <a:rPr lang="ru-RU" i="1" dirty="0"/>
              <a:t> </a:t>
            </a:r>
            <a:r>
              <a:rPr lang="ru-RU" i="1" dirty="0" err="1"/>
              <a:t>үшін</a:t>
            </a:r>
            <a:r>
              <a:rPr lang="ru-RU" i="1" dirty="0"/>
              <a:t> </a:t>
            </a:r>
            <a:r>
              <a:rPr lang="ru-RU" i="1" dirty="0" err="1"/>
              <a:t>әртүрлі</a:t>
            </a:r>
            <a:r>
              <a:rPr lang="ru-RU" i="1" dirty="0"/>
              <a:t> .............  </a:t>
            </a:r>
            <a:r>
              <a:rPr lang="ru-RU" i="1" dirty="0" err="1"/>
              <a:t>қолданылады</a:t>
            </a:r>
            <a:r>
              <a:rPr lang="ru-RU" i="1" dirty="0"/>
              <a:t>. </a:t>
            </a:r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15" name="Google Shape;215;p21"/>
          <p:cNvGrpSpPr/>
          <p:nvPr/>
        </p:nvGrpSpPr>
        <p:grpSpPr>
          <a:xfrm>
            <a:off x="545201" y="615034"/>
            <a:ext cx="330347" cy="274979"/>
            <a:chOff x="1247825" y="322750"/>
            <a:chExt cx="443300" cy="369000"/>
          </a:xfrm>
        </p:grpSpPr>
        <p:sp>
          <p:nvSpPr>
            <p:cNvPr id="216" name="Google Shape;216;p21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38345-8C8C-44C4-9792-BA404184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409818"/>
            <a:ext cx="2154600" cy="816300"/>
          </a:xfrm>
        </p:spPr>
        <p:txBody>
          <a:bodyPr/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F13563-D4B8-4EDA-9D55-81BCD2296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482" y="1136652"/>
            <a:ext cx="7901338" cy="1492248"/>
          </a:xfrm>
        </p:spPr>
        <p:txBody>
          <a:bodyPr/>
          <a:lstStyle/>
          <a:p>
            <a:pPr algn="just"/>
            <a:r>
              <a:rPr lang="kk-KZ" dirty="0"/>
              <a:t>Бүгінгі сабақта, біз графикалық редакторлардың түрлері және файлдардың форматтарымен таныстық.</a:t>
            </a:r>
          </a:p>
          <a:p>
            <a:pPr algn="just"/>
            <a:r>
              <a:rPr lang="kk-KZ" dirty="0"/>
              <a:t>  Растрлық графика мен векторлық графиканы ажыраттық.</a:t>
            </a:r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5673FF-C4AF-4FF7-8EB2-EEA1748643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406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BA2F1F66-2482-43C5-9475-318A4983D3D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id="{4C48E378-3ED0-4226-A335-2BD9B6AEE47B}"/>
              </a:ext>
            </a:extLst>
          </p:cNvPr>
          <p:cNvSpPr>
            <a:spLocks noGrp="1"/>
          </p:cNvSpPr>
          <p:nvPr/>
        </p:nvSpPr>
        <p:spPr>
          <a:xfrm>
            <a:off x="234943" y="1885970"/>
            <a:ext cx="885698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kk-K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білім беретін мектептің қоғамдық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гуманитарлық бағытының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10-сыныбына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</a:t>
            </a:r>
            <a:r>
              <a:rPr lang="kk-K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</a:t>
            </a:r>
            <a:r>
              <a:rPr lang="kk-K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оқулық. </a:t>
            </a:r>
          </a:p>
          <a:p>
            <a:pPr marL="0" indent="0" algn="ctr">
              <a:buNone/>
            </a:pPr>
            <a:r>
              <a:rPr lang="kk-K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Авторлары Г.И. </a:t>
            </a:r>
            <a:r>
              <a:rPr lang="kk-K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Салғарева</a:t>
            </a:r>
            <a:r>
              <a:rPr lang="kk-K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Ж.Б. Базаева, А.С. </a:t>
            </a:r>
            <a:r>
              <a:rPr lang="kk-K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Маханова</a:t>
            </a:r>
            <a:r>
              <a:rPr lang="kk-K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Алматы қ., «Арман-ПВ» </a:t>
            </a:r>
            <a:r>
              <a:rPr lang="ru-RU" alt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баспасы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, 2019 </a:t>
            </a:r>
            <a:r>
              <a:rPr lang="ru-RU" alt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жыл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K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C2B0F9-0C39-403E-805C-71D586CBFCC7}"/>
              </a:ext>
            </a:extLst>
          </p:cNvPr>
          <p:cNvSpPr>
            <a:spLocks noGrp="1"/>
          </p:cNvSpPr>
          <p:nvPr/>
        </p:nvSpPr>
        <p:spPr>
          <a:xfrm>
            <a:off x="1423075" y="99482"/>
            <a:ext cx="64807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ресурс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0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1058918" y="477992"/>
            <a:ext cx="4023622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 қозғау. </a:t>
            </a:r>
            <a:r>
              <a:rPr lang="kk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Ребусты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шеш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2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8" name="Google Shape;88;p13"/>
          <p:cNvGrpSpPr/>
          <p:nvPr/>
        </p:nvGrpSpPr>
        <p:grpSpPr>
          <a:xfrm>
            <a:off x="560082" y="521592"/>
            <a:ext cx="298946" cy="364550"/>
            <a:chOff x="596350" y="929175"/>
            <a:chExt cx="407950" cy="497475"/>
          </a:xfrm>
        </p:grpSpPr>
        <p:sp>
          <p:nvSpPr>
            <p:cNvPr id="89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38CE03-13D2-42D6-90AB-4E964A703E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8918" y="1702752"/>
            <a:ext cx="6896362" cy="2046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2"/>
          <p:cNvGrpSpPr/>
          <p:nvPr/>
        </p:nvGrpSpPr>
        <p:grpSpPr>
          <a:xfrm>
            <a:off x="625391" y="515690"/>
            <a:ext cx="543560" cy="446273"/>
            <a:chOff x="2599525" y="3688600"/>
            <a:chExt cx="428675" cy="351950"/>
          </a:xfrm>
        </p:grpSpPr>
        <p:sp>
          <p:nvSpPr>
            <p:cNvPr id="76" name="Google Shape;76;p12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D1BD28E-5726-4431-A914-A4DF4CCA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706" y="303142"/>
            <a:ext cx="7448353" cy="1079035"/>
          </a:xfrm>
        </p:spPr>
        <p:txBody>
          <a:bodyPr/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бар? 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6AC8AE-06E2-450B-8876-325818154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780" y="1535337"/>
            <a:ext cx="5693800" cy="3051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>
            <a:extLst>
              <a:ext uri="{FF2B5EF4-FFF2-40B4-BE49-F238E27FC236}">
                <a16:creationId xmlns:a16="http://schemas.microsoft.com/office/drawing/2014/main" id="{D905B98E-EEC0-4922-8625-BE5FE540526C}"/>
              </a:ext>
            </a:extLst>
          </p:cNvPr>
          <p:cNvSpPr>
            <a:spLocks noGrp="1"/>
          </p:cNvSpPr>
          <p:nvPr/>
        </p:nvSpPr>
        <p:spPr>
          <a:xfrm>
            <a:off x="683256" y="830580"/>
            <a:ext cx="8270244" cy="3924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Саба</a:t>
            </a:r>
            <a:r>
              <a:rPr lang="kk-KZ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қ тақырыбы: </a:t>
            </a:r>
            <a:r>
              <a:rPr lang="ru-RU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Веб-</a:t>
            </a:r>
            <a:r>
              <a:rPr lang="ru-RU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бетке</a:t>
            </a:r>
            <a:r>
              <a:rPr lang="ru-RU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арнал</a:t>
            </a:r>
            <a:r>
              <a:rPr lang="kk-KZ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</a:t>
            </a:r>
            <a:r>
              <a:rPr lang="kk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графика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</a:t>
            </a:r>
            <a:r>
              <a:rPr lang="kk-KZ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қу мақсаты</a:t>
            </a:r>
            <a:r>
              <a:rPr lang="kk-KZ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10.2.1.5.</a:t>
            </a:r>
            <a:r>
              <a:rPr lang="kk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KZ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урет</a:t>
            </a:r>
            <a:r>
              <a:rPr lang="ru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файл </a:t>
            </a:r>
            <a:r>
              <a:rPr lang="ru-KZ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форматтары</a:t>
            </a:r>
            <a:r>
              <a:rPr lang="ru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айырамшылықты</a:t>
            </a:r>
            <a:r>
              <a:rPr lang="ru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kk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KZ" sz="29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10.2.1.6.</a:t>
            </a:r>
            <a:r>
              <a:rPr lang="kk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KZ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рафикалық</a:t>
            </a:r>
            <a:r>
              <a:rPr lang="ru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файлдарды</a:t>
            </a:r>
            <a:r>
              <a:rPr lang="ru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түрлендіру</a:t>
            </a:r>
            <a:r>
              <a:rPr lang="ru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қажеттілігін</a:t>
            </a:r>
            <a:r>
              <a:rPr lang="ru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9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Ба</a:t>
            </a:r>
            <a:r>
              <a:rPr lang="kk-KZ" altLang="ru-RU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ғалау</a:t>
            </a:r>
            <a:r>
              <a:rPr lang="kk-KZ" alt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критерийлері:</a:t>
            </a:r>
          </a:p>
          <a:p>
            <a:r>
              <a:rPr lang="kk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Векторлық және растрлық графиканың артықшылықтары мен кемшіліктерін айқындайды;</a:t>
            </a:r>
            <a:endParaRPr lang="ru-KZ" sz="29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Веб-</a:t>
            </a:r>
            <a:r>
              <a:rPr lang="ru-KZ" sz="29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бетке</a:t>
            </a:r>
            <a:r>
              <a:rPr lang="kk-KZ" sz="2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қолданылатын графикалық файлдың форматтарын анықтайды.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2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088136" y="372265"/>
            <a:ext cx="3145536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Терминдер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1820550" y="1667233"/>
            <a:ext cx="5502900" cy="1240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Веб-сайт – Веб-сайт – </a:t>
            </a:r>
            <a:r>
              <a:rPr lang="kk-KZ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Web-site</a:t>
            </a: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 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Формат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 – </a:t>
            </a: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Формат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 –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Format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Графика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 – </a:t>
            </a: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Графика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 –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Graphics  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5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3" name="Google Shape;103;p14"/>
          <p:cNvGrpSpPr/>
          <p:nvPr/>
        </p:nvGrpSpPr>
        <p:grpSpPr>
          <a:xfrm>
            <a:off x="574284" y="556824"/>
            <a:ext cx="292514" cy="292514"/>
            <a:chOff x="1278900" y="2333250"/>
            <a:chExt cx="381175" cy="381175"/>
          </a:xfrm>
        </p:grpSpPr>
        <p:sp>
          <p:nvSpPr>
            <p:cNvPr id="104" name="Google Shape;104;p1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839714" y="313944"/>
            <a:ext cx="746457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Бүгінде  компьютерлік графика барлық заманауи мультимедиялық программалар үшін өте қажет. 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1F534F-3C9A-42DF-9404-8F3FA9720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84" y="438912"/>
            <a:ext cx="346242" cy="5375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FD7141-75AD-4134-A239-46B29E454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38" y="1260378"/>
            <a:ext cx="2354490" cy="15696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1015E0-3318-4B16-B2AC-DFCABE7F8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504" y="3098292"/>
            <a:ext cx="2596896" cy="17312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4990E9-A542-47E5-857B-90DDA9FF8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6652" y="3098292"/>
            <a:ext cx="2596896" cy="17312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350D24-7261-4ACD-9A09-05A649A37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030" y="1341180"/>
            <a:ext cx="2199132" cy="14660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2AECA0-0E6E-40B0-B954-58F59666E228}"/>
              </a:ext>
            </a:extLst>
          </p:cNvPr>
          <p:cNvSpPr txBox="1"/>
          <p:nvPr/>
        </p:nvSpPr>
        <p:spPr>
          <a:xfrm>
            <a:off x="2929146" y="1265186"/>
            <a:ext cx="32461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қолданушыларға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программаларды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жасаумен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айналысатын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программалаушылардың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90%-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программаның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графикасымен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айналысуға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кетеді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2091038" y="519474"/>
            <a:ext cx="6604906" cy="11447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1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  <a:cs typeface="Calibri" panose="020F0502020204030204" pitchFamily="34" charset="0"/>
              </a:rPr>
              <a:t>Графикалық редактор</a:t>
            </a:r>
            <a:r>
              <a:rPr lang="kk-K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  <a:cs typeface="Calibri" panose="020F0502020204030204" pitchFamily="34" charset="0"/>
              </a:rPr>
              <a:t> – графикалық кескіндерді құру, түзету және қарауға арналған программалар. </a:t>
            </a:r>
            <a:endParaRPr lang="ru-KZ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C450DD-D9AC-4BC2-A758-568F324662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92984" y="1764538"/>
            <a:ext cx="5936615" cy="23594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50" name="Google Shape;150;p18"/>
          <p:cNvSpPr/>
          <p:nvPr/>
        </p:nvSpPr>
        <p:spPr>
          <a:xfrm rot="9835936">
            <a:off x="6580777" y="2593760"/>
            <a:ext cx="162728" cy="1553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8"/>
          <p:cNvGrpSpPr/>
          <p:nvPr/>
        </p:nvGrpSpPr>
        <p:grpSpPr>
          <a:xfrm>
            <a:off x="5000188" y="1088674"/>
            <a:ext cx="162685" cy="162919"/>
            <a:chOff x="5294400" y="974850"/>
            <a:chExt cx="416500" cy="417100"/>
          </a:xfrm>
        </p:grpSpPr>
        <p:sp>
          <p:nvSpPr>
            <p:cNvPr id="152" name="Google Shape;152;p18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18"/>
          <p:cNvGrpSpPr/>
          <p:nvPr/>
        </p:nvGrpSpPr>
        <p:grpSpPr>
          <a:xfrm>
            <a:off x="7068971" y="1715282"/>
            <a:ext cx="1262238" cy="1262397"/>
            <a:chOff x="6643075" y="3664250"/>
            <a:chExt cx="407950" cy="407975"/>
          </a:xfrm>
        </p:grpSpPr>
        <p:sp>
          <p:nvSpPr>
            <p:cNvPr id="155" name="Google Shape;155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8"/>
          <p:cNvGrpSpPr/>
          <p:nvPr/>
        </p:nvGrpSpPr>
        <p:grpSpPr>
          <a:xfrm>
            <a:off x="4620498" y="1288158"/>
            <a:ext cx="358875" cy="358875"/>
            <a:chOff x="5941025" y="3634400"/>
            <a:chExt cx="467650" cy="467650"/>
          </a:xfrm>
        </p:grpSpPr>
        <p:sp>
          <p:nvSpPr>
            <p:cNvPr id="163" name="Google Shape;163;p1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8"/>
          <p:cNvSpPr/>
          <p:nvPr/>
        </p:nvSpPr>
        <p:spPr>
          <a:xfrm rot="1902146">
            <a:off x="7410556" y="1156422"/>
            <a:ext cx="162718" cy="1553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 rot="-1130564">
            <a:off x="4363392" y="1257498"/>
            <a:ext cx="162712" cy="15536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6827348" y="2810428"/>
            <a:ext cx="98496" cy="9404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 rot="-9946640">
            <a:off x="7756225" y="760054"/>
            <a:ext cx="98495" cy="940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 rot="3967602">
            <a:off x="4264877" y="1514899"/>
            <a:ext cx="98505" cy="9405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 rot="715072">
            <a:off x="5038782" y="1345443"/>
            <a:ext cx="1437259" cy="262263"/>
          </a:xfrm>
          <a:custGeom>
            <a:avLst/>
            <a:gdLst/>
            <a:ahLst/>
            <a:cxnLst/>
            <a:rect l="l" t="t" r="r" b="b"/>
            <a:pathLst>
              <a:path w="57493" h="10491" extrusionOk="0">
                <a:moveTo>
                  <a:pt x="0" y="10491"/>
                </a:moveTo>
                <a:cubicBezTo>
                  <a:pt x="4699" y="8766"/>
                  <a:pt x="18614" y="1056"/>
                  <a:pt x="28196" y="138"/>
                </a:cubicBezTo>
                <a:cubicBezTo>
                  <a:pt x="37778" y="-780"/>
                  <a:pt x="52610" y="4176"/>
                  <a:pt x="57493" y="4984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7D2B520-B596-4915-9D09-0CE5272B1C5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2791" y="1077174"/>
            <a:ext cx="5581024" cy="30699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6420EE5-283D-46F7-B198-87BC289FB90F}"/>
              </a:ext>
            </a:extLst>
          </p:cNvPr>
          <p:cNvSpPr txBox="1"/>
          <p:nvPr/>
        </p:nvSpPr>
        <p:spPr>
          <a:xfrm>
            <a:off x="1185411" y="451461"/>
            <a:ext cx="5576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файл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форматтары</a:t>
            </a:r>
            <a:endParaRPr lang="ru-K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1077390" y="354321"/>
            <a:ext cx="726651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</a:t>
            </a: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Пікірлердің шынайлығын бағалайық: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Google Shape;182;p19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573608" y="565508"/>
            <a:ext cx="315881" cy="297195"/>
            <a:chOff x="5972700" y="2330200"/>
            <a:chExt cx="411625" cy="387275"/>
          </a:xfrm>
        </p:grpSpPr>
        <p:sp>
          <p:nvSpPr>
            <p:cNvPr id="184" name="Google Shape;184;p1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5B35C4-786C-47FD-8AC1-C9F145672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66" y="962849"/>
            <a:ext cx="6030468" cy="36336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2E5EC"/>
      </a:lt2>
      <a:accent1>
        <a:srgbClr val="6486DB"/>
      </a:accent1>
      <a:accent2>
        <a:srgbClr val="A9BCEB"/>
      </a:accent2>
      <a:accent3>
        <a:srgbClr val="274181"/>
      </a:accent3>
      <a:accent4>
        <a:srgbClr val="93D9EE"/>
      </a:accent4>
      <a:accent5>
        <a:srgbClr val="4FB5D5"/>
      </a:accent5>
      <a:accent6>
        <a:srgbClr val="266E85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253</Words>
  <Application>Microsoft Office PowerPoint</Application>
  <PresentationFormat>Экран (16:9)</PresentationFormat>
  <Paragraphs>46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Raleway</vt:lpstr>
      <vt:lpstr>Montserrat</vt:lpstr>
      <vt:lpstr>Symbol</vt:lpstr>
      <vt:lpstr>Arial</vt:lpstr>
      <vt:lpstr>Cambria</vt:lpstr>
      <vt:lpstr>Times New Roman</vt:lpstr>
      <vt:lpstr>DSFreeSet-Bold</vt:lpstr>
      <vt:lpstr>Calibri</vt:lpstr>
      <vt:lpstr>Marina template</vt:lpstr>
      <vt:lpstr>Презентация PowerPoint</vt:lpstr>
      <vt:lpstr>Ой қозғау. Ребусты шеш</vt:lpstr>
      <vt:lpstr>Компьютерлік графиканың қандай түрлері бар? </vt:lpstr>
      <vt:lpstr>Презентация PowerPoint</vt:lpstr>
      <vt:lpstr>Терминдер</vt:lpstr>
      <vt:lpstr>Презентация PowerPoint</vt:lpstr>
      <vt:lpstr>Презентация PowerPoint</vt:lpstr>
      <vt:lpstr>Презентация PowerPoint</vt:lpstr>
      <vt:lpstr>1-тапсырма. Пікірлердің шынайлығын бағалайық:</vt:lpstr>
      <vt:lpstr>Дұрыс жауап нұсқасы</vt:lpstr>
      <vt:lpstr>2-тапсырма. Берілген форматтарды тиісті орындарына орналастырыңдар</vt:lpstr>
      <vt:lpstr>Дұрыс жауап нұсқасы</vt:lpstr>
      <vt:lpstr>3-тапсырма. Сөйлемді керекті сөздермен толықтыр.</vt:lpstr>
      <vt:lpstr>Қорытынды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Ой қозғау. Ребусты шеш</dc:title>
  <cp:lastModifiedBy>Данагул</cp:lastModifiedBy>
  <cp:revision>14</cp:revision>
  <dcterms:modified xsi:type="dcterms:W3CDTF">2024-11-17T13:27:09Z</dcterms:modified>
</cp:coreProperties>
</file>