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 id="265" r:id="rId10"/>
    <p:sldId id="264"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23.08.2020</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23.08.2020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23.08.2020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23.08.2020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23.08.2020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23.08.2020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23.08.2020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23.08.2020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23.08.2020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23.08.2020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23.08.2020</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23.08.2020</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8597" y="928670"/>
            <a:ext cx="8215370" cy="2308324"/>
          </a:xfrm>
          <a:prstGeom prst="rect">
            <a:avLst/>
          </a:prstGeom>
          <a:noFill/>
        </p:spPr>
        <p:txBody>
          <a:bodyPr wrap="square" lIns="91440" tIns="45720" rIns="91440" bIns="45720">
            <a:spAutoFit/>
          </a:bodyPr>
          <a:lstStyle/>
          <a:p>
            <a:r>
              <a:rPr lang="kk-KZ" sz="4800" b="1" dirty="0" smtClean="0">
                <a:ln w="10541" cmpd="sng">
                  <a:solidFill>
                    <a:schemeClr val="accent1">
                      <a:shade val="88000"/>
                      <a:satMod val="110000"/>
                    </a:schemeClr>
                  </a:solidFill>
                  <a:prstDash val="solid"/>
                </a:ln>
                <a:solidFill>
                  <a:schemeClr val="tx1">
                    <a:lumMod val="65000"/>
                    <a:lumOff val="35000"/>
                  </a:schemeClr>
                </a:solidFill>
                <a:latin typeface="Times New Roman" pitchFamily="18" charset="0"/>
                <a:cs typeface="Times New Roman" pitchFamily="18" charset="0"/>
              </a:rPr>
              <a:t>Тақырыбы:</a:t>
            </a:r>
          </a:p>
          <a:p>
            <a:pPr algn="ctr"/>
            <a:r>
              <a:rPr lang="kk-KZ" sz="4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Қазақстанның экологиялық мәселелері</a:t>
            </a:r>
            <a:endParaRPr lang="ru-RU" sz="48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r>
              <a:rPr lang="kk-KZ" sz="3200" b="1" dirty="0" smtClean="0">
                <a:latin typeface="Times New Roman" pitchFamily="18" charset="0"/>
                <a:cs typeface="Times New Roman" pitchFamily="18" charset="0"/>
              </a:rPr>
              <a:t>Үйге:</a:t>
            </a:r>
          </a:p>
          <a:p>
            <a:r>
              <a:rPr lang="kk-KZ" sz="3200" dirty="0" smtClean="0">
                <a:latin typeface="Times New Roman" pitchFamily="18" charset="0"/>
                <a:cs typeface="Times New Roman" pitchFamily="18" charset="0"/>
              </a:rPr>
              <a:t>“Өндіріс орындарының қоршаған ортаға әсері” тақырыбында шағын эссе жазу.</a:t>
            </a:r>
            <a:endParaRPr lang="ru-RU" sz="32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57158" y="1571612"/>
            <a:ext cx="8358246" cy="2369880"/>
          </a:xfrm>
          <a:prstGeom prst="rect">
            <a:avLst/>
          </a:prstGeom>
          <a:noFill/>
        </p:spPr>
        <p:txBody>
          <a:bodyPr wrap="square" lIns="91440" tIns="45720" rIns="91440" bIns="45720">
            <a:spAutoFit/>
          </a:bodyPr>
          <a:lstStyle/>
          <a:p>
            <a:r>
              <a:rPr lang="kk-KZ" sz="4000" b="1" cap="all" dirty="0" smtClean="0">
                <a:ln w="9000" cmpd="sng">
                  <a:solidFill>
                    <a:schemeClr val="accent4">
                      <a:shade val="50000"/>
                      <a:satMod val="120000"/>
                    </a:schemeClr>
                  </a:solidFill>
                  <a:prstDash val="solid"/>
                </a:ln>
                <a:solidFill>
                  <a:schemeClr val="tx1">
                    <a:lumMod val="65000"/>
                    <a:lumOff val="35000"/>
                  </a:schemeClr>
                </a:solidFill>
                <a:effectLst>
                  <a:reflection blurRad="12700" stA="28000" endPos="45000" dist="1000" dir="5400000" sy="-100000" algn="bl" rotWithShape="0"/>
                </a:effectLst>
                <a:latin typeface="Times New Roman" pitchFamily="18" charset="0"/>
                <a:cs typeface="Times New Roman" pitchFamily="18" charset="0"/>
              </a:rPr>
              <a:t>Мақсаты:</a:t>
            </a:r>
          </a:p>
          <a:p>
            <a:pPr algn="ctr"/>
            <a:r>
              <a:rPr lang="kk-KZ"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Қазақстанның</a:t>
            </a:r>
          </a:p>
          <a:p>
            <a:pPr algn="ctr"/>
            <a:r>
              <a:rPr lang="kk-KZ" sz="3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Экологиялық мәселелерін</a:t>
            </a:r>
          </a:p>
          <a:p>
            <a:pPr algn="ctr"/>
            <a:r>
              <a:rPr lang="kk-KZ" sz="36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шешу жолдарын ұсыну.</a:t>
            </a:r>
            <a:endParaRPr lang="ru-RU" sz="36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57159" y="1142985"/>
            <a:ext cx="8358245" cy="2616101"/>
          </a:xfrm>
          <a:prstGeom prst="rect">
            <a:avLst/>
          </a:prstGeom>
          <a:noFill/>
        </p:spPr>
        <p:txBody>
          <a:bodyPr wrap="square" lIns="91440" tIns="45720" rIns="91440" bIns="45720">
            <a:spAutoFit/>
          </a:bodyPr>
          <a:lstStyle/>
          <a:p>
            <a:r>
              <a:rPr lang="ru-RU" sz="4400" b="1" cap="none" spc="0" dirty="0" err="1" smtClean="0">
                <a:ln w="10541" cmpd="sng">
                  <a:solidFill>
                    <a:schemeClr val="accent1">
                      <a:shade val="88000"/>
                      <a:satMod val="110000"/>
                    </a:schemeClr>
                  </a:solidFill>
                  <a:prstDash val="solid"/>
                </a:ln>
                <a:solidFill>
                  <a:schemeClr val="tx1">
                    <a:lumMod val="65000"/>
                    <a:lumOff val="35000"/>
                  </a:schemeClr>
                </a:solidFill>
                <a:effectLst/>
                <a:latin typeface="Times New Roman" pitchFamily="18" charset="0"/>
                <a:cs typeface="Times New Roman" pitchFamily="18" charset="0"/>
              </a:rPr>
              <a:t>Қызығушылығын ояту</a:t>
            </a:r>
            <a:r>
              <a:rPr lang="ru-RU" sz="4400" b="1" cap="none" spc="0" dirty="0" smtClean="0">
                <a:ln w="10541" cmpd="sng">
                  <a:solidFill>
                    <a:schemeClr val="accent1">
                      <a:shade val="88000"/>
                      <a:satMod val="110000"/>
                    </a:schemeClr>
                  </a:solidFill>
                  <a:prstDash val="solid"/>
                </a:ln>
                <a:solidFill>
                  <a:schemeClr val="tx1">
                    <a:lumMod val="65000"/>
                    <a:lumOff val="35000"/>
                  </a:schemeClr>
                </a:solidFill>
                <a:effectLst/>
                <a:latin typeface="Times New Roman" pitchFamily="18" charset="0"/>
                <a:cs typeface="Times New Roman" pitchFamily="18" charset="0"/>
              </a:rPr>
              <a:t>: </a:t>
            </a:r>
          </a:p>
          <a:p>
            <a:pPr algn="ctr"/>
            <a:r>
              <a:rPr lang="kk-KZ" sz="4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Табиғатта шешімін таппаған қандай экологиялық проблемалар бар? </a:t>
            </a:r>
            <a:endParaRPr lang="ru-RU" sz="4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714480" y="2500306"/>
            <a:ext cx="5429288" cy="91440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k-KZ" sz="2400" dirty="0" smtClean="0">
                <a:latin typeface="Times New Roman" pitchFamily="18" charset="0"/>
                <a:cs typeface="Times New Roman" pitchFamily="18" charset="0"/>
              </a:rPr>
              <a:t>Қазақстан үшін қауіпті экологиялық факторлар</a:t>
            </a:r>
            <a:endParaRPr lang="ru-RU" sz="2400" dirty="0">
              <a:latin typeface="Times New Roman" pitchFamily="18" charset="0"/>
              <a:cs typeface="Times New Roman" pitchFamily="18" charset="0"/>
            </a:endParaRPr>
          </a:p>
        </p:txBody>
      </p:sp>
      <p:sp>
        <p:nvSpPr>
          <p:cNvPr id="5" name="Скругленный прямоугольник 4"/>
          <p:cNvSpPr/>
          <p:nvPr/>
        </p:nvSpPr>
        <p:spPr>
          <a:xfrm>
            <a:off x="0" y="357166"/>
            <a:ext cx="2357422" cy="1214446"/>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kk-KZ" sz="2000" dirty="0" smtClean="0">
                <a:latin typeface="Times New Roman" pitchFamily="18" charset="0"/>
                <a:cs typeface="Times New Roman" pitchFamily="18" charset="0"/>
              </a:rPr>
              <a:t>Дамушы өндіріске мамандану</a:t>
            </a:r>
            <a:endParaRPr lang="ru-RU" sz="2000" dirty="0">
              <a:latin typeface="Times New Roman" pitchFamily="18" charset="0"/>
              <a:cs typeface="Times New Roman" pitchFamily="18" charset="0"/>
            </a:endParaRPr>
          </a:p>
        </p:txBody>
      </p:sp>
      <p:sp>
        <p:nvSpPr>
          <p:cNvPr id="6" name="Скругленный прямоугольник 5"/>
          <p:cNvSpPr/>
          <p:nvPr/>
        </p:nvSpPr>
        <p:spPr>
          <a:xfrm>
            <a:off x="2571736" y="357166"/>
            <a:ext cx="3000396" cy="1285884"/>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kk-KZ" sz="2000" dirty="0" smtClean="0">
                <a:latin typeface="Times New Roman" pitchFamily="18" charset="0"/>
                <a:cs typeface="Times New Roman" pitchFamily="18" charset="0"/>
              </a:rPr>
              <a:t>Өндіріс көлемі және соған байланысты техногенді қалдықтар көлемінің ұлғаюы</a:t>
            </a:r>
            <a:endParaRPr lang="ru-RU" sz="2000" dirty="0">
              <a:latin typeface="Times New Roman" pitchFamily="18" charset="0"/>
              <a:cs typeface="Times New Roman" pitchFamily="18" charset="0"/>
            </a:endParaRPr>
          </a:p>
        </p:txBody>
      </p:sp>
      <p:sp>
        <p:nvSpPr>
          <p:cNvPr id="7" name="Скругленный прямоугольник 6"/>
          <p:cNvSpPr/>
          <p:nvPr/>
        </p:nvSpPr>
        <p:spPr>
          <a:xfrm>
            <a:off x="5857884" y="428604"/>
            <a:ext cx="3286116" cy="1357322"/>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kk-KZ" sz="2000" dirty="0" smtClean="0">
                <a:latin typeface="Times New Roman" pitchFamily="18" charset="0"/>
                <a:cs typeface="Times New Roman" pitchFamily="18" charset="0"/>
              </a:rPr>
              <a:t>Шаруашылықты жүргізу тәсілдері, жаңа технологияларды қолдану  ерекшеліктері</a:t>
            </a:r>
            <a:endParaRPr lang="ru-RU" sz="2000" dirty="0">
              <a:latin typeface="Times New Roman" pitchFamily="18" charset="0"/>
              <a:cs typeface="Times New Roman" pitchFamily="18" charset="0"/>
            </a:endParaRPr>
          </a:p>
        </p:txBody>
      </p:sp>
      <p:sp>
        <p:nvSpPr>
          <p:cNvPr id="8" name="Скругленный прямоугольник 7"/>
          <p:cNvSpPr/>
          <p:nvPr/>
        </p:nvSpPr>
        <p:spPr>
          <a:xfrm>
            <a:off x="0" y="4286256"/>
            <a:ext cx="2428860" cy="1285884"/>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kk-KZ" sz="2000" dirty="0" smtClean="0">
                <a:latin typeface="Times New Roman" pitchFamily="18" charset="0"/>
                <a:cs typeface="Times New Roman" pitchFamily="18" charset="0"/>
              </a:rPr>
              <a:t>Ресурстарды кешенді пайдалану</a:t>
            </a:r>
            <a:endParaRPr lang="ru-RU" sz="2000" dirty="0">
              <a:latin typeface="Times New Roman" pitchFamily="18" charset="0"/>
              <a:cs typeface="Times New Roman" pitchFamily="18" charset="0"/>
            </a:endParaRPr>
          </a:p>
        </p:txBody>
      </p:sp>
      <p:sp>
        <p:nvSpPr>
          <p:cNvPr id="9" name="Скругленный прямоугольник 8"/>
          <p:cNvSpPr/>
          <p:nvPr/>
        </p:nvSpPr>
        <p:spPr>
          <a:xfrm>
            <a:off x="2714612" y="4286256"/>
            <a:ext cx="3214710" cy="1200152"/>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kk-KZ" sz="2000" dirty="0" smtClean="0">
                <a:latin typeface="Times New Roman" pitchFamily="18" charset="0"/>
                <a:cs typeface="Times New Roman" pitchFamily="18" charset="0"/>
              </a:rPr>
              <a:t>Аумақта халықтың қоныстану деңгейі, халықтың тығыздығы, қала проблемалары</a:t>
            </a:r>
            <a:endParaRPr lang="ru-RU" sz="2000" dirty="0">
              <a:latin typeface="Times New Roman" pitchFamily="18" charset="0"/>
              <a:cs typeface="Times New Roman" pitchFamily="18" charset="0"/>
            </a:endParaRPr>
          </a:p>
        </p:txBody>
      </p:sp>
      <p:sp>
        <p:nvSpPr>
          <p:cNvPr id="10" name="Скругленный прямоугольник 9"/>
          <p:cNvSpPr/>
          <p:nvPr/>
        </p:nvSpPr>
        <p:spPr>
          <a:xfrm>
            <a:off x="6143636" y="4214818"/>
            <a:ext cx="3000364" cy="1214446"/>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kk-KZ" sz="2000" dirty="0" smtClean="0">
                <a:latin typeface="Times New Roman" pitchFamily="18" charset="0"/>
                <a:cs typeface="Times New Roman" pitchFamily="18" charset="0"/>
              </a:rPr>
              <a:t>Белгілі бір аймақта табиғат кешендерінің ерекшеліктері</a:t>
            </a:r>
            <a:endParaRPr lang="ru-RU" sz="2000" dirty="0">
              <a:latin typeface="Times New Roman" pitchFamily="18" charset="0"/>
              <a:cs typeface="Times New Roman" pitchFamily="18" charset="0"/>
            </a:endParaRPr>
          </a:p>
        </p:txBody>
      </p:sp>
      <p:cxnSp>
        <p:nvCxnSpPr>
          <p:cNvPr id="12" name="Прямая со стрелкой 11"/>
          <p:cNvCxnSpPr>
            <a:stCxn id="4" idx="0"/>
          </p:cNvCxnSpPr>
          <p:nvPr/>
        </p:nvCxnSpPr>
        <p:spPr>
          <a:xfrm rot="5400000" flipH="1" flipV="1">
            <a:off x="4036215" y="2107397"/>
            <a:ext cx="78581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a:stCxn id="4" idx="0"/>
          </p:cNvCxnSpPr>
          <p:nvPr/>
        </p:nvCxnSpPr>
        <p:spPr>
          <a:xfrm rot="5400000" flipH="1" flipV="1">
            <a:off x="5179223" y="1035827"/>
            <a:ext cx="714380" cy="221457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a:stCxn id="4" idx="0"/>
          </p:cNvCxnSpPr>
          <p:nvPr/>
        </p:nvCxnSpPr>
        <p:spPr>
          <a:xfrm rot="16200000" flipV="1">
            <a:off x="2714612" y="785794"/>
            <a:ext cx="928694" cy="25003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a:stCxn id="4" idx="2"/>
          </p:cNvCxnSpPr>
          <p:nvPr/>
        </p:nvCxnSpPr>
        <p:spPr>
          <a:xfrm rot="5400000">
            <a:off x="4029068" y="3814762"/>
            <a:ext cx="80011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a:stCxn id="4" idx="2"/>
          </p:cNvCxnSpPr>
          <p:nvPr/>
        </p:nvCxnSpPr>
        <p:spPr>
          <a:xfrm rot="16200000" flipH="1">
            <a:off x="5243514" y="2600316"/>
            <a:ext cx="728674" cy="23574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a:stCxn id="4" idx="2"/>
          </p:cNvCxnSpPr>
          <p:nvPr/>
        </p:nvCxnSpPr>
        <p:spPr>
          <a:xfrm rot="5400000">
            <a:off x="2671746" y="2457440"/>
            <a:ext cx="800112" cy="27146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214414" y="500042"/>
            <a:ext cx="7000924" cy="135732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k-KZ" sz="2000" dirty="0" smtClean="0">
                <a:latin typeface="Times New Roman" pitchFamily="18" charset="0"/>
                <a:cs typeface="Times New Roman" pitchFamily="18" charset="0"/>
              </a:rPr>
              <a:t>Жер телімдері мен ландшафтардың бұзылуы-ауылшаруашылығының экстенсивті дамуымен байланысты </a:t>
            </a:r>
          </a:p>
          <a:p>
            <a:pPr algn="ctr"/>
            <a:r>
              <a:rPr lang="kk-KZ" sz="2000" dirty="0" smtClean="0">
                <a:latin typeface="Times New Roman" pitchFamily="18" charset="0"/>
                <a:cs typeface="Times New Roman" pitchFamily="18" charset="0"/>
              </a:rPr>
              <a:t>( шамадан тыс мал жаю, құрғақшылық аудандарда қарқынды жер өңдеу, т.б.)</a:t>
            </a:r>
            <a:endParaRPr lang="ru-RU" sz="2000" dirty="0">
              <a:latin typeface="Times New Roman" pitchFamily="18" charset="0"/>
              <a:cs typeface="Times New Roman" pitchFamily="18" charset="0"/>
            </a:endParaRPr>
          </a:p>
        </p:txBody>
      </p:sp>
      <p:sp>
        <p:nvSpPr>
          <p:cNvPr id="5" name="Скругленный прямоугольник 4"/>
          <p:cNvSpPr/>
          <p:nvPr/>
        </p:nvSpPr>
        <p:spPr>
          <a:xfrm>
            <a:off x="285720" y="4000504"/>
            <a:ext cx="8358246" cy="192882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just"/>
            <a:r>
              <a:rPr lang="kk-KZ" sz="2000" dirty="0" smtClean="0">
                <a:latin typeface="Times New Roman" pitchFamily="18" charset="0"/>
                <a:cs typeface="Times New Roman" pitchFamily="18" charset="0"/>
              </a:rPr>
              <a:t>Су тапшылығы табиғат ресурстарын тиімсіз пайдалану суармалы егістік көлемінің артуымен байланысты. Қазақстанның оңтүстігіндегі ұсақ және ірі өзен бассейіндеріндегі су тапшылығы (Іле, Сырдария,т.б.) 10 жыл ішінде Арал теңізінің ауданы 2есе қысқарды. Балқаш мәселесі де туындауы мүмкін, өйткені табиғат ресурстарын тиімді пайдаланбау және суармалы егістіктің дамуы шұғыл шаралар қолдануды талап етеді</a:t>
            </a:r>
            <a:endParaRPr lang="ru-RU" sz="2000" dirty="0">
              <a:latin typeface="Times New Roman" pitchFamily="18" charset="0"/>
              <a:cs typeface="Times New Roman" pitchFamily="18" charset="0"/>
            </a:endParaRPr>
          </a:p>
        </p:txBody>
      </p:sp>
      <p:sp>
        <p:nvSpPr>
          <p:cNvPr id="6" name="Скругленный прямоугольник 5"/>
          <p:cNvSpPr/>
          <p:nvPr/>
        </p:nvSpPr>
        <p:spPr>
          <a:xfrm>
            <a:off x="2143108" y="2500306"/>
            <a:ext cx="5643602" cy="100013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k-KZ" sz="3200" b="1" dirty="0" smtClean="0">
                <a:latin typeface="Times New Roman" pitchFamily="18" charset="0"/>
                <a:cs typeface="Times New Roman" pitchFamily="18" charset="0"/>
              </a:rPr>
              <a:t>Республиканың негізгі экологиялық мәселелері</a:t>
            </a:r>
            <a:endParaRPr lang="ru-RU" sz="3200" b="1" dirty="0">
              <a:latin typeface="Times New Roman" pitchFamily="18" charset="0"/>
              <a:cs typeface="Times New Roman" pitchFamily="18" charset="0"/>
            </a:endParaRPr>
          </a:p>
        </p:txBody>
      </p:sp>
      <p:cxnSp>
        <p:nvCxnSpPr>
          <p:cNvPr id="8" name="Прямая со стрелкой 7"/>
          <p:cNvCxnSpPr>
            <a:stCxn id="6" idx="0"/>
          </p:cNvCxnSpPr>
          <p:nvPr/>
        </p:nvCxnSpPr>
        <p:spPr>
          <a:xfrm rot="16200000" flipV="1">
            <a:off x="4625579" y="2160975"/>
            <a:ext cx="642942"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a:stCxn id="6" idx="2"/>
          </p:cNvCxnSpPr>
          <p:nvPr/>
        </p:nvCxnSpPr>
        <p:spPr>
          <a:xfrm rot="16200000" flipH="1">
            <a:off x="4732735" y="3732611"/>
            <a:ext cx="500066"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kk-KZ" b="1" dirty="0" smtClean="0">
                <a:latin typeface="Times New Roman" pitchFamily="18" charset="0"/>
                <a:cs typeface="Times New Roman" pitchFamily="18" charset="0"/>
              </a:rPr>
              <a:t>1 – тапсырма.</a:t>
            </a:r>
          </a:p>
          <a:p>
            <a:endParaRPr lang="kk-KZ" b="1" dirty="0" smtClean="0">
              <a:latin typeface="Times New Roman" pitchFamily="18" charset="0"/>
              <a:cs typeface="Times New Roman" pitchFamily="18" charset="0"/>
            </a:endParaRPr>
          </a:p>
          <a:p>
            <a:r>
              <a:rPr lang="kk-KZ" dirty="0" smtClean="0">
                <a:solidFill>
                  <a:schemeClr val="accent4">
                    <a:lumMod val="50000"/>
                  </a:schemeClr>
                </a:solidFill>
                <a:latin typeface="Times New Roman" pitchFamily="18" charset="0"/>
                <a:cs typeface="Times New Roman" pitchFamily="18" charset="0"/>
              </a:rPr>
              <a:t>Қазақстанның экологиялық мәселелері, олардың қалыптасу себебін, таралу аумағын ата.</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00166" y="2428868"/>
            <a:ext cx="6143668" cy="914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kk-KZ" b="1" dirty="0" smtClean="0">
                <a:latin typeface="Times New Roman" pitchFamily="18" charset="0"/>
                <a:cs typeface="Times New Roman" pitchFamily="18" charset="0"/>
              </a:rPr>
              <a:t>Экологиялық тепе-теңдікті сақтау мәселелерінің негізгі бағыттары</a:t>
            </a:r>
            <a:endParaRPr lang="ru-RU" b="1" dirty="0">
              <a:latin typeface="Times New Roman" pitchFamily="18" charset="0"/>
              <a:cs typeface="Times New Roman" pitchFamily="18" charset="0"/>
            </a:endParaRPr>
          </a:p>
        </p:txBody>
      </p:sp>
      <p:sp>
        <p:nvSpPr>
          <p:cNvPr id="5" name="Скругленный прямоугольник 4"/>
          <p:cNvSpPr/>
          <p:nvPr/>
        </p:nvSpPr>
        <p:spPr>
          <a:xfrm>
            <a:off x="0" y="357166"/>
            <a:ext cx="2000232" cy="150019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kk-KZ" sz="2000" dirty="0" smtClean="0">
                <a:latin typeface="Times New Roman" pitchFamily="18" charset="0"/>
                <a:cs typeface="Times New Roman" pitchFamily="18" charset="0"/>
              </a:rPr>
              <a:t>Халықаралық келісімдердің жүзеге асуы;</a:t>
            </a:r>
            <a:endParaRPr lang="ru-RU" sz="2000" dirty="0">
              <a:latin typeface="Times New Roman" pitchFamily="18" charset="0"/>
              <a:cs typeface="Times New Roman" pitchFamily="18" charset="0"/>
            </a:endParaRPr>
          </a:p>
        </p:txBody>
      </p:sp>
      <p:sp>
        <p:nvSpPr>
          <p:cNvPr id="6" name="Заголовок 5"/>
          <p:cNvSpPr>
            <a:spLocks noGrp="1"/>
          </p:cNvSpPr>
          <p:nvPr>
            <p:ph type="title"/>
          </p:nvPr>
        </p:nvSpPr>
        <p:spPr>
          <a:xfrm>
            <a:off x="2214546" y="285728"/>
            <a:ext cx="3929090" cy="157163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noAutofit/>
          </a:bodyPr>
          <a:lstStyle/>
          <a:p>
            <a:r>
              <a:rPr lang="kk-KZ" sz="2000" b="0" dirty="0" smtClean="0">
                <a:solidFill>
                  <a:schemeClr val="tx1"/>
                </a:solidFill>
                <a:effectLst/>
                <a:latin typeface="Times New Roman" pitchFamily="18" charset="0"/>
                <a:cs typeface="Times New Roman" pitchFamily="18" charset="0"/>
              </a:rPr>
              <a:t>Қоршаған табиғат ортасы жағдайының сапасын бағалау әдістерін, негізгі көрсткіштері мен бақылаудың жалпы әдістерін әзірлеу;</a:t>
            </a:r>
            <a:endParaRPr lang="ru-RU" sz="2000" b="0" dirty="0">
              <a:solidFill>
                <a:schemeClr val="tx1"/>
              </a:solidFill>
              <a:effectLst/>
              <a:latin typeface="Times New Roman" pitchFamily="18" charset="0"/>
              <a:cs typeface="Times New Roman" pitchFamily="18" charset="0"/>
            </a:endParaRPr>
          </a:p>
        </p:txBody>
      </p:sp>
      <p:sp>
        <p:nvSpPr>
          <p:cNvPr id="8" name="Заголовок 5"/>
          <p:cNvSpPr txBox="1">
            <a:spLocks/>
          </p:cNvSpPr>
          <p:nvPr/>
        </p:nvSpPr>
        <p:spPr>
          <a:xfrm>
            <a:off x="6500826" y="285728"/>
            <a:ext cx="2428892" cy="1500198"/>
          </a:xfrm>
          <a:prstGeom prst="roundRect">
            <a:avLst/>
          </a:prstGeom>
        </p:spPr>
        <p:style>
          <a:lnRef idx="2">
            <a:schemeClr val="accent5"/>
          </a:lnRef>
          <a:fillRef idx="1">
            <a:schemeClr val="lt1"/>
          </a:fillRef>
          <a:effectRef idx="0">
            <a:schemeClr val="accent5"/>
          </a:effectRef>
          <a:fontRef idx="minor">
            <a:schemeClr val="dk1"/>
          </a:fontRef>
        </p:style>
        <p:txBody>
          <a:bodyPr vert="horz" rtlCol="0" anchor="ctr">
            <a:no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kk-KZ" sz="20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Іргелі қолданбалы экологиялық зерттеулер жүргізу;</a:t>
            </a:r>
            <a:endParaRPr kumimoji="0" lang="ru-RU" sz="20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9" name="Заголовок 5"/>
          <p:cNvSpPr txBox="1">
            <a:spLocks/>
          </p:cNvSpPr>
          <p:nvPr/>
        </p:nvSpPr>
        <p:spPr>
          <a:xfrm>
            <a:off x="285720" y="4143380"/>
            <a:ext cx="4000528" cy="1785950"/>
          </a:xfrm>
          <a:prstGeom prst="roundRect">
            <a:avLst/>
          </a:prstGeom>
        </p:spPr>
        <p:style>
          <a:lnRef idx="2">
            <a:schemeClr val="accent5"/>
          </a:lnRef>
          <a:fillRef idx="1">
            <a:schemeClr val="lt1"/>
          </a:fillRef>
          <a:effectRef idx="0">
            <a:schemeClr val="accent5"/>
          </a:effectRef>
          <a:fontRef idx="minor">
            <a:schemeClr val="dk1"/>
          </a:fontRef>
        </p:style>
        <p:txBody>
          <a:bodyPr vert="horz" rtlCol="0" anchor="ctr">
            <a:no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kk-KZ" sz="2000" b="0" i="0" u="none" strike="noStrike" kern="1200" cap="none" spc="0" normalizeH="0" baseline="0" noProof="0" dirty="0" smtClean="0">
                <a:ln>
                  <a:noFill/>
                </a:ln>
                <a:solidFill>
                  <a:schemeClr val="dk1"/>
                </a:solidFill>
                <a:effectLst/>
                <a:uLnTx/>
                <a:uFillTx/>
                <a:latin typeface="Times New Roman" pitchFamily="18" charset="0"/>
                <a:ea typeface="+mn-ea"/>
                <a:cs typeface="Times New Roman" pitchFamily="18" charset="0"/>
              </a:rPr>
              <a:t>Экологиялық қауіпсіз мәселелерді шешуде халықаралық тәжрибені қолдану;</a:t>
            </a:r>
            <a:endParaRPr kumimoji="0" lang="ru-RU" sz="2000" b="0" i="0" u="none" strike="noStrike" kern="1200" cap="none" spc="0" normalizeH="0" baseline="0" noProof="0" dirty="0">
              <a:ln>
                <a:noFill/>
              </a:ln>
              <a:solidFill>
                <a:schemeClr val="dk1"/>
              </a:solidFill>
              <a:effectLst/>
              <a:uLnTx/>
              <a:uFillTx/>
              <a:latin typeface="Times New Roman" pitchFamily="18" charset="0"/>
              <a:ea typeface="+mn-ea"/>
              <a:cs typeface="Times New Roman" pitchFamily="18" charset="0"/>
            </a:endParaRPr>
          </a:p>
        </p:txBody>
      </p:sp>
      <p:sp>
        <p:nvSpPr>
          <p:cNvPr id="10" name="Заголовок 5"/>
          <p:cNvSpPr txBox="1">
            <a:spLocks/>
          </p:cNvSpPr>
          <p:nvPr/>
        </p:nvSpPr>
        <p:spPr>
          <a:xfrm>
            <a:off x="4643438" y="4143380"/>
            <a:ext cx="4214842" cy="1857388"/>
          </a:xfrm>
          <a:prstGeom prst="roundRect">
            <a:avLst/>
          </a:prstGeom>
        </p:spPr>
        <p:style>
          <a:lnRef idx="2">
            <a:schemeClr val="accent5"/>
          </a:lnRef>
          <a:fillRef idx="1">
            <a:schemeClr val="lt1"/>
          </a:fillRef>
          <a:effectRef idx="0">
            <a:schemeClr val="accent5"/>
          </a:effectRef>
          <a:fontRef idx="minor">
            <a:schemeClr val="dk1"/>
          </a:fontRef>
        </p:style>
        <p:txBody>
          <a:bodyPr vert="horz" rtlCol="0" anchor="ctr">
            <a:no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kk-KZ" sz="2000" b="0" i="0" u="none" strike="noStrike" kern="1200" cap="none" spc="0" normalizeH="0" baseline="0" noProof="0" dirty="0" smtClean="0">
                <a:ln>
                  <a:noFill/>
                </a:ln>
                <a:solidFill>
                  <a:schemeClr val="dk1"/>
                </a:solidFill>
                <a:effectLst/>
                <a:uLnTx/>
                <a:uFillTx/>
                <a:latin typeface="Times New Roman" pitchFamily="18" charset="0"/>
                <a:ea typeface="+mn-ea"/>
                <a:cs typeface="Times New Roman" pitchFamily="18" charset="0"/>
              </a:rPr>
              <a:t>Қоршаған ортаны қорғау саласы мен елдің тұрақты дамуында нақты бағдарламаларды жүзеге асыру үшін халықаралық ұйымдарды тарту.</a:t>
            </a:r>
            <a:endParaRPr kumimoji="0" lang="ru-RU" sz="2000" b="0" i="0" u="none" strike="noStrike" kern="1200" cap="none" spc="0" normalizeH="0" baseline="0" noProof="0" dirty="0">
              <a:ln>
                <a:noFill/>
              </a:ln>
              <a:solidFill>
                <a:schemeClr val="dk1"/>
              </a:solidFill>
              <a:effectLst/>
              <a:uLnTx/>
              <a:uFillTx/>
              <a:latin typeface="Times New Roman" pitchFamily="18" charset="0"/>
              <a:ea typeface="+mn-ea"/>
              <a:cs typeface="Times New Roman" pitchFamily="18" charset="0"/>
            </a:endParaRPr>
          </a:p>
        </p:txBody>
      </p:sp>
      <p:cxnSp>
        <p:nvCxnSpPr>
          <p:cNvPr id="12" name="Прямая со стрелкой 11"/>
          <p:cNvCxnSpPr>
            <a:stCxn id="4" idx="0"/>
          </p:cNvCxnSpPr>
          <p:nvPr/>
        </p:nvCxnSpPr>
        <p:spPr>
          <a:xfrm rot="5400000" flipH="1" flipV="1">
            <a:off x="5464975" y="964389"/>
            <a:ext cx="571504" cy="23574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a:stCxn id="4" idx="0"/>
          </p:cNvCxnSpPr>
          <p:nvPr/>
        </p:nvCxnSpPr>
        <p:spPr>
          <a:xfrm rot="5400000" flipH="1" flipV="1">
            <a:off x="4321967" y="2178835"/>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a:stCxn id="4" idx="0"/>
          </p:cNvCxnSpPr>
          <p:nvPr/>
        </p:nvCxnSpPr>
        <p:spPr>
          <a:xfrm rot="16200000" flipV="1">
            <a:off x="2928926" y="785794"/>
            <a:ext cx="571504" cy="27146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a:stCxn id="4" idx="2"/>
          </p:cNvCxnSpPr>
          <p:nvPr/>
        </p:nvCxnSpPr>
        <p:spPr>
          <a:xfrm rot="16200000" flipH="1">
            <a:off x="5243514" y="2671754"/>
            <a:ext cx="728674" cy="20717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a:stCxn id="4" idx="2"/>
            <a:endCxn id="9" idx="0"/>
          </p:cNvCxnSpPr>
          <p:nvPr/>
        </p:nvCxnSpPr>
        <p:spPr>
          <a:xfrm rot="5400000">
            <a:off x="3028936" y="2600316"/>
            <a:ext cx="800112" cy="2286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kk-KZ" b="1" dirty="0" smtClean="0">
                <a:latin typeface="Times New Roman" pitchFamily="18" charset="0"/>
                <a:cs typeface="Times New Roman" pitchFamily="18" charset="0"/>
              </a:rPr>
              <a:t>2 – тапсырма</a:t>
            </a:r>
            <a:r>
              <a:rPr lang="kk-KZ" b="1" dirty="0" smtClean="0">
                <a:latin typeface="Times New Roman" pitchFamily="18" charset="0"/>
                <a:cs typeface="Times New Roman" pitchFamily="18" charset="0"/>
              </a:rPr>
              <a:t>.</a:t>
            </a:r>
          </a:p>
          <a:p>
            <a:endParaRPr lang="kk-KZ" b="1" dirty="0" smtClean="0">
              <a:latin typeface="Times New Roman" pitchFamily="18" charset="0"/>
              <a:cs typeface="Times New Roman" pitchFamily="18" charset="0"/>
            </a:endParaRPr>
          </a:p>
          <a:p>
            <a:r>
              <a:rPr lang="kk-KZ" dirty="0" smtClean="0">
                <a:solidFill>
                  <a:schemeClr val="accent4">
                    <a:lumMod val="50000"/>
                  </a:schemeClr>
                </a:solidFill>
                <a:latin typeface="Times New Roman" pitchFamily="18" charset="0"/>
                <a:cs typeface="Times New Roman" pitchFamily="18" charset="0"/>
              </a:rPr>
              <a:t>Экологиялық жүйенің бұзылу дәрежесін қандай көрсеткіштермен анықтауға болады?</a:t>
            </a:r>
            <a:endParaRPr lang="ru-RU" dirty="0" smtClean="0">
              <a:solidFill>
                <a:schemeClr val="accent4">
                  <a:lumMod val="50000"/>
                </a:schemeClr>
              </a:solidFill>
              <a:latin typeface="Times New Roman" pitchFamily="18" charset="0"/>
              <a:cs typeface="Times New Roman" pitchFamily="18" charset="0"/>
            </a:endParaRP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928670"/>
            <a:ext cx="8229600" cy="2928958"/>
          </a:xfrm>
        </p:spPr>
        <p:txBody>
          <a:bodyPr>
            <a:normAutofit/>
          </a:bodyPr>
          <a:lstStyle/>
          <a:p>
            <a:pPr algn="just"/>
            <a:r>
              <a:rPr lang="kk-KZ" sz="2400" b="0" i="1" dirty="0" smtClean="0">
                <a:latin typeface="Times New Roman" pitchFamily="18" charset="0"/>
                <a:cs typeface="Times New Roman" pitchFamily="18" charset="0"/>
              </a:rPr>
              <a:t>Қортындылай келе адамға қолайлы орта жасау-мемлекетіміздің тұрақты даму мәселесінің бір бөлігі. Мәселені іске асырудың негізгі жолдарың бірі қоғамды экологияландыру. Бұл ұсынысты барлық қазақстандықтар, әсіресе жастар қабылдауы керек. Қазақстанның экологиялық тұрақтылығы – бұл барлығымыздың болашағымыз.</a:t>
            </a:r>
            <a:endParaRPr lang="ru-RU" sz="2400" b="0" i="1"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97</TotalTime>
  <Words>291</Words>
  <PresentationFormat>Экран (4:3)</PresentationFormat>
  <Paragraphs>34</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Открытая</vt:lpstr>
      <vt:lpstr>Слайд 1</vt:lpstr>
      <vt:lpstr>Слайд 2</vt:lpstr>
      <vt:lpstr>Слайд 3</vt:lpstr>
      <vt:lpstr>Слайд 4</vt:lpstr>
      <vt:lpstr>Слайд 5</vt:lpstr>
      <vt:lpstr>Слайд 6</vt:lpstr>
      <vt:lpstr>Қоршаған табиғат ортасы жағдайының сапасын бағалау әдістерін, негізгі көрсткіштері мен бақылаудың жалпы әдістерін әзірлеу;</vt:lpstr>
      <vt:lpstr>Слайд 8</vt:lpstr>
      <vt:lpstr>Қортындылай келе адамға қолайлы орта жасау-мемлекетіміздің тұрақты даму мәселесінің бір бөлігі. Мәселені іске асырудың негізгі жолдарың бірі қоғамды экологияландыру. Бұл ұсынысты барлық қазақстандықтар, әсіресе жастар қабылдауы керек. Қазақстанның экологиялық тұрақтылығы – бұл барлығымыздың болашағымыз.</vt:lpstr>
      <vt:lpstr>Слайд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Администратор</dc:creator>
  <cp:lastModifiedBy>GYPNORION</cp:lastModifiedBy>
  <cp:revision>7</cp:revision>
  <dcterms:created xsi:type="dcterms:W3CDTF">2020-08-22T16:27:05Z</dcterms:created>
  <dcterms:modified xsi:type="dcterms:W3CDTF">2020-08-22T20:03:34Z</dcterms:modified>
</cp:coreProperties>
</file>