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4EC0-C1F0-4AF4-A7E8-FC5E7DC45CA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289D-19B3-4AB9-B60F-C389D9076E96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4EC0-C1F0-4AF4-A7E8-FC5E7DC45CA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289D-19B3-4AB9-B60F-C389D9076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4EC0-C1F0-4AF4-A7E8-FC5E7DC45CA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289D-19B3-4AB9-B60F-C389D9076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4EC0-C1F0-4AF4-A7E8-FC5E7DC45CA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289D-19B3-4AB9-B60F-C389D9076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4EC0-C1F0-4AF4-A7E8-FC5E7DC45CA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289D-19B3-4AB9-B60F-C389D9076E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4EC0-C1F0-4AF4-A7E8-FC5E7DC45CA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289D-19B3-4AB9-B60F-C389D9076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4EC0-C1F0-4AF4-A7E8-FC5E7DC45CA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289D-19B3-4AB9-B60F-C389D9076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4EC0-C1F0-4AF4-A7E8-FC5E7DC45CA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289D-19B3-4AB9-B60F-C389D9076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4EC0-C1F0-4AF4-A7E8-FC5E7DC45CA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289D-19B3-4AB9-B60F-C389D9076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4EC0-C1F0-4AF4-A7E8-FC5E7DC45CA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289D-19B3-4AB9-B60F-C389D9076E96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4EC0-C1F0-4AF4-A7E8-FC5E7DC45CA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289D-19B3-4AB9-B60F-C389D9076E96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BB54EC0-C1F0-4AF4-A7E8-FC5E7DC45CA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33289D-19B3-4AB9-B60F-C389D9076E9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6660232" cy="331236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Subject:</a:t>
            </a:r>
            <a:r>
              <a:rPr lang="en-US" dirty="0" err="1" smtClean="0">
                <a:latin typeface="Comic Sans MS" pitchFamily="66" charset="0"/>
              </a:rPr>
              <a:t>English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language </a:t>
            </a:r>
            <a:br>
              <a:rPr lang="en-US" dirty="0"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Grade:</a:t>
            </a:r>
            <a:r>
              <a:rPr lang="en-US" dirty="0" smtClean="0">
                <a:latin typeface="Comic Sans MS" pitchFamily="66" charset="0"/>
              </a:rPr>
              <a:t>10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Module:</a:t>
            </a:r>
            <a:r>
              <a:rPr lang="en-US" dirty="0" smtClean="0">
                <a:latin typeface="Comic Sans MS" pitchFamily="66" charset="0"/>
              </a:rPr>
              <a:t>9 Independent project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57" y="1772816"/>
            <a:ext cx="8301315" cy="50405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Kazakhstan in Action!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3200" i="1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/>
                </a:solidFill>
              </a:rPr>
              <a:t>Descriptor: </a:t>
            </a:r>
            <a:r>
              <a:rPr lang="en-US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Read and choose the correct word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62068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HOMEWORK</a:t>
            </a:r>
            <a:endParaRPr lang="ru-RU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4481" r="3753" b="14084"/>
          <a:stretch/>
        </p:blipFill>
        <p:spPr bwMode="auto">
          <a:xfrm>
            <a:off x="519157" y="2276872"/>
            <a:ext cx="8399303" cy="252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 LANGUAGE IN USE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626469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6000" b="1" dirty="0" smtClean="0"/>
              <a:t>LEARNING OBJECTIVES(S)</a:t>
            </a:r>
          </a:p>
          <a:p>
            <a:r>
              <a:rPr lang="en-US" sz="5600" dirty="0" smtClean="0"/>
              <a:t>10.4.1 </a:t>
            </a:r>
            <a:r>
              <a:rPr lang="en-US" sz="5600" dirty="0"/>
              <a:t>- understand complex and abstract main points in extended texts on a wide range of familiar and unfamiliar general and curricular topics</a:t>
            </a:r>
            <a:endParaRPr lang="ru-RU" sz="5600" dirty="0"/>
          </a:p>
          <a:p>
            <a:r>
              <a:rPr lang="en-US" sz="5600" dirty="0" smtClean="0"/>
              <a:t>10.4.3 </a:t>
            </a:r>
            <a:r>
              <a:rPr lang="en-US" sz="5600" dirty="0"/>
              <a:t>- skim a range of lengthy texts with speed to identify content meriting closer reading on a range of more complex and abstract,  general and curricular topics </a:t>
            </a:r>
            <a:endParaRPr lang="ru-RU" sz="5600" dirty="0"/>
          </a:p>
          <a:p>
            <a:r>
              <a:rPr lang="en-US" sz="5600" dirty="0" smtClean="0"/>
              <a:t>10.4.4 </a:t>
            </a:r>
            <a:r>
              <a:rPr lang="en-US" sz="5600" dirty="0"/>
              <a:t>- read a wide range of extended fiction and non-fiction texts on a variety of more complex and abstract general and curricular topics</a:t>
            </a:r>
            <a:endParaRPr lang="ru-RU" sz="5600" dirty="0"/>
          </a:p>
          <a:p>
            <a:r>
              <a:rPr lang="en-US" sz="5600" dirty="0"/>
              <a:t> </a:t>
            </a:r>
            <a:r>
              <a:rPr lang="en-US" sz="5600" dirty="0" smtClean="0"/>
              <a:t>10.3.1 </a:t>
            </a:r>
            <a:r>
              <a:rPr lang="en-US" sz="5600" dirty="0"/>
              <a:t>- use formal and informal language registers in talk on a range of general and curricular topics, including some unfamiliar topics </a:t>
            </a:r>
            <a:endParaRPr lang="ru-RU" sz="5600" dirty="0"/>
          </a:p>
          <a:p>
            <a:r>
              <a:rPr lang="en-US" sz="5600" dirty="0" smtClean="0"/>
              <a:t>10.2.2 </a:t>
            </a:r>
            <a:r>
              <a:rPr lang="en-US" sz="5600" dirty="0"/>
              <a:t>- understand specific information in unsupported extended talk on a wide range of general and curricular topics, including talk on a growing range of unfamiliar topics </a:t>
            </a:r>
            <a:endParaRPr lang="ru-RU" sz="5600" dirty="0"/>
          </a:p>
          <a:p>
            <a:r>
              <a:rPr lang="en-US" sz="5600" dirty="0" smtClean="0"/>
              <a:t>10.2.3 </a:t>
            </a:r>
            <a:r>
              <a:rPr lang="en-US" sz="5600" dirty="0"/>
              <a:t>- understand the detail of an argument in unsupported extended talk on a wide range of general and curricular topics, including talk on a growing range of unfamiliar topics</a:t>
            </a:r>
            <a:endParaRPr lang="ru-RU" sz="5600" dirty="0"/>
          </a:p>
          <a:p>
            <a:r>
              <a:rPr lang="en-US" sz="5600" dirty="0" smtClean="0"/>
              <a:t>10.5.2 </a:t>
            </a:r>
            <a:r>
              <a:rPr lang="en-US" sz="5600" dirty="0"/>
              <a:t>- use a wide range of vocabulary, which is appropriate to topic and genre, and which is spelt accurately</a:t>
            </a:r>
            <a:endParaRPr lang="ru-RU" sz="5600" dirty="0"/>
          </a:p>
          <a:p>
            <a:r>
              <a:rPr lang="en-US" sz="5600" dirty="0" smtClean="0"/>
              <a:t>10.1.5 </a:t>
            </a:r>
            <a:r>
              <a:rPr lang="en-US" sz="5600" dirty="0"/>
              <a:t>- use feedback to set personal learning objectives</a:t>
            </a:r>
            <a:endParaRPr lang="ru-RU" sz="5600" dirty="0"/>
          </a:p>
          <a:p>
            <a:r>
              <a:rPr lang="en-US" sz="5600" dirty="0"/>
              <a:t> </a:t>
            </a:r>
            <a:r>
              <a:rPr lang="en-US" sz="5600" dirty="0" smtClean="0"/>
              <a:t>10.6.6 </a:t>
            </a:r>
            <a:r>
              <a:rPr lang="en-US" sz="5600" dirty="0"/>
              <a:t>- use a growing variety of impersonal and cleft structures on a wide range of general and curricular topics </a:t>
            </a:r>
            <a:endParaRPr lang="ru-RU" sz="5600" dirty="0"/>
          </a:p>
          <a:p>
            <a:r>
              <a:rPr lang="en-US" sz="5600" dirty="0" smtClean="0"/>
              <a:t>10.6.7 </a:t>
            </a:r>
            <a:r>
              <a:rPr lang="en-US" sz="5600" dirty="0"/>
              <a:t>- use a wide variety of simple perfect active and passive forms and a variety of perfect continuous forms on a wide range of general and curricular topics</a:t>
            </a:r>
            <a:endParaRPr lang="ru-RU" sz="5600" dirty="0"/>
          </a:p>
          <a:p>
            <a:r>
              <a:rPr lang="en-US" sz="5600" dirty="0" smtClean="0"/>
              <a:t>10.5.1 </a:t>
            </a:r>
            <a:r>
              <a:rPr lang="en-US" sz="5600" dirty="0"/>
              <a:t>- plan, write, edit and proofread work at text level independently  on a wide range of general and curricular topics</a:t>
            </a:r>
            <a:endParaRPr lang="ru-RU" sz="5600" dirty="0"/>
          </a:p>
          <a:p>
            <a:r>
              <a:rPr lang="en-US" sz="5600" dirty="0" smtClean="0"/>
              <a:t>10.5.3 </a:t>
            </a:r>
            <a:r>
              <a:rPr lang="en-US" sz="5600" dirty="0"/>
              <a:t>- write with grammatical accuracy on a wide range of general and curricular topics  </a:t>
            </a:r>
            <a:endParaRPr lang="ru-RU" sz="5600" dirty="0"/>
          </a:p>
          <a:p>
            <a:r>
              <a:rPr lang="en-US" sz="5600" dirty="0" smtClean="0"/>
              <a:t>10.5.4 </a:t>
            </a:r>
            <a:r>
              <a:rPr lang="en-US" sz="5600" dirty="0"/>
              <a:t>- use style and register to achieve an appropriate degree of formality in a wide variety of written genres on general and curricular topics</a:t>
            </a:r>
            <a:endParaRPr lang="ru-RU" sz="5600" dirty="0"/>
          </a:p>
          <a:p>
            <a:r>
              <a:rPr lang="en-US" sz="5600" dirty="0" smtClean="0"/>
              <a:t>10.5.6 </a:t>
            </a:r>
            <a:r>
              <a:rPr lang="en-US" sz="5600" dirty="0"/>
              <a:t>- write coherently at text level using a variety of connectors on a wide range of familiar general and curricular topics</a:t>
            </a:r>
            <a:endParaRPr lang="ru-RU" sz="5600" dirty="0"/>
          </a:p>
          <a:p>
            <a:r>
              <a:rPr lang="en-US" sz="5600" dirty="0" smtClean="0"/>
              <a:t>10.5.9 </a:t>
            </a:r>
            <a:r>
              <a:rPr lang="en-US" sz="5600" dirty="0"/>
              <a:t>- punctuate written work at text level on a wide range of general and curricular topics with a good degree of accuracy</a:t>
            </a:r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24649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032448" cy="28803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 1 at page 122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Phrasal verbs/Prepositions</a:t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800" i="1" dirty="0">
                <a:solidFill>
                  <a:schemeClr val="accent6"/>
                </a:solidFill>
              </a:rPr>
              <a:t>Descriptor: </a:t>
            </a:r>
            <a:r>
              <a:rPr lang="kk-KZ" sz="2800" i="1" dirty="0" smtClean="0">
                <a:solidFill>
                  <a:schemeClr val="accent6"/>
                </a:solidFill>
              </a:rPr>
              <a:t/>
            </a:r>
            <a:br>
              <a:rPr lang="kk-KZ" sz="2800" i="1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Choose the correct particle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37475"/>
            <a:ext cx="4896544" cy="49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653136"/>
            <a:ext cx="3456384" cy="1854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Answer Key: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1.in 2.in 3.on 4.out 5.over 6.out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 2 at page 122</a:t>
            </a:r>
            <a:br>
              <a:rPr lang="en-US" dirty="0" smtClean="0"/>
            </a:br>
            <a:r>
              <a:rPr lang="en-US" i="1" dirty="0">
                <a:solidFill>
                  <a:schemeClr val="accent6"/>
                </a:solidFill>
              </a:rPr>
              <a:t>Descriptor: </a:t>
            </a:r>
            <a:r>
              <a:rPr lang="en-US" dirty="0" smtClean="0">
                <a:solidFill>
                  <a:srgbClr val="FF0000"/>
                </a:solidFill>
              </a:rPr>
              <a:t>Choose the correct preposition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168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6781" y="5301208"/>
            <a:ext cx="8240363" cy="15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Answer Key: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1.to, 2.on, 3.under, 4.to, 5.to, 6.in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Ex 3 at page 122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>
                <a:solidFill>
                  <a:schemeClr val="accent6"/>
                </a:solidFill>
              </a:rPr>
              <a:t>Descriptor: </a:t>
            </a:r>
            <a:r>
              <a:rPr lang="en-US" dirty="0" smtClean="0">
                <a:solidFill>
                  <a:srgbClr val="FF0000"/>
                </a:solidFill>
              </a:rPr>
              <a:t>Fill in: natural, long-term, free, process, starling, toxic.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r="2439"/>
          <a:stretch/>
        </p:blipFill>
        <p:spPr bwMode="auto">
          <a:xfrm>
            <a:off x="1115616" y="1916832"/>
            <a:ext cx="6552728" cy="264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941168"/>
            <a:ext cx="8568952" cy="15664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Answer Key:</a:t>
            </a:r>
          </a:p>
          <a:p>
            <a:pPr>
              <a:spcAft>
                <a:spcPts val="0"/>
              </a:spcAft>
            </a:pP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1.starling,2.long-term, 3.toxic,4.free 5.natural</a:t>
            </a:r>
          </a:p>
          <a:p>
            <a:pPr>
              <a:spcAft>
                <a:spcPts val="0"/>
              </a:spcAft>
            </a:pP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6.process</a:t>
            </a:r>
          </a:p>
          <a:p>
            <a:pPr>
              <a:spcAft>
                <a:spcPts val="0"/>
              </a:spcAft>
            </a:pP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3816424" cy="57606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Word formation </a:t>
            </a:r>
            <a:b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Ex 4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 page 122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52783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520397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491880" y="332656"/>
            <a:ext cx="5256584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chemeClr val="accent6"/>
                </a:solidFill>
              </a:rPr>
              <a:t>Descriptor: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Complete the sentences with correct word derived from the words in brackets. Use  appropriate proxies.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4826675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Answer Key: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1.superheroes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2.telecommunications</a:t>
            </a:r>
            <a:r>
              <a:rPr lang="en-US" dirty="0">
                <a:solidFill>
                  <a:srgbClr val="FFFF00"/>
                </a:solidFill>
              </a:rPr>
              <a:t>	           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3.autobiography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4.ex-husband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5.interaction</a:t>
            </a:r>
            <a:endParaRPr lang="ru-RU" dirty="0">
              <a:solidFill>
                <a:srgbClr val="FFFF00"/>
              </a:solidFill>
            </a:endParaRPr>
          </a:p>
          <a:p>
            <a:pPr>
              <a:spcAft>
                <a:spcPts val="0"/>
              </a:spcAft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 5 at page 122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WORD OFTEN CONFUSED</a:t>
            </a: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chemeClr val="accent6"/>
                </a:solidFill>
              </a:rPr>
              <a:t>Descriptor: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hoose the correct word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3354"/>
            <a:ext cx="5976664" cy="421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04248" y="4005064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Answer Key: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1.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wandered, settled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2.</a:t>
            </a:r>
            <a:r>
              <a:rPr lang="en-US" dirty="0">
                <a:solidFill>
                  <a:srgbClr val="FFFF00"/>
                </a:solidFill>
              </a:rPr>
              <a:t> grab, public	           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3.</a:t>
            </a:r>
            <a:r>
              <a:rPr lang="en-US" dirty="0">
                <a:solidFill>
                  <a:srgbClr val="FFFF00"/>
                </a:solidFill>
              </a:rPr>
              <a:t> spent, biting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4.</a:t>
            </a:r>
            <a:r>
              <a:rPr lang="en-US" dirty="0">
                <a:solidFill>
                  <a:srgbClr val="FFFF00"/>
                </a:solidFill>
              </a:rPr>
              <a:t> doubt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endParaRPr lang="ru-RU" dirty="0">
              <a:solidFill>
                <a:srgbClr val="FFFF00"/>
              </a:solidFill>
            </a:endParaRPr>
          </a:p>
          <a:p>
            <a:pPr>
              <a:spcAft>
                <a:spcPts val="0"/>
              </a:spcAft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6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6538" y="47667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Further Practice – Quiz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consolidate information in  the module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6538" y="4826675"/>
            <a:ext cx="8519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Answer Key: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1. F (</a:t>
            </a:r>
            <a:r>
              <a:rPr lang="en-US" dirty="0">
                <a:solidFill>
                  <a:srgbClr val="FFFF00"/>
                </a:solidFill>
              </a:rPr>
              <a:t>14 billion years </a:t>
            </a:r>
            <a:r>
              <a:rPr lang="en-US" dirty="0" smtClean="0">
                <a:solidFill>
                  <a:srgbClr val="FFFF00"/>
                </a:solidFill>
              </a:rPr>
              <a:t>ago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FF00"/>
                </a:solidFill>
              </a:rPr>
              <a:t>2. F (</a:t>
            </a:r>
            <a:r>
              <a:rPr lang="en-US" dirty="0">
                <a:solidFill>
                  <a:srgbClr val="FFFF00"/>
                </a:solidFill>
              </a:rPr>
              <a:t>enzyme</a:t>
            </a:r>
            <a:r>
              <a:rPr lang="en-US" dirty="0" smtClean="0">
                <a:solidFill>
                  <a:srgbClr val="FFFF00"/>
                </a:solidFill>
              </a:rPr>
              <a:t>) 3.T 4. F (98%)5.T 6. F ( 160 </a:t>
            </a:r>
            <a:r>
              <a:rPr lang="en-US" dirty="0" err="1" smtClean="0">
                <a:solidFill>
                  <a:srgbClr val="FFFF00"/>
                </a:solidFill>
              </a:rPr>
              <a:t>kmph</a:t>
            </a:r>
            <a:r>
              <a:rPr lang="en-US" dirty="0" smtClean="0">
                <a:solidFill>
                  <a:srgbClr val="FFFF00"/>
                </a:solidFill>
              </a:rPr>
              <a:t>) 7.F (45% men, 30% women) 8. F (</a:t>
            </a:r>
            <a:r>
              <a:rPr lang="en-US" dirty="0">
                <a:solidFill>
                  <a:srgbClr val="FFFF00"/>
                </a:solidFill>
              </a:rPr>
              <a:t>Multiple Universe </a:t>
            </a:r>
            <a:r>
              <a:rPr lang="en-US" dirty="0" smtClean="0">
                <a:solidFill>
                  <a:srgbClr val="FFFF00"/>
                </a:solidFill>
              </a:rPr>
              <a:t>Theory)</a:t>
            </a:r>
            <a:endParaRPr lang="ru-RU" dirty="0">
              <a:solidFill>
                <a:srgbClr val="FFFF00"/>
              </a:solidFill>
            </a:endParaRPr>
          </a:p>
          <a:p>
            <a:pPr>
              <a:spcAft>
                <a:spcPts val="0"/>
              </a:spcAft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6"/>
                </a:solidFill>
              </a:rPr>
              <a:t>Descriptor: </a:t>
            </a:r>
            <a:r>
              <a:rPr lang="en-US" b="1" dirty="0" smtClean="0">
                <a:solidFill>
                  <a:srgbClr val="FFFF00"/>
                </a:solidFill>
              </a:rPr>
              <a:t>Mark </a:t>
            </a:r>
            <a:r>
              <a:rPr lang="en-US" b="1" dirty="0">
                <a:solidFill>
                  <a:srgbClr val="FFFF00"/>
                </a:solidFill>
              </a:rPr>
              <a:t>the sentences T (true) or F (false). Correct the false sentences.</a:t>
            </a:r>
          </a:p>
          <a:p>
            <a:r>
              <a:rPr lang="en-US" dirty="0"/>
              <a:t>1  The Big Bang is thought to have taken place 10 billion years </a:t>
            </a:r>
            <a:r>
              <a:rPr lang="en-US" dirty="0" smtClean="0"/>
              <a:t>ago.</a:t>
            </a:r>
          </a:p>
          <a:p>
            <a:r>
              <a:rPr lang="en-US" dirty="0" smtClean="0"/>
              <a:t>2 </a:t>
            </a:r>
            <a:r>
              <a:rPr lang="en-US" dirty="0"/>
              <a:t>Telomerase is a protein.		</a:t>
            </a:r>
          </a:p>
          <a:p>
            <a:r>
              <a:rPr lang="en-US" dirty="0"/>
              <a:t>3 Tomatoes contain lycopene.		</a:t>
            </a:r>
          </a:p>
          <a:p>
            <a:r>
              <a:rPr lang="en-US" dirty="0"/>
              <a:t>4 Our body uses all of the oxygen it takes in	</a:t>
            </a:r>
          </a:p>
          <a:p>
            <a:r>
              <a:rPr lang="en-US" dirty="0"/>
              <a:t>5 The Great Oxidation Event took place around 2 billion years </a:t>
            </a:r>
            <a:r>
              <a:rPr lang="en-US" dirty="0" smtClean="0"/>
              <a:t>ago</a:t>
            </a:r>
            <a:endParaRPr lang="en-US" dirty="0"/>
          </a:p>
          <a:p>
            <a:r>
              <a:rPr lang="en-US" dirty="0" smtClean="0"/>
              <a:t>6  </a:t>
            </a:r>
            <a:r>
              <a:rPr lang="en-US" dirty="0"/>
              <a:t>A sneeze can reach a speed of 100 </a:t>
            </a:r>
            <a:r>
              <a:rPr lang="en-US" dirty="0" err="1"/>
              <a:t>kmph</a:t>
            </a:r>
            <a:r>
              <a:rPr lang="en-US" dirty="0"/>
              <a:t>	</a:t>
            </a:r>
          </a:p>
          <a:p>
            <a:r>
              <a:rPr lang="en-US" dirty="0"/>
              <a:t>7 Around 30% of men snore.		</a:t>
            </a:r>
          </a:p>
          <a:p>
            <a:r>
              <a:rPr lang="en-US" dirty="0"/>
              <a:t>8 The Cyclical Universe Theory suggests that there is more than one universe.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8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r="11157"/>
          <a:stretch/>
        </p:blipFill>
        <p:spPr bwMode="auto">
          <a:xfrm>
            <a:off x="0" y="0"/>
            <a:ext cx="91265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1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211</TotalTime>
  <Words>537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Comic Sans MS</vt:lpstr>
      <vt:lpstr>Tw Cen MT</vt:lpstr>
      <vt:lpstr>Паркет</vt:lpstr>
      <vt:lpstr>Subject:English language  Grade:10 Module:9 Independent project </vt:lpstr>
      <vt:lpstr> LANGUAGE IN USE</vt:lpstr>
      <vt:lpstr>Ex 1 at page 122  Phrasal verbs/Prepositions Descriptor:  Choose the correct particle</vt:lpstr>
      <vt:lpstr>Ex 2 at page 122 Descriptor: Choose the correct preposition</vt:lpstr>
      <vt:lpstr>                                                                         Ex 3 at page 122 Descriptor: Fill in: natural, long-term, free, process, starling, toxic.</vt:lpstr>
      <vt:lpstr>Word formation  Ex 4 at page 122</vt:lpstr>
      <vt:lpstr>      Ex 5 at page 122 WORD OFTEN CONFUSED Descriptor: Choose the correct word</vt:lpstr>
      <vt:lpstr>Презентация PowerPoint</vt:lpstr>
      <vt:lpstr>Презентация PowerPoint</vt:lpstr>
      <vt:lpstr>Kazakhstan in Action! Descriptor: Read and choose the correct word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Subject:English language  Grade:10 Module:9 Independent project Teacher:Dulatbaeva A.M. School:School-lyceum:84</dc:title>
  <dc:creator>Acer</dc:creator>
  <cp:lastModifiedBy>Данагул</cp:lastModifiedBy>
  <cp:revision>18</cp:revision>
  <dcterms:created xsi:type="dcterms:W3CDTF">2021-04-11T15:40:17Z</dcterms:created>
  <dcterms:modified xsi:type="dcterms:W3CDTF">2024-12-20T16:09:54Z</dcterms:modified>
</cp:coreProperties>
</file>