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 id="273" r:id="rId16"/>
    <p:sldId id="275" r:id="rId17"/>
    <p:sldId id="277" r:id="rId18"/>
    <p:sldId id="268"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6EFA15A-42AD-499E-AE44-C9322DDA1DF2}" type="datetimeFigureOut">
              <a:rPr lang="ru-RU" smtClean="0"/>
              <a:pPr/>
              <a:t>17.11.2024</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51764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51589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1686756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2884202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342835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2374212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1705677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6EFA15A-42AD-499E-AE44-C9322DDA1DF2}" type="datetimeFigureOut">
              <a:rPr lang="ru-RU" smtClean="0"/>
              <a:pPr/>
              <a:t>17.11.2024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58515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6EFA15A-42AD-499E-AE44-C9322DDA1DF2}" type="datetimeFigureOut">
              <a:rPr lang="ru-RU" smtClean="0"/>
              <a:pPr/>
              <a:t>17.11.2024</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257457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111092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92800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43366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422178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335683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27955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418803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EFA15A-42AD-499E-AE44-C9322DDA1DF2}" type="datetimeFigureOut">
              <a:rPr lang="ru-RU" smtClean="0"/>
              <a:pPr/>
              <a:t>17.11.2024</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EC70CC-EBF5-4080-BC32-15CCC77A5B13}" type="slidenum">
              <a:rPr lang="ru-RU" smtClean="0"/>
              <a:pPr/>
              <a:t>‹#›</a:t>
            </a:fld>
            <a:endParaRPr lang="ru-RU"/>
          </a:p>
        </p:txBody>
      </p:sp>
    </p:spTree>
    <p:extLst>
      <p:ext uri="{BB962C8B-B14F-4D97-AF65-F5344CB8AC3E}">
        <p14:creationId xmlns:p14="http://schemas.microsoft.com/office/powerpoint/2010/main" val="280956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6EFA15A-42AD-499E-AE44-C9322DDA1DF2}" type="datetimeFigureOut">
              <a:rPr lang="ru-RU" smtClean="0"/>
              <a:pPr/>
              <a:t>17.11.2024</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2EC70CC-EBF5-4080-BC32-15CCC77A5B13}" type="slidenum">
              <a:rPr lang="ru-RU" smtClean="0"/>
              <a:pPr/>
              <a:t>‹#›</a:t>
            </a:fld>
            <a:endParaRPr lang="ru-RU"/>
          </a:p>
        </p:txBody>
      </p:sp>
    </p:spTree>
    <p:extLst>
      <p:ext uri="{BB962C8B-B14F-4D97-AF65-F5344CB8AC3E}">
        <p14:creationId xmlns:p14="http://schemas.microsoft.com/office/powerpoint/2010/main" val="42840325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3549" y="1622124"/>
            <a:ext cx="10426890" cy="1646302"/>
          </a:xfrm>
        </p:spPr>
        <p:txBody>
          <a:bodyPr/>
          <a:lstStyle/>
          <a:p>
            <a:pPr algn="ctr"/>
            <a:r>
              <a:rPr lang="kk-KZ" sz="3600" b="1" dirty="0" smtClean="0">
                <a:latin typeface="Times New Roman" panose="02020603050405020304" pitchFamily="18" charset="0"/>
                <a:cs typeface="Times New Roman" panose="02020603050405020304" pitchFamily="18" charset="0"/>
              </a:rPr>
              <a:t>Сабақ тақырыбы: </a:t>
            </a:r>
            <a:br>
              <a:rPr lang="kk-KZ" sz="3600" b="1" dirty="0" smtClean="0">
                <a:latin typeface="Times New Roman" panose="02020603050405020304" pitchFamily="18" charset="0"/>
                <a:cs typeface="Times New Roman" panose="02020603050405020304" pitchFamily="18" charset="0"/>
              </a:rPr>
            </a:br>
            <a:r>
              <a:rPr lang="kk-KZ" sz="3600" b="1" dirty="0" smtClean="0">
                <a:latin typeface="Times New Roman" panose="02020603050405020304" pitchFamily="18" charset="0"/>
                <a:cs typeface="Times New Roman" panose="02020603050405020304" pitchFamily="18" charset="0"/>
              </a:rPr>
              <a:t>«Этносаралық қатынастар: мәселелері және қарама-қайшылықтары»</a:t>
            </a:r>
            <a:endParaRPr lang="kk-KZ" sz="36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10347" t="4976" r="10995" b="9054"/>
          <a:stretch/>
        </p:blipFill>
        <p:spPr>
          <a:xfrm>
            <a:off x="1440459" y="3268426"/>
            <a:ext cx="3603009" cy="2953511"/>
          </a:xfrm>
          <a:prstGeom prst="rect">
            <a:avLst/>
          </a:prstGeom>
        </p:spPr>
      </p:pic>
      <p:sp>
        <p:nvSpPr>
          <p:cNvPr id="3" name="Прямоугольник 2"/>
          <p:cNvSpPr/>
          <p:nvPr/>
        </p:nvSpPr>
        <p:spPr>
          <a:xfrm>
            <a:off x="5936776" y="3880294"/>
            <a:ext cx="6096000" cy="769441"/>
          </a:xfrm>
          <a:prstGeom prst="rect">
            <a:avLst/>
          </a:prstGeom>
        </p:spPr>
        <p:txBody>
          <a:bodyPr>
            <a:spAutoFit/>
          </a:bodyPr>
          <a:lstStyle/>
          <a:p>
            <a:pPr lvl="0">
              <a:spcBef>
                <a:spcPct val="20000"/>
              </a:spcBef>
              <a:buClr>
                <a:srgbClr val="D16349"/>
              </a:buClr>
              <a:buSzPct val="85000"/>
            </a:pPr>
            <a:r>
              <a:rPr lang="kk-KZ" sz="2000" b="1" dirty="0">
                <a:solidFill>
                  <a:prstClr val="black"/>
                </a:solidFill>
                <a:latin typeface="Times New Roman" panose="02020603050405020304" pitchFamily="18" charset="0"/>
                <a:cs typeface="Times New Roman" panose="02020603050405020304" pitchFamily="18" charset="0"/>
              </a:rPr>
              <a:t> </a:t>
            </a:r>
            <a:r>
              <a:rPr lang="kk-KZ" sz="2000" b="1" dirty="0">
                <a:solidFill>
                  <a:schemeClr val="bg1"/>
                </a:solidFill>
                <a:latin typeface="Times New Roman" panose="02020603050405020304" pitchFamily="18" charset="0"/>
                <a:cs typeface="Times New Roman" panose="02020603050405020304" pitchFamily="18" charset="0"/>
              </a:rPr>
              <a:t>Дүниежүзі тарихы 10 сынып</a:t>
            </a:r>
          </a:p>
          <a:p>
            <a:pPr lvl="0">
              <a:spcBef>
                <a:spcPct val="20000"/>
              </a:spcBef>
              <a:buClr>
                <a:srgbClr val="D16349"/>
              </a:buClr>
              <a:buSzPct val="85000"/>
            </a:pPr>
            <a:endParaRPr lang="kk-KZ"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96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076" y="891781"/>
            <a:ext cx="8761413" cy="706964"/>
          </a:xfrm>
        </p:spPr>
        <p:txBody>
          <a:bodyPr/>
          <a:lstStyle/>
          <a:p>
            <a:r>
              <a:rPr lang="kk-KZ" sz="4000" b="1" dirty="0" smtClean="0">
                <a:latin typeface="Times New Roman" panose="02020603050405020304" pitchFamily="18" charset="0"/>
                <a:cs typeface="Times New Roman" panose="02020603050405020304" pitchFamily="18" charset="0"/>
              </a:rPr>
              <a:t>Ұлттық саясат</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13760" y="2248658"/>
            <a:ext cx="9954324" cy="4254500"/>
          </a:xfrm>
        </p:spPr>
        <p:txBody>
          <a:bodyPr/>
          <a:lstStyle/>
          <a:p>
            <a:pPr marL="0" indent="0">
              <a:buNone/>
            </a:pPr>
            <a:r>
              <a:rPr lang="kk-KZ" dirty="0" smtClean="0"/>
              <a:t> 	</a:t>
            </a:r>
            <a:r>
              <a:rPr lang="kk-KZ" sz="2400" dirty="0" smtClean="0">
                <a:latin typeface="Times New Roman" panose="02020603050405020304" pitchFamily="18" charset="0"/>
                <a:cs typeface="Times New Roman" panose="02020603050405020304" pitchFamily="18" charset="0"/>
              </a:rPr>
              <a:t>Мемлекеттің ұлттық мәселелерді шешуде қолға алған шараларды </a:t>
            </a:r>
            <a:r>
              <a:rPr lang="kk-KZ" sz="2400" b="1" dirty="0" smtClean="0">
                <a:solidFill>
                  <a:srgbClr val="C00000"/>
                </a:solidFill>
                <a:latin typeface="Times New Roman" panose="02020603050405020304" pitchFamily="18" charset="0"/>
                <a:cs typeface="Times New Roman" panose="02020603050405020304" pitchFamily="18" charset="0"/>
              </a:rPr>
              <a:t>ұлттық саясат </a:t>
            </a:r>
            <a:r>
              <a:rPr lang="kk-KZ" sz="2400" dirty="0" smtClean="0">
                <a:latin typeface="Times New Roman" panose="02020603050405020304" pitchFamily="18" charset="0"/>
                <a:cs typeface="Times New Roman" panose="02020603050405020304" pitchFamily="18" charset="0"/>
              </a:rPr>
              <a:t>деп атайды. Егер этностар мен этникалық топтар арасында қайшылық болса, мемлекет әрбір этностың мүддесін қорғай отырып, басқа этностың мүддесіне зиян келтірмей отырып бұл қайшылықты шешеді. Мемлекет жанжалдардың алдын ала отырып, әртүрлі этностардың мүддесін үйлестіреді. </a:t>
            </a:r>
          </a:p>
          <a:p>
            <a:pPr marL="0" indent="0">
              <a:buNone/>
            </a:pPr>
            <a:r>
              <a:rPr lang="kk-KZ" sz="2400"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 Ұлттық саясаттың мәні әрбір этностың мүдделері мен олардың дер кезінде жүзеге асуына байланысты қалыптасады.</a:t>
            </a:r>
          </a:p>
          <a:p>
            <a:pPr marL="0" indent="0">
              <a:buNone/>
            </a:pPr>
            <a:r>
              <a:rPr lang="kk-KZ" sz="2400"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	Ұлттық саясат әлеуметтік, демографиялық, экономикалық, мәдени тілдік және мемлекеттік көші-қон саясатымен байланысты.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93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a:xfrm>
            <a:off x="145020" y="2275953"/>
            <a:ext cx="7702443" cy="4397802"/>
          </a:xfrm>
        </p:spPr>
        <p:txBody>
          <a:bodyPr>
            <a:normAutofit lnSpcReduction="10000"/>
          </a:bodyPr>
          <a:lstStyle/>
          <a:p>
            <a:pPr marL="0" indent="0">
              <a:buNone/>
            </a:pPr>
            <a:r>
              <a:rPr lang="kk-KZ" dirty="0" smtClean="0"/>
              <a:t> 	</a:t>
            </a:r>
            <a:r>
              <a:rPr lang="kk-KZ" sz="2400" dirty="0" smtClean="0">
                <a:latin typeface="Times New Roman" panose="02020603050405020304" pitchFamily="18" charset="0"/>
                <a:cs typeface="Times New Roman" panose="02020603050405020304" pitchFamily="18" charset="0"/>
              </a:rPr>
              <a:t>Ұлттық саясаттың максаты бірлік, эникааралық жақындық және этностардың бірігуі болуы мүмкін. Этникалық интеграцияның үлгісіне, мультикультурализм саясаты жатады. Ол соңғы ондаған жылдан бері Канада мен Еуропаның бірқатар мемлекеттерінде жүзеге асып келеді.</a:t>
            </a:r>
          </a:p>
          <a:p>
            <a:pPr marL="0" indent="0">
              <a:buNone/>
            </a:pPr>
            <a:r>
              <a:rPr lang="kk-KZ" sz="2400" dirty="0" smtClean="0">
                <a:latin typeface="Times New Roman" panose="02020603050405020304" pitchFamily="18" charset="0"/>
                <a:cs typeface="Times New Roman" panose="02020603050405020304" pitchFamily="18" charset="0"/>
              </a:rPr>
              <a:t> 	Ұлттық саясат жүзеге асу формасы мен әдісіне қарай толерантты немесе репрессиялық деп сипатталады. Еуропалық және канадалық мультимәденилік – толерантты ұлттық саясаттың үлгісі. Сталин кезеңіндегі халықтардың депортациялануы – репрессиялық ұлттық саясаттың үлгісі.</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8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Этникааралық қатынас деген не?</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kk-KZ" sz="2800" b="1" dirty="0">
                <a:solidFill>
                  <a:schemeClr val="tx1"/>
                </a:solidFill>
                <a:latin typeface="Times New Roman" panose="02020603050405020304" pitchFamily="18" charset="0"/>
                <a:cs typeface="Times New Roman" panose="02020603050405020304" pitchFamily="18" charset="0"/>
              </a:rPr>
              <a:t>а</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Полиэтникалық мемлекетте этностар мен этностық топтар арасында өзара </a:t>
            </a:r>
            <a:r>
              <a:rPr lang="kk-KZ" sz="2800" dirty="0" smtClean="0">
                <a:solidFill>
                  <a:schemeClr val="tx1"/>
                </a:solidFill>
                <a:latin typeface="Times New Roman" panose="02020603050405020304" pitchFamily="18" charset="0"/>
                <a:cs typeface="Times New Roman" panose="02020603050405020304" pitchFamily="18" charset="0"/>
              </a:rPr>
              <a:t>қарым-қатынас.</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ә</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Этностар немесе этникалық топтар арасында пайда болған </a:t>
            </a:r>
            <a:r>
              <a:rPr lang="kk-KZ" sz="2800" dirty="0" smtClean="0">
                <a:solidFill>
                  <a:schemeClr val="tx1"/>
                </a:solidFill>
                <a:latin typeface="Times New Roman" panose="02020603050405020304" pitchFamily="18" charset="0"/>
                <a:cs typeface="Times New Roman" panose="02020603050405020304" pitchFamily="18" charset="0"/>
              </a:rPr>
              <a:t>келіспеушіліктер. </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б</a:t>
            </a:r>
            <a:r>
              <a:rPr lang="en-US" sz="2800" b="1"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Мемлекеттің ұлттық мәселелерді шешуде қолға алған </a:t>
            </a:r>
            <a:r>
              <a:rPr lang="kk-KZ" sz="2800" dirty="0" smtClean="0">
                <a:solidFill>
                  <a:schemeClr val="tx1"/>
                </a:solidFill>
                <a:latin typeface="Times New Roman" panose="02020603050405020304" pitchFamily="18" charset="0"/>
                <a:cs typeface="Times New Roman" panose="02020603050405020304" pitchFamily="18" charset="0"/>
              </a:rPr>
              <a:t>шаралар.</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8135" t="1593" r="14209" b="8855"/>
          <a:stretch/>
        </p:blipFill>
        <p:spPr>
          <a:xfrm>
            <a:off x="9785444" y="2826328"/>
            <a:ext cx="2129052" cy="2182400"/>
          </a:xfrm>
          <a:prstGeom prst="rect">
            <a:avLst/>
          </a:prstGeom>
        </p:spPr>
      </p:pic>
    </p:spTree>
    <p:extLst>
      <p:ext uri="{BB962C8B-B14F-4D97-AF65-F5344CB8AC3E}">
        <p14:creationId xmlns:p14="http://schemas.microsoft.com/office/powerpoint/2010/main" val="292631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Этникаралық қатынас деген не?</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kk-KZ" sz="2800" b="1" dirty="0">
                <a:solidFill>
                  <a:schemeClr val="tx1"/>
                </a:solidFill>
                <a:latin typeface="Times New Roman" panose="02020603050405020304" pitchFamily="18" charset="0"/>
                <a:cs typeface="Times New Roman" panose="02020603050405020304" pitchFamily="18" charset="0"/>
              </a:rPr>
              <a:t>а</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b="1" i="1" dirty="0">
                <a:solidFill>
                  <a:srgbClr val="C00000"/>
                </a:solidFill>
                <a:latin typeface="Times New Roman" panose="02020603050405020304" pitchFamily="18" charset="0"/>
                <a:cs typeface="Times New Roman" panose="02020603050405020304" pitchFamily="18" charset="0"/>
              </a:rPr>
              <a:t>Полиэтникалық мемлекетте этностар мен этностық топтар арасында өзара </a:t>
            </a:r>
            <a:r>
              <a:rPr lang="kk-KZ" sz="2800" b="1" i="1" dirty="0" smtClean="0">
                <a:solidFill>
                  <a:srgbClr val="C00000"/>
                </a:solidFill>
                <a:latin typeface="Times New Roman" panose="02020603050405020304" pitchFamily="18" charset="0"/>
                <a:cs typeface="Times New Roman" panose="02020603050405020304" pitchFamily="18" charset="0"/>
              </a:rPr>
              <a:t>қарым-қатынас.</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ә</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Этностар немесе этникалық топтар арасында пайда болған </a:t>
            </a:r>
            <a:r>
              <a:rPr lang="kk-KZ" sz="2800" dirty="0" smtClean="0">
                <a:solidFill>
                  <a:schemeClr val="tx1"/>
                </a:solidFill>
                <a:latin typeface="Times New Roman" panose="02020603050405020304" pitchFamily="18" charset="0"/>
                <a:cs typeface="Times New Roman" panose="02020603050405020304" pitchFamily="18" charset="0"/>
              </a:rPr>
              <a:t>келіспеушіліктер. </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б</a:t>
            </a:r>
            <a:r>
              <a:rPr lang="en-US" sz="2800" b="1"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Мемлекеттің ұлттық мәселелерді шешуде қолға алған </a:t>
            </a:r>
            <a:r>
              <a:rPr lang="kk-KZ" sz="2800" dirty="0" smtClean="0">
                <a:solidFill>
                  <a:schemeClr val="tx1"/>
                </a:solidFill>
                <a:latin typeface="Times New Roman" panose="02020603050405020304" pitchFamily="18" charset="0"/>
                <a:cs typeface="Times New Roman" panose="02020603050405020304" pitchFamily="18" charset="0"/>
              </a:rPr>
              <a:t>шаралар.</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28364" t="23482" r="28221" b="30746"/>
          <a:stretch/>
        </p:blipFill>
        <p:spPr>
          <a:xfrm>
            <a:off x="9916367" y="2155941"/>
            <a:ext cx="1282890" cy="1460716"/>
          </a:xfrm>
          <a:prstGeom prst="rect">
            <a:avLst/>
          </a:prstGeom>
        </p:spPr>
      </p:pic>
    </p:spTree>
    <p:extLst>
      <p:ext uri="{BB962C8B-B14F-4D97-AF65-F5344CB8AC3E}">
        <p14:creationId xmlns:p14="http://schemas.microsoft.com/office/powerpoint/2010/main" val="99636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Ұлттық саясат дегеніміз не?</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kk-KZ" sz="2800" b="1" dirty="0">
                <a:solidFill>
                  <a:schemeClr val="tx1"/>
                </a:solidFill>
                <a:latin typeface="Times New Roman" panose="02020603050405020304" pitchFamily="18" charset="0"/>
                <a:cs typeface="Times New Roman" panose="02020603050405020304" pitchFamily="18" charset="0"/>
              </a:rPr>
              <a:t>а</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Полиэтникалық мемлекетте этностар мен этностық топтар арасында өзара </a:t>
            </a:r>
            <a:r>
              <a:rPr lang="kk-KZ" sz="2800" dirty="0" smtClean="0">
                <a:solidFill>
                  <a:schemeClr val="tx1"/>
                </a:solidFill>
                <a:latin typeface="Times New Roman" panose="02020603050405020304" pitchFamily="18" charset="0"/>
                <a:cs typeface="Times New Roman" panose="02020603050405020304" pitchFamily="18" charset="0"/>
              </a:rPr>
              <a:t>қарым-қатынас.</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ә</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smtClean="0">
                <a:solidFill>
                  <a:schemeClr val="tx1"/>
                </a:solidFill>
                <a:latin typeface="Times New Roman" panose="02020603050405020304" pitchFamily="18" charset="0"/>
                <a:cs typeface="Times New Roman" panose="02020603050405020304" pitchFamily="18" charset="0"/>
              </a:rPr>
              <a:t>қоғам өмірінің барлық саласындағы этностар арасындағы қатынастарды реттейтін, мемлекеттің саяси қызметінің құрамдас бөлігі.</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б</a:t>
            </a:r>
            <a:r>
              <a:rPr lang="en-US" sz="2800" b="1"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Мемлекеттің ұлттық мәселелерді шешуде қолға алған </a:t>
            </a:r>
            <a:r>
              <a:rPr lang="kk-KZ" sz="2800" dirty="0" smtClean="0">
                <a:solidFill>
                  <a:schemeClr val="tx1"/>
                </a:solidFill>
                <a:latin typeface="Times New Roman" panose="02020603050405020304" pitchFamily="18" charset="0"/>
                <a:cs typeface="Times New Roman" panose="02020603050405020304" pitchFamily="18" charset="0"/>
              </a:rPr>
              <a:t>шаралар.</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8135" t="1593" r="14209" b="8855"/>
          <a:stretch/>
        </p:blipFill>
        <p:spPr>
          <a:xfrm>
            <a:off x="9785444" y="2826328"/>
            <a:ext cx="2129052" cy="2182400"/>
          </a:xfrm>
          <a:prstGeom prst="rect">
            <a:avLst/>
          </a:prstGeom>
        </p:spPr>
      </p:pic>
    </p:spTree>
    <p:extLst>
      <p:ext uri="{BB962C8B-B14F-4D97-AF65-F5344CB8AC3E}">
        <p14:creationId xmlns:p14="http://schemas.microsoft.com/office/powerpoint/2010/main" val="261149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Ұлттық саясат дегеніміз не?</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kk-KZ" sz="2800" b="1" dirty="0">
                <a:solidFill>
                  <a:schemeClr val="tx1"/>
                </a:solidFill>
                <a:latin typeface="Times New Roman" panose="02020603050405020304" pitchFamily="18" charset="0"/>
                <a:cs typeface="Times New Roman" panose="02020603050405020304" pitchFamily="18" charset="0"/>
              </a:rPr>
              <a:t>а</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Полиэтникалық мемлекетте этностар мен этностық топтар арасында өзара </a:t>
            </a:r>
            <a:r>
              <a:rPr lang="kk-KZ" sz="2800" dirty="0" smtClean="0">
                <a:solidFill>
                  <a:schemeClr val="tx1"/>
                </a:solidFill>
                <a:latin typeface="Times New Roman" panose="02020603050405020304" pitchFamily="18" charset="0"/>
                <a:cs typeface="Times New Roman" panose="02020603050405020304" pitchFamily="18" charset="0"/>
              </a:rPr>
              <a:t>қарым-қатынас.</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ә</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b="1" dirty="0" smtClean="0">
                <a:solidFill>
                  <a:srgbClr val="FF0000"/>
                </a:solidFill>
                <a:latin typeface="Times New Roman" panose="02020603050405020304" pitchFamily="18" charset="0"/>
                <a:cs typeface="Times New Roman" panose="02020603050405020304" pitchFamily="18" charset="0"/>
              </a:rPr>
              <a:t>қоғам өмірінің барлық саласындағы этностар арасындағы қатынастарды реттейтін, мемлекеттің саяси қызметінің құрамдас бөлігі.</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б</a:t>
            </a:r>
            <a:r>
              <a:rPr lang="en-US" sz="2800" b="1"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Мемлекеттің ұлттық мәселелерді шешуде қолға алған </a:t>
            </a:r>
            <a:r>
              <a:rPr lang="kk-KZ" sz="2800" dirty="0" smtClean="0">
                <a:solidFill>
                  <a:schemeClr val="tx1"/>
                </a:solidFill>
                <a:latin typeface="Times New Roman" panose="02020603050405020304" pitchFamily="18" charset="0"/>
                <a:cs typeface="Times New Roman" panose="02020603050405020304" pitchFamily="18" charset="0"/>
              </a:rPr>
              <a:t>шаралар.</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28364" t="23482" r="28221" b="30746"/>
          <a:stretch/>
        </p:blipFill>
        <p:spPr>
          <a:xfrm>
            <a:off x="9980613" y="3388995"/>
            <a:ext cx="1051156" cy="1196860"/>
          </a:xfrm>
          <a:prstGeom prst="rect">
            <a:avLst/>
          </a:prstGeom>
        </p:spPr>
      </p:pic>
    </p:spTree>
    <p:extLst>
      <p:ext uri="{BB962C8B-B14F-4D97-AF65-F5344CB8AC3E}">
        <p14:creationId xmlns:p14="http://schemas.microsoft.com/office/powerpoint/2010/main" val="96263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Толеранттылық деген.....</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buNone/>
            </a:pPr>
            <a:r>
              <a:rPr lang="kk-KZ" sz="2800" b="1" dirty="0">
                <a:solidFill>
                  <a:schemeClr val="tx1"/>
                </a:solidFill>
                <a:latin typeface="Times New Roman" panose="02020603050405020304" pitchFamily="18" charset="0"/>
                <a:cs typeface="Times New Roman" panose="02020603050405020304" pitchFamily="18" charset="0"/>
              </a:rPr>
              <a:t>а</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Полиэтникалық мемлекетте этностар мен этностық топтар арасында өзара </a:t>
            </a:r>
            <a:r>
              <a:rPr lang="kk-KZ" sz="2800" dirty="0" smtClean="0">
                <a:solidFill>
                  <a:schemeClr val="tx1"/>
                </a:solidFill>
                <a:latin typeface="Times New Roman" panose="02020603050405020304" pitchFamily="18" charset="0"/>
                <a:cs typeface="Times New Roman" panose="02020603050405020304" pitchFamily="18" charset="0"/>
              </a:rPr>
              <a:t>қарым-қатынас.</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ә</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smtClean="0">
                <a:solidFill>
                  <a:schemeClr val="tx1"/>
                </a:solidFill>
                <a:latin typeface="Times New Roman" panose="02020603050405020304" pitchFamily="18" charset="0"/>
                <a:cs typeface="Times New Roman" panose="02020603050405020304" pitchFamily="18" charset="0"/>
              </a:rPr>
              <a:t>этникааралық араздық, өзара сенімсіздік.</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б</a:t>
            </a:r>
            <a:r>
              <a:rPr lang="en-US" sz="2800" b="1"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r>
              <a:rPr lang="kk-KZ" sz="2800" dirty="0" smtClean="0">
                <a:solidFill>
                  <a:schemeClr val="tx1"/>
                </a:solidFill>
                <a:latin typeface="Times New Roman" panose="02020603050405020304" pitchFamily="18" charset="0"/>
                <a:cs typeface="Times New Roman" panose="02020603050405020304" pitchFamily="18" charset="0"/>
              </a:rPr>
              <a:t>барлық этностан шыққан адамдарға құрмет көрсетумен халықтар ынтымақтастығы мен интеграциясын қалыптастыру</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8135" t="1593" r="14209" b="8855"/>
          <a:stretch/>
        </p:blipFill>
        <p:spPr>
          <a:xfrm>
            <a:off x="9785444" y="2826328"/>
            <a:ext cx="2129052" cy="2182400"/>
          </a:xfrm>
          <a:prstGeom prst="rect">
            <a:avLst/>
          </a:prstGeom>
        </p:spPr>
      </p:pic>
    </p:spTree>
    <p:extLst>
      <p:ext uri="{BB962C8B-B14F-4D97-AF65-F5344CB8AC3E}">
        <p14:creationId xmlns:p14="http://schemas.microsoft.com/office/powerpoint/2010/main" val="204396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Толеранттылық деген.....</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buNone/>
            </a:pPr>
            <a:r>
              <a:rPr lang="kk-KZ" sz="2800" b="1" dirty="0">
                <a:solidFill>
                  <a:schemeClr val="tx1"/>
                </a:solidFill>
                <a:latin typeface="Times New Roman" panose="02020603050405020304" pitchFamily="18" charset="0"/>
                <a:cs typeface="Times New Roman" panose="02020603050405020304" pitchFamily="18" charset="0"/>
              </a:rPr>
              <a:t>а</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a:solidFill>
                  <a:schemeClr val="tx1"/>
                </a:solidFill>
                <a:latin typeface="Times New Roman" panose="02020603050405020304" pitchFamily="18" charset="0"/>
                <a:cs typeface="Times New Roman" panose="02020603050405020304" pitchFamily="18" charset="0"/>
              </a:rPr>
              <a:t>Полиэтникалық мемлекетте этностар мен этностық топтар арасында өзара </a:t>
            </a:r>
            <a:r>
              <a:rPr lang="kk-KZ" sz="2800" dirty="0" smtClean="0">
                <a:solidFill>
                  <a:schemeClr val="tx1"/>
                </a:solidFill>
                <a:latin typeface="Times New Roman" panose="02020603050405020304" pitchFamily="18" charset="0"/>
                <a:cs typeface="Times New Roman" panose="02020603050405020304" pitchFamily="18" charset="0"/>
              </a:rPr>
              <a:t>қарым-қатынас.</a:t>
            </a:r>
          </a:p>
          <a:p>
            <a:pPr marL="0" indent="0">
              <a:buNone/>
            </a:pPr>
            <a:r>
              <a:rPr lang="kk-KZ" sz="2800" b="1" dirty="0">
                <a:solidFill>
                  <a:schemeClr val="tx1"/>
                </a:solidFill>
                <a:latin typeface="Times New Roman" panose="02020603050405020304" pitchFamily="18" charset="0"/>
                <a:cs typeface="Times New Roman" panose="02020603050405020304" pitchFamily="18" charset="0"/>
              </a:rPr>
              <a:t>ә</a:t>
            </a:r>
            <a:r>
              <a:rPr lang="ru-RU" sz="2800" b="1" dirty="0" smtClean="0">
                <a:solidFill>
                  <a:schemeClr val="tx1"/>
                </a:solidFill>
                <a:latin typeface="Times New Roman" panose="02020603050405020304" pitchFamily="18" charset="0"/>
                <a:cs typeface="Times New Roman" panose="02020603050405020304" pitchFamily="18" charset="0"/>
              </a:rPr>
              <a:t>)</a:t>
            </a:r>
            <a:r>
              <a:rPr lang="ru-RU" sz="2800" dirty="0" smtClean="0">
                <a:solidFill>
                  <a:schemeClr val="tx1"/>
                </a:solidFill>
                <a:latin typeface="Times New Roman" panose="02020603050405020304" pitchFamily="18" charset="0"/>
                <a:cs typeface="Times New Roman" panose="02020603050405020304" pitchFamily="18" charset="0"/>
              </a:rPr>
              <a:t> </a:t>
            </a:r>
            <a:r>
              <a:rPr lang="kk-KZ" sz="2800" dirty="0" smtClean="0">
                <a:solidFill>
                  <a:schemeClr val="tx1"/>
                </a:solidFill>
                <a:latin typeface="Times New Roman" panose="02020603050405020304" pitchFamily="18" charset="0"/>
                <a:cs typeface="Times New Roman" panose="02020603050405020304" pitchFamily="18" charset="0"/>
              </a:rPr>
              <a:t>этникааралық араздық, өзара сенімсіздік.</a:t>
            </a:r>
          </a:p>
          <a:p>
            <a:pPr marL="0" indent="0">
              <a:buNone/>
            </a:pPr>
            <a:r>
              <a:rPr lang="kk-KZ" sz="2800" b="1" dirty="0">
                <a:solidFill>
                  <a:srgbClr val="FF0000"/>
                </a:solidFill>
                <a:latin typeface="Times New Roman" panose="02020603050405020304" pitchFamily="18" charset="0"/>
                <a:cs typeface="Times New Roman" panose="02020603050405020304" pitchFamily="18" charset="0"/>
              </a:rPr>
              <a:t>б</a:t>
            </a:r>
            <a:r>
              <a:rPr lang="en-US" sz="2800" b="1" dirty="0" smtClean="0">
                <a:solidFill>
                  <a:srgbClr val="FF0000"/>
                </a:solidFill>
                <a:latin typeface="Times New Roman" panose="02020603050405020304" pitchFamily="18" charset="0"/>
                <a:cs typeface="Times New Roman" panose="02020603050405020304" pitchFamily="18" charset="0"/>
              </a:rPr>
              <a:t>) </a:t>
            </a:r>
            <a:r>
              <a:rPr lang="kk-KZ" sz="2800" b="1" dirty="0" smtClean="0">
                <a:solidFill>
                  <a:srgbClr val="FF0000"/>
                </a:solidFill>
                <a:latin typeface="Times New Roman" panose="02020603050405020304" pitchFamily="18" charset="0"/>
                <a:cs typeface="Times New Roman" panose="02020603050405020304" pitchFamily="18" charset="0"/>
              </a:rPr>
              <a:t>барлық этностан шыққан адамдарға құрмет көрсетумен халықтар ынтымақтастығы мен интеграциясын қалыптастыру</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28364" t="23482" r="28221" b="30746"/>
          <a:stretch/>
        </p:blipFill>
        <p:spPr>
          <a:xfrm>
            <a:off x="9390789" y="4428086"/>
            <a:ext cx="1051156" cy="1196860"/>
          </a:xfrm>
          <a:prstGeom prst="rect">
            <a:avLst/>
          </a:prstGeom>
        </p:spPr>
      </p:pic>
    </p:spTree>
    <p:extLst>
      <p:ext uri="{BB962C8B-B14F-4D97-AF65-F5344CB8AC3E}">
        <p14:creationId xmlns:p14="http://schemas.microsoft.com/office/powerpoint/2010/main" val="292773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Сұрақтар: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0504" y="2731453"/>
            <a:ext cx="8825659" cy="3416300"/>
          </a:xfrm>
        </p:spPr>
        <p:txBody>
          <a:bodyPr>
            <a:normAutofit lnSpcReduction="10000"/>
          </a:bodyPr>
          <a:lstStyle/>
          <a:p>
            <a:r>
              <a:rPr lang="kk-KZ" sz="3600" dirty="0" smtClean="0">
                <a:latin typeface="Times New Roman" panose="02020603050405020304" pitchFamily="18" charset="0"/>
                <a:cs typeface="Times New Roman" panose="02020603050405020304" pitchFamily="18" charset="0"/>
              </a:rPr>
              <a:t>Этникалық қатынастың саяси факторларын атаңдар.</a:t>
            </a:r>
          </a:p>
          <a:p>
            <a:r>
              <a:rPr lang="kk-KZ" sz="3600" dirty="0" smtClean="0">
                <a:latin typeface="Times New Roman" panose="02020603050405020304" pitchFamily="18" charset="0"/>
                <a:cs typeface="Times New Roman" panose="02020603050405020304" pitchFamily="18" charset="0"/>
              </a:rPr>
              <a:t>Ұлттық мәселе дегеніміз не?</a:t>
            </a:r>
          </a:p>
          <a:p>
            <a:r>
              <a:rPr lang="kk-KZ" sz="3600" dirty="0" smtClean="0">
                <a:latin typeface="Times New Roman" panose="02020603050405020304" pitchFamily="18" charset="0"/>
                <a:cs typeface="Times New Roman" panose="02020603050405020304" pitchFamily="18" charset="0"/>
              </a:rPr>
              <a:t>Полиэтникалық мемлекетте этностардың жақындасуына қандай факторлар ықпал етеді?</a:t>
            </a:r>
          </a:p>
          <a:p>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22803" t="3582" r="20680" b="5075"/>
          <a:stretch/>
        </p:blipFill>
        <p:spPr>
          <a:xfrm>
            <a:off x="9575882" y="2442386"/>
            <a:ext cx="2292645" cy="3705367"/>
          </a:xfrm>
          <a:prstGeom prst="rect">
            <a:avLst/>
          </a:prstGeom>
        </p:spPr>
      </p:pic>
    </p:spTree>
    <p:extLst>
      <p:ext uri="{BB962C8B-B14F-4D97-AF65-F5344CB8AC3E}">
        <p14:creationId xmlns:p14="http://schemas.microsoft.com/office/powerpoint/2010/main" val="195538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973668"/>
            <a:ext cx="5344367" cy="706964"/>
          </a:xfrm>
        </p:spPr>
        <p:txBody>
          <a:bodyPr/>
          <a:lstStyle/>
          <a:p>
            <a:r>
              <a:rPr lang="kk-KZ" b="1" dirty="0" smtClean="0">
                <a:latin typeface="Times New Roman" panose="02020603050405020304" pitchFamily="18" charset="0"/>
                <a:cs typeface="Times New Roman" panose="02020603050405020304" pitchFamily="18" charset="0"/>
              </a:rPr>
              <a:t>Оқу мақсаты:</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42655" y="2202873"/>
            <a:ext cx="7751955" cy="3194718"/>
          </a:xfrm>
        </p:spPr>
        <p:txBody>
          <a:bodyPr>
            <a:normAutofit/>
          </a:bodyPr>
          <a:lstStyle/>
          <a:p>
            <a:r>
              <a:rPr lang="kk-KZ"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10.2.2.2.-ұлтаралық қақтығыстардың пайда болуының себеп-салдарлық байланысын анықтау;</a:t>
            </a:r>
            <a:endPar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kk-KZ" sz="2400" dirty="0">
                <a:solidFill>
                  <a:schemeClr val="tx1"/>
                </a:solidFill>
                <a:latin typeface="Times New Roman" panose="02020603050405020304" pitchFamily="18" charset="0"/>
                <a:ea typeface="Times New Roman" panose="02020603050405020304" pitchFamily="18" charset="0"/>
              </a:rPr>
              <a:t>10.2.2.3-тарихи оқиғаларды талдау негізінде қазіргі кездегі ұлтаралық қатынастардың сипатын бағалау</a:t>
            </a:r>
            <a:endParaRPr lang="kk-KZ" sz="24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312136" y="3943425"/>
            <a:ext cx="3563861" cy="646331"/>
          </a:xfrm>
          <a:prstGeom prst="rect">
            <a:avLst/>
          </a:prstGeom>
        </p:spPr>
        <p:txBody>
          <a:bodyPr wrap="none">
            <a:spAutoFit/>
          </a:bodyPr>
          <a:lstStyle/>
          <a:p>
            <a:r>
              <a:rPr lang="kk-KZ" sz="3600" b="1" dirty="0" smtClean="0">
                <a:latin typeface="Times New Roman" panose="02020603050405020304" pitchFamily="18" charset="0"/>
                <a:cs typeface="Times New Roman" panose="02020603050405020304" pitchFamily="18" charset="0"/>
              </a:rPr>
              <a:t>Бүгінгі сабақта:</a:t>
            </a:r>
            <a:endParaRPr lang="ru-RU" sz="3600" dirty="0"/>
          </a:p>
        </p:txBody>
      </p:sp>
      <p:sp>
        <p:nvSpPr>
          <p:cNvPr id="5" name="Объект 2"/>
          <p:cNvSpPr txBox="1">
            <a:spLocks/>
          </p:cNvSpPr>
          <p:nvPr/>
        </p:nvSpPr>
        <p:spPr>
          <a:xfrm>
            <a:off x="768951" y="4465666"/>
            <a:ext cx="10322813" cy="12325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kk-KZ" sz="2800" dirty="0">
                <a:latin typeface="Times New Roman" panose="02020603050405020304" pitchFamily="18" charset="0"/>
                <a:cs typeface="Times New Roman" panose="02020603050405020304" pitchFamily="18" charset="0"/>
              </a:rPr>
              <a:t>э</a:t>
            </a:r>
            <a:r>
              <a:rPr lang="kk-KZ" sz="2800" dirty="0" smtClean="0">
                <a:latin typeface="Times New Roman" panose="02020603050405020304" pitchFamily="18" charset="0"/>
                <a:cs typeface="Times New Roman" panose="02020603050405020304" pitchFamily="18" charset="0"/>
              </a:rPr>
              <a:t>тникаларалық қатынастар мен оларға әсер ететін факторларды;</a:t>
            </a:r>
          </a:p>
          <a:p>
            <a:r>
              <a:rPr lang="kk-KZ" sz="2800" dirty="0">
                <a:latin typeface="Times New Roman" panose="02020603050405020304" pitchFamily="18" charset="0"/>
                <a:cs typeface="Times New Roman" panose="02020603050405020304" pitchFamily="18" charset="0"/>
              </a:rPr>
              <a:t>э</a:t>
            </a:r>
            <a:r>
              <a:rPr lang="kk-KZ" sz="2800" dirty="0" smtClean="0">
                <a:latin typeface="Times New Roman" panose="02020603050405020304" pitchFamily="18" charset="0"/>
                <a:cs typeface="Times New Roman" panose="02020603050405020304" pitchFamily="18" charset="0"/>
              </a:rPr>
              <a:t>тностардың өзара қатынасын;</a:t>
            </a:r>
          </a:p>
          <a:p>
            <a:r>
              <a:rPr lang="kk-KZ" sz="2800" dirty="0">
                <a:latin typeface="Times New Roman" panose="02020603050405020304" pitchFamily="18" charset="0"/>
                <a:cs typeface="Times New Roman" panose="02020603050405020304" pitchFamily="18" charset="0"/>
              </a:rPr>
              <a:t>ұ</a:t>
            </a:r>
            <a:r>
              <a:rPr lang="kk-KZ" sz="2800" dirty="0" smtClean="0">
                <a:latin typeface="Times New Roman" panose="02020603050405020304" pitchFamily="18" charset="0"/>
                <a:cs typeface="Times New Roman" panose="02020603050405020304" pitchFamily="18" charset="0"/>
              </a:rPr>
              <a:t>лттық мәселені;</a:t>
            </a:r>
          </a:p>
          <a:p>
            <a:r>
              <a:rPr lang="kk-KZ" sz="2800" dirty="0">
                <a:latin typeface="Times New Roman" panose="02020603050405020304" pitchFamily="18" charset="0"/>
                <a:cs typeface="Times New Roman" panose="02020603050405020304" pitchFamily="18" charset="0"/>
              </a:rPr>
              <a:t>ұ</a:t>
            </a:r>
            <a:r>
              <a:rPr lang="kk-KZ" sz="2800" dirty="0" smtClean="0">
                <a:latin typeface="Times New Roman" panose="02020603050405020304" pitchFamily="18" charset="0"/>
                <a:cs typeface="Times New Roman" panose="02020603050405020304" pitchFamily="18" charset="0"/>
              </a:rPr>
              <a:t>лттық саясат туралы білеміз.</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39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Есте сақтаңдар!</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27156" y="2562557"/>
            <a:ext cx="10322813" cy="3797300"/>
          </a:xfrm>
        </p:spPr>
        <p:txBody>
          <a:bodyPr>
            <a:normAutofit/>
          </a:bodyPr>
          <a:lstStyle/>
          <a:p>
            <a:pPr marL="0" indent="0">
              <a:buNone/>
            </a:pPr>
            <a:r>
              <a:rPr lang="kk-KZ" sz="24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Полиэтникалық мемлекетте этностар мен этностық топтар арасында өзара қарым-қатынас </a:t>
            </a:r>
            <a:r>
              <a:rPr lang="kk-KZ" sz="2800" b="1" i="1" dirty="0" smtClean="0">
                <a:latin typeface="Times New Roman" panose="02020603050405020304" pitchFamily="18" charset="0"/>
                <a:cs typeface="Times New Roman" panose="02020603050405020304" pitchFamily="18" charset="0"/>
              </a:rPr>
              <a:t>этникааралық қатынастар </a:t>
            </a:r>
            <a:r>
              <a:rPr lang="kk-KZ" sz="2800" dirty="0" smtClean="0">
                <a:latin typeface="Times New Roman" panose="02020603050405020304" pitchFamily="18" charset="0"/>
                <a:cs typeface="Times New Roman" panose="02020603050405020304" pitchFamily="18" charset="0"/>
              </a:rPr>
              <a:t>деп аталады. Оларға этностардың экономикада, саясатта, әлеуметтік сала мен мәдениеттегі өзара әрекеттері мен түрлі этносқа </a:t>
            </a:r>
            <a:r>
              <a:rPr lang="ru-RU" sz="2800" dirty="0" smtClean="0">
                <a:latin typeface="Times New Roman" panose="02020603050405020304" pitchFamily="18" charset="0"/>
                <a:cs typeface="Times New Roman" panose="02020603050405020304" pitchFamily="18" charset="0"/>
              </a:rPr>
              <a:t>(</a:t>
            </a:r>
            <a:r>
              <a:rPr lang="kk-KZ" sz="2800" dirty="0" smtClean="0">
                <a:latin typeface="Times New Roman" panose="02020603050405020304" pitchFamily="18" charset="0"/>
                <a:cs typeface="Times New Roman" panose="02020603050405020304" pitchFamily="18" charset="0"/>
              </a:rPr>
              <a:t>«ұлтқа»</a:t>
            </a: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жататын ададмдардың өзара жеке қатынастары да жатады.</a:t>
            </a:r>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32293" t="3618" r="32700" b="2789"/>
          <a:stretch/>
        </p:blipFill>
        <p:spPr>
          <a:xfrm>
            <a:off x="10385945" y="3768684"/>
            <a:ext cx="1269243" cy="1908784"/>
          </a:xfrm>
          <a:prstGeom prst="rect">
            <a:avLst/>
          </a:prstGeom>
        </p:spPr>
      </p:pic>
    </p:spTree>
    <p:extLst>
      <p:ext uri="{BB962C8B-B14F-4D97-AF65-F5344CB8AC3E}">
        <p14:creationId xmlns:p14="http://schemas.microsoft.com/office/powerpoint/2010/main" val="80883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9295" y="878133"/>
            <a:ext cx="9913380" cy="706964"/>
          </a:xfrm>
        </p:spPr>
        <p:txBody>
          <a:bodyPr/>
          <a:lstStyle/>
          <a:p>
            <a:pPr algn="ctr"/>
            <a:r>
              <a:rPr lang="kk-KZ" b="1" dirty="0" smtClean="0">
                <a:latin typeface="Times New Roman" panose="02020603050405020304" pitchFamily="18" charset="0"/>
                <a:cs typeface="Times New Roman" panose="02020603050405020304" pitchFamily="18" charset="0"/>
              </a:rPr>
              <a:t>Өзара қатар өмір сүріп жатқан этностар арасындағы қатынастардың қалыптасуына әсер ететін факторлар</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6477" y="2412431"/>
            <a:ext cx="3207224" cy="4445569"/>
          </a:xfrm>
        </p:spPr>
        <p:txBody>
          <a:bodyPr>
            <a:noAutofit/>
          </a:bodyPr>
          <a:lstStyle/>
          <a:p>
            <a:r>
              <a:rPr lang="kk-KZ" sz="2000" b="1" i="1" dirty="0" smtClean="0">
                <a:latin typeface="Times New Roman" panose="02020603050405020304" pitchFamily="18" charset="0"/>
                <a:cs typeface="Times New Roman" panose="02020603050405020304" pitchFamily="18" charset="0"/>
              </a:rPr>
              <a:t>Біріншіден, </a:t>
            </a:r>
            <a:r>
              <a:rPr lang="kk-KZ" sz="2000" dirty="0" smtClean="0">
                <a:latin typeface="Times New Roman" panose="02020603050405020304" pitchFamily="18" charset="0"/>
                <a:cs typeface="Times New Roman" panose="02020603050405020304" pitchFamily="18" charset="0"/>
              </a:rPr>
              <a:t>бұл тарихи факторлар. Оған жаулапалушылық, еріксіз қосып алу, геноцид, депортация, халықты мәжбүрлі түрде ассимиляцияға ұшырату жатады. Этностың тарихи  өткен қайғылы оқиғалары еш ұмытылмайды.</a:t>
            </a:r>
            <a:endParaRPr lang="ru-RU" sz="2000" dirty="0">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3392465" y="3012932"/>
            <a:ext cx="3017432" cy="44455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kk-KZ" sz="2000" b="1" i="1" dirty="0" smtClean="0">
                <a:latin typeface="Times New Roman" panose="02020603050405020304" pitchFamily="18" charset="0"/>
                <a:cs typeface="Times New Roman" panose="02020603050405020304" pitchFamily="18" charset="0"/>
              </a:rPr>
              <a:t>Екіншіден, </a:t>
            </a:r>
            <a:r>
              <a:rPr lang="kk-KZ" sz="2000" dirty="0" smtClean="0">
                <a:latin typeface="Times New Roman" panose="02020603050405020304" pitchFamily="18" charset="0"/>
                <a:cs typeface="Times New Roman" panose="02020603050405020304" pitchFamily="18" charset="0"/>
              </a:rPr>
              <a:t>бұл саяси факторлар: мемлекеттің қайсыбір ұлттарға ұстанған саясаты. Бұл факторторлар тобына саяси элитаның түрлі этностарға деген ұстанымын да қосуға болады.</a:t>
            </a:r>
            <a:endParaRPr lang="ru-RU" sz="20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458661" y="3598838"/>
            <a:ext cx="2961565" cy="44455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kk-KZ" sz="2000" b="1" i="1" dirty="0" smtClean="0">
                <a:latin typeface="Times New Roman" panose="02020603050405020304" pitchFamily="18" charset="0"/>
                <a:cs typeface="Times New Roman" panose="02020603050405020304" pitchFamily="18" charset="0"/>
              </a:rPr>
              <a:t>Үшіншіден, </a:t>
            </a:r>
            <a:r>
              <a:rPr lang="kk-KZ" sz="2000" dirty="0" smtClean="0">
                <a:latin typeface="Times New Roman" panose="02020603050405020304" pitchFamily="18" charset="0"/>
                <a:cs typeface="Times New Roman" panose="02020603050405020304" pitchFamily="18" charset="0"/>
              </a:rPr>
              <a:t>бұл әлеуметтік факторлар: қоғамда этникалық пен әлеуметтік стратификацияның өзара қалыптасуы. </a:t>
            </a:r>
            <a:endParaRPr lang="ru-RU" sz="2000" dirty="0">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9230435" y="4352689"/>
            <a:ext cx="2961565" cy="44455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kk-KZ" sz="2000" b="1" i="1" dirty="0" smtClean="0">
                <a:latin typeface="Times New Roman" panose="02020603050405020304" pitchFamily="18" charset="0"/>
                <a:cs typeface="Times New Roman" panose="02020603050405020304" pitchFamily="18" charset="0"/>
              </a:rPr>
              <a:t>Төртіншіден, </a:t>
            </a:r>
            <a:r>
              <a:rPr lang="kk-KZ" sz="2000" dirty="0" smtClean="0">
                <a:latin typeface="Times New Roman" panose="02020603050405020304" pitchFamily="18" charset="0"/>
                <a:cs typeface="Times New Roman" panose="02020603050405020304" pitchFamily="18" charset="0"/>
              </a:rPr>
              <a:t>мәдени және өркениеттілік факторлар. Олар қауым немесе түрлі діндер, дәстүрлер, құндылықтар мен этникалық қағидалар және тіл.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18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4137" y="2480670"/>
            <a:ext cx="9899732" cy="3416300"/>
          </a:xfrm>
        </p:spPr>
        <p:txBody>
          <a:bodyPr>
            <a:noAutofit/>
          </a:bodyPr>
          <a:lstStyle/>
          <a:p>
            <a:pPr marL="0" indent="0">
              <a:buNone/>
            </a:pPr>
            <a:r>
              <a:rPr lang="kk-KZ" sz="2800" dirty="0" smtClean="0">
                <a:latin typeface="Times New Roman" panose="02020603050405020304" pitchFamily="18" charset="0"/>
                <a:cs typeface="Times New Roman" panose="02020603050405020304" pitchFamily="18" charset="0"/>
              </a:rPr>
              <a:t> 	</a:t>
            </a:r>
            <a:r>
              <a:rPr lang="kk-KZ" sz="3200" dirty="0" smtClean="0">
                <a:latin typeface="Times New Roman" panose="02020603050405020304" pitchFamily="18" charset="0"/>
                <a:cs typeface="Times New Roman" panose="02020603050405020304" pitchFamily="18" charset="0"/>
              </a:rPr>
              <a:t>Этностардың арасындағы өзара қарым-қатынастар үнемі үйлесімді әрі бейбіт көршілік жағдайда қалыптаса бермейді. Тарихтан этникалық жанжалдар мен өара түсініспеушіліктерді, сенімсіздіктерді,  тіпті этносаралық қақтығыстарды көптеп кездестіруге болады. Осы келіспеушіліктердің ішіндегі ең күрделілері аумақтық және саяси мәселелер болып табылады.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6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829" y="782599"/>
            <a:ext cx="8761413" cy="706964"/>
          </a:xfrm>
        </p:spPr>
        <p:txBody>
          <a:bodyPr/>
          <a:lstStyle/>
          <a:p>
            <a:r>
              <a:rPr lang="kk-KZ" sz="4000" b="1" dirty="0" smtClean="0">
                <a:latin typeface="Times New Roman" panose="02020603050405020304" pitchFamily="18" charset="0"/>
                <a:cs typeface="Times New Roman" panose="02020603050405020304" pitchFamily="18" charset="0"/>
              </a:rPr>
              <a:t>Есте сақтаңдар!</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68854" y="2753626"/>
            <a:ext cx="6719803" cy="3416300"/>
          </a:xfrm>
        </p:spPr>
        <p:txBody>
          <a:bodyPr>
            <a:normAutofit/>
          </a:bodyPr>
          <a:lstStyle/>
          <a:p>
            <a:pPr marL="0" indent="0">
              <a:buNone/>
            </a:pPr>
            <a:r>
              <a:rPr lang="kk-KZ" sz="3600" dirty="0" smtClean="0">
                <a:solidFill>
                  <a:schemeClr val="tx1"/>
                </a:solidFill>
                <a:latin typeface="Times New Roman" panose="02020603050405020304" pitchFamily="18" charset="0"/>
                <a:cs typeface="Times New Roman" panose="02020603050405020304" pitchFamily="18" charset="0"/>
              </a:rPr>
              <a:t> 	Этностар немесе этникалық топтар арасында пайда болған келіспеушіліктер </a:t>
            </a:r>
            <a:r>
              <a:rPr lang="kk-KZ" sz="3600" b="1" dirty="0" smtClean="0">
                <a:solidFill>
                  <a:srgbClr val="C00000"/>
                </a:solidFill>
                <a:latin typeface="Times New Roman" panose="02020603050405020304" pitchFamily="18" charset="0"/>
                <a:cs typeface="Times New Roman" panose="02020603050405020304" pitchFamily="18" charset="0"/>
              </a:rPr>
              <a:t>этникааралық қайшылықтар </a:t>
            </a:r>
            <a:r>
              <a:rPr lang="kk-KZ" sz="3600" dirty="0" smtClean="0">
                <a:solidFill>
                  <a:schemeClr val="tx1"/>
                </a:solidFill>
                <a:latin typeface="Times New Roman" panose="02020603050405020304" pitchFamily="18" charset="0"/>
                <a:cs typeface="Times New Roman" panose="02020603050405020304" pitchFamily="18" charset="0"/>
              </a:rPr>
              <a:t>деп аталады.</a:t>
            </a:r>
            <a:endParaRPr lang="ru-RU" sz="36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 r="-1377" b="7463"/>
          <a:stretch/>
        </p:blipFill>
        <p:spPr>
          <a:xfrm>
            <a:off x="8459147" y="2346929"/>
            <a:ext cx="2267994" cy="3194062"/>
          </a:xfrm>
          <a:prstGeom prst="rect">
            <a:avLst/>
          </a:prstGeom>
        </p:spPr>
      </p:pic>
    </p:spTree>
    <p:extLst>
      <p:ext uri="{BB962C8B-B14F-4D97-AF65-F5344CB8AC3E}">
        <p14:creationId xmlns:p14="http://schemas.microsoft.com/office/powerpoint/2010/main" val="412567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9868" y="960019"/>
            <a:ext cx="8761413" cy="706964"/>
          </a:xfrm>
        </p:spPr>
        <p:txBody>
          <a:bodyPr/>
          <a:lstStyle/>
          <a:p>
            <a:r>
              <a:rPr lang="kk-KZ" b="1" dirty="0" smtClean="0">
                <a:latin typeface="Times New Roman" panose="02020603050405020304" pitchFamily="18" charset="0"/>
                <a:cs typeface="Times New Roman" panose="02020603050405020304" pitchFamily="18" charset="0"/>
              </a:rPr>
              <a:t>Этностардың өзара әрекеттесуі</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0679" y="2207715"/>
            <a:ext cx="11059793" cy="3046673"/>
          </a:xfrm>
        </p:spPr>
        <p:txBody>
          <a:bodyPr>
            <a:noAutofit/>
          </a:bodyPr>
          <a:lstStyle/>
          <a:p>
            <a:pPr marL="0" indent="0">
              <a:buNone/>
            </a:pPr>
            <a:r>
              <a:rPr lang="kk-KZ"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Этникааралық қатынастардың кең мағынада қолданылуы этностардың саясатқа экономикаға, мәдениет пен әлеуеттік салаға қатынасы барысында жүзеге асады. Бұл орайда саяси аспекті ерекше маңызды болып саналады. Оған этностың өз тағдырын өзі шешуі: этносқа өзін-өзі реттеу құқығының берілгендігі, оның өзін-өзі басқаруына, автономиялығына немесе өз тәлдерінде білім алу, ана тіліндегі БАҚ секілді қандай да бір мәдени даралануына мүмкіндіктің жасалғандығы жатады. Саясат бағытындағы этностар теңдігі, этникалық және этникааралық мүдделердің ескерілуі, билік құрылымдарында этнос өкілінің болуы, барлық тілдер мен мәдениеттердің дамуына бірдей жағдай жасау болып табылады.</a:t>
            </a:r>
          </a:p>
          <a:p>
            <a:pPr marL="0" indent="0">
              <a:buNone/>
            </a:pPr>
            <a:r>
              <a:rPr lang="kk-KZ" sz="2400"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	Тарихи жадыны мәдени және әлеуметтік факторлармен сабақтастырған қазіргі саясат, түрлі этнос өкілдерінің арасындағы өзара қарым-қатынастың қалайда сақталуына ықпал етеді.</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7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6620" y="905429"/>
            <a:ext cx="6396251" cy="706964"/>
          </a:xfrm>
        </p:spPr>
        <p:txBody>
          <a:bodyPr/>
          <a:lstStyle/>
          <a:p>
            <a:r>
              <a:rPr lang="kk-KZ" sz="4000" b="1" dirty="0" smtClean="0">
                <a:latin typeface="Times New Roman" panose="02020603050405020304" pitchFamily="18" charset="0"/>
                <a:cs typeface="Times New Roman" panose="02020603050405020304" pitchFamily="18" charset="0"/>
              </a:rPr>
              <a:t>Ұлттық мәселе</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7533" y="2494318"/>
            <a:ext cx="9845142" cy="4124846"/>
          </a:xfrm>
        </p:spPr>
        <p:txBody>
          <a:bodyPr>
            <a:normAutofit fontScale="70000" lnSpcReduction="20000"/>
          </a:bodyPr>
          <a:lstStyle/>
          <a:p>
            <a:pPr marL="0" indent="0">
              <a:buNone/>
            </a:pPr>
            <a:r>
              <a:rPr lang="kk-KZ" dirty="0"/>
              <a:t> </a:t>
            </a:r>
            <a:r>
              <a:rPr lang="kk-KZ" dirty="0" smtClean="0"/>
              <a:t>	</a:t>
            </a:r>
            <a:r>
              <a:rPr lang="kk-KZ" sz="2300" dirty="0" smtClean="0"/>
              <a:t> </a:t>
            </a:r>
            <a:r>
              <a:rPr lang="kk-KZ" sz="3600" dirty="0" smtClean="0">
                <a:latin typeface="Times New Roman" panose="02020603050405020304" pitchFamily="18" charset="0"/>
                <a:cs typeface="Times New Roman" panose="02020603050405020304" pitchFamily="18" charset="0"/>
              </a:rPr>
              <a:t>Егер қандай да бір мемлекеттердегі этностар мен этникалық топтар арасындағы қатынастарда құқықтық теңсіздік орнаса және этностардың экономикалық саласы мен мәдени дамуында кемшілік орнаса, онда, «ұлттық мәселе» пайда болады – этникааралық араздық, өзара сенімсіздік, тіпті этностар арасында қақтығыстар орын алады. </a:t>
            </a:r>
            <a:endParaRPr lang="ru-RU" sz="3600" dirty="0" smtClean="0">
              <a:latin typeface="Times New Roman" panose="02020603050405020304" pitchFamily="18" charset="0"/>
              <a:cs typeface="Times New Roman" panose="02020603050405020304" pitchFamily="18" charset="0"/>
            </a:endParaRPr>
          </a:p>
          <a:p>
            <a:pPr marL="0" indent="0">
              <a:buNone/>
            </a:pPr>
            <a:r>
              <a:rPr lang="kk-KZ" sz="3600" dirty="0">
                <a:latin typeface="Times New Roman" panose="02020603050405020304" pitchFamily="18" charset="0"/>
                <a:cs typeface="Times New Roman" panose="02020603050405020304" pitchFamily="18" charset="0"/>
              </a:rPr>
              <a:t> </a:t>
            </a:r>
            <a:r>
              <a:rPr lang="kk-KZ" sz="3600" dirty="0" smtClean="0">
                <a:latin typeface="Times New Roman" panose="02020603050405020304" pitchFamily="18" charset="0"/>
                <a:cs typeface="Times New Roman" panose="02020603050405020304" pitchFamily="18" charset="0"/>
              </a:rPr>
              <a:t>	Ұлттық мәселе, мемлекет тарихына және онда қоныстанған этностарға, әлеуметтік-экономикалық, демографиялық, саяси және мәдени факторларға, оның ішінде тілге, әдет-ғұрып пен салт-дәстүрге байланысты туындайды.</a:t>
            </a:r>
          </a:p>
          <a:p>
            <a:pPr marL="0" indent="0">
              <a:buNone/>
            </a:pPr>
            <a:r>
              <a:rPr lang="kk-KZ" sz="3600" dirty="0">
                <a:latin typeface="Times New Roman" panose="02020603050405020304" pitchFamily="18" charset="0"/>
                <a:cs typeface="Times New Roman" panose="02020603050405020304" pitchFamily="18" charset="0"/>
              </a:rPr>
              <a:t> </a:t>
            </a:r>
            <a:r>
              <a:rPr lang="kk-KZ" sz="3600" dirty="0" smtClean="0">
                <a:latin typeface="Times New Roman" panose="02020603050405020304" pitchFamily="18" charset="0"/>
                <a:cs typeface="Times New Roman" panose="02020603050405020304" pitchFamily="18" charset="0"/>
              </a:rPr>
              <a:t>	Ұлттық мәселе кең ауқымды этникааралық жанжалға соқтырмауы үшін мемлекет ұстамды ұлттық саясат жүргізуі тиіс.</a:t>
            </a:r>
          </a:p>
        </p:txBody>
      </p:sp>
    </p:spTree>
    <p:extLst>
      <p:ext uri="{BB962C8B-B14F-4D97-AF65-F5344CB8AC3E}">
        <p14:creationId xmlns:p14="http://schemas.microsoft.com/office/powerpoint/2010/main" val="172678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5078" y="1110146"/>
            <a:ext cx="8761413" cy="706964"/>
          </a:xfrm>
        </p:spPr>
        <p:txBody>
          <a:bodyPr/>
          <a:lstStyle/>
          <a:p>
            <a:pPr algn="ctr"/>
            <a:r>
              <a:rPr lang="kk-KZ" sz="4000" b="1" dirty="0" smtClean="0">
                <a:latin typeface="Times New Roman" panose="02020603050405020304" pitchFamily="18" charset="0"/>
                <a:cs typeface="Times New Roman" panose="02020603050405020304" pitchFamily="18" charset="0"/>
              </a:rPr>
              <a:t>Шотландиядағы тәуелсіздік жолындағы көтеріліс</a:t>
            </a:r>
            <a:endParaRPr lang="ru-RU" sz="40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012" y="2849159"/>
            <a:ext cx="4695773" cy="363352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654" y="2849159"/>
            <a:ext cx="4540156" cy="3633528"/>
          </a:xfrm>
          <a:prstGeom prst="rect">
            <a:avLst/>
          </a:prstGeom>
        </p:spPr>
      </p:pic>
    </p:spTree>
    <p:extLst>
      <p:ext uri="{BB962C8B-B14F-4D97-AF65-F5344CB8AC3E}">
        <p14:creationId xmlns:p14="http://schemas.microsoft.com/office/powerpoint/2010/main" val="3855113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254</TotalTime>
  <Words>442</Words>
  <Application>Microsoft Office PowerPoint</Application>
  <PresentationFormat>Широкоэкранный</PresentationFormat>
  <Paragraphs>63</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Century Gothic</vt:lpstr>
      <vt:lpstr>Times New Roman</vt:lpstr>
      <vt:lpstr>Wingdings 3</vt:lpstr>
      <vt:lpstr>Ион (конференц-зал)</vt:lpstr>
      <vt:lpstr>Сабақ тақырыбы:  «Этносаралық қатынастар: мәселелері және қарама-қайшылықтары»</vt:lpstr>
      <vt:lpstr>Оқу мақсаты:</vt:lpstr>
      <vt:lpstr>Есте сақтаңдар!</vt:lpstr>
      <vt:lpstr>Өзара қатар өмір сүріп жатқан этностар арасындағы қатынастардың қалыптасуына әсер ететін факторлар</vt:lpstr>
      <vt:lpstr>Презентация PowerPoint</vt:lpstr>
      <vt:lpstr>Есте сақтаңдар!</vt:lpstr>
      <vt:lpstr>Этностардың өзара әрекеттесуі</vt:lpstr>
      <vt:lpstr>Ұлттық мәселе</vt:lpstr>
      <vt:lpstr>Шотландиядағы тәуелсіздік жолындағы көтеріліс</vt:lpstr>
      <vt:lpstr>Ұлттық саясат</vt:lpstr>
      <vt:lpstr> </vt:lpstr>
      <vt:lpstr>Этникааралық қатынас деген не?</vt:lpstr>
      <vt:lpstr>Этникаралық қатынас деген не?</vt:lpstr>
      <vt:lpstr>Ұлттық саясат дегеніміз не?</vt:lpstr>
      <vt:lpstr>Ұлттық саясат дегеніміз не?</vt:lpstr>
      <vt:lpstr>Толеранттылық деген.....</vt:lpstr>
      <vt:lpstr>Толеранттылық деген.....</vt:lpstr>
      <vt:lpstr>Сұрақтар: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Сабақтың тақырыбы: Этносаралық қатынастар: проблемалары және қарама-қайшылықтары</dc:title>
  <dc:creator>Пользователь Windows</dc:creator>
  <cp:lastModifiedBy>Данагул</cp:lastModifiedBy>
  <cp:revision>24</cp:revision>
  <dcterms:created xsi:type="dcterms:W3CDTF">2021-10-16T17:06:16Z</dcterms:created>
  <dcterms:modified xsi:type="dcterms:W3CDTF">2024-11-17T11:08:34Z</dcterms:modified>
</cp:coreProperties>
</file>