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234" y="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2EACA9-F711-4370-907E-F4E202EB19DD}" type="datetimeFigureOut">
              <a:rPr lang="ru-RU" smtClean="0"/>
              <a:t>31.03.2021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BC63C4-9DD2-4696-B5E9-2010D2692D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7800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BC63C4-9DD2-4696-B5E9-2010D2692DF4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66528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31.03.2021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15616" y="1700808"/>
            <a:ext cx="38518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Сабақтың тақырыбы: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99592" y="2276872"/>
            <a:ext cx="74888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</a:t>
            </a:r>
            <a:r>
              <a:rPr lang="ru-RU" sz="24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Бұлшықет</a:t>
            </a:r>
            <a:r>
              <a:rPr lang="ru-RU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талшықтарының</a:t>
            </a: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жиырылу</a:t>
            </a:r>
            <a:r>
              <a:rPr lang="ru-RU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механизмі</a:t>
            </a:r>
            <a:r>
              <a:rPr lang="ru-RU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Бұлшыет</a:t>
            </a: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талшықтарының</a:t>
            </a:r>
            <a:r>
              <a:rPr lang="ru-RU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Т-</a:t>
            </a:r>
            <a:r>
              <a:rPr lang="ru-RU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жүйесі</a:t>
            </a:r>
            <a:r>
              <a:rPr lang="ru-RU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72007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99592" y="476672"/>
            <a:ext cx="18224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Оқу мақсаты:</a:t>
            </a:r>
            <a:endParaRPr lang="ru-RU" sz="20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19572" y="876782"/>
            <a:ext cx="741682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Бұлшықет</a:t>
            </a:r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талшықтарының</a:t>
            </a:r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жиырылу</a:t>
            </a:r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механизмін</a:t>
            </a:r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түсіндіру</a:t>
            </a:r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99592" y="1988840"/>
            <a:ext cx="27566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Сабақтың мақсаты:</a:t>
            </a:r>
            <a:endParaRPr lang="ru-RU" sz="20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83568" y="2492896"/>
            <a:ext cx="748883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Бұлшықет</a:t>
            </a:r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талшықтарының</a:t>
            </a:r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жиырылу</a:t>
            </a:r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механизмін</a:t>
            </a:r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түсіндіру</a:t>
            </a:r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Т-</a:t>
            </a:r>
            <a:r>
              <a:rPr lang="ru-RU" sz="2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жүйенің</a:t>
            </a:r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бұлшықет</a:t>
            </a:r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жиырылуындағы</a:t>
            </a:r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ролін</a:t>
            </a:r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сипаттау</a:t>
            </a:r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15616" y="3789040"/>
            <a:ext cx="25538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Бағалау критерийі</a:t>
            </a:r>
            <a:r>
              <a:rPr lang="kk-KZ" b="1" dirty="0" smtClean="0">
                <a:solidFill>
                  <a:srgbClr val="7030A0"/>
                </a:solidFill>
              </a:rPr>
              <a:t>: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 rot="10800000" flipV="1">
            <a:off x="755576" y="4234466"/>
            <a:ext cx="784887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Бұлшықет</a:t>
            </a:r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талшықтарының</a:t>
            </a:r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жиырылу</a:t>
            </a:r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механизмін</a:t>
            </a:r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түсіндіреді</a:t>
            </a:r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- Т-</a:t>
            </a:r>
            <a:r>
              <a:rPr lang="ru-RU" sz="2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жүйенің</a:t>
            </a:r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бұлшықет</a:t>
            </a:r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жиырылуындағы</a:t>
            </a:r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ролін</a:t>
            </a:r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сипаттайды</a:t>
            </a:r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9112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33157" y="645564"/>
            <a:ext cx="64807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Ой қозғау</a:t>
            </a:r>
            <a:endParaRPr lang="ru-RU" sz="20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33157" y="1412776"/>
            <a:ext cx="634715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1.А,Н,І – дискілері қандай нәруыздан құралады?</a:t>
            </a:r>
          </a:p>
          <a:p>
            <a:r>
              <a:rPr lang="kk-KZ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2.Бұлшықет талшықтары жиырылғанда жиырылу механизмі қалай жүзеге асады?</a:t>
            </a:r>
            <a:endParaRPr lang="ru-RU" sz="20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4888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51720" y="248599"/>
            <a:ext cx="455840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Бұлшықет</a:t>
            </a:r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жиырылуының</a:t>
            </a:r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типтері</a:t>
            </a:r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990020"/>
            <a:ext cx="828092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Изотониялық</a:t>
            </a:r>
            <a:r>
              <a:rPr lang="ru-RU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(грек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тілінде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isos</a:t>
            </a:r>
            <a:r>
              <a:rPr lang="en-US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бірдей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тең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tonos —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ширығу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деген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мағына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жиырылу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ширықпай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жиырылу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кезінде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ет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талшықтарының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ширығу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деңгейі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өзгермей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тек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оның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үзындығы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қысқарады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Тәжірибе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жағдайында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изотониялық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жиырылу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оқшауланған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бұлшық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етке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аз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ғана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жүк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іліп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электр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тоғымен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тітіркендірген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кезде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байқалады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ru-RU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Изометриялық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(грек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тілінде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isos</a:t>
            </a:r>
            <a:r>
              <a:rPr lang="en-US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бірдей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mews —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өлшем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жағдайында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бұлшық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еттің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үзындығы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өзгермей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тек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ширығу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деңгейі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артады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қысқармай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жиырылу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Тәжірибе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жағдайында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жиырылудың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түрі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оқшауланған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бұлшық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етке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тым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ауыр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жүк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іліп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тітіркендіргенде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байқалады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Табиғи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жағдайда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таза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изотониялық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таза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изометриялық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жиырылулар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кездеспейді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ru-RU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Ауксотониялық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бұлшық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еттің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ширығу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деңгейі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үзындығын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өзгерте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жиырылуы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Мұндай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жиырылу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режимі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адамның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еңбек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қызметін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орындау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кезінде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байқалады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Егер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бұлшықет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күші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оның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қысқаруы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кезінде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артатын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болса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онда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концентрлі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жиырылу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ал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ұзаруы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кезде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бұлшықет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күшінің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артуы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мысалы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жүкті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баяу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төмендеген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кезде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эксцентрлі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жиырылу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аталады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20917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63688" y="404664"/>
            <a:ext cx="456937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Бұлшықеттің</a:t>
            </a:r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жиырылу</a:t>
            </a:r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түрлері</a:t>
            </a:r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899592" y="1124745"/>
            <a:ext cx="7776864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Бұлшықет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жиырылуы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дара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тетанусты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сіреспе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) 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болып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екіге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бөлінеді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Жеке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стимулмен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бұлшықетті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тітіркендіру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кезінде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бұлшықеттің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дара 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жиырылуы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келесі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үш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фазада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жүзеге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асады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ru-RU" sz="20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латентті</a:t>
            </a:r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фазасы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—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қоздырғыштың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әрекетінен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басталып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қысқару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басталғанға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дейін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0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жиырылу</a:t>
            </a:r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фазасы</a:t>
            </a:r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қысқару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басталғаннан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ең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жоғарғы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мәнге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дейін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endParaRPr lang="ru-RU" sz="20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босаңсу</a:t>
            </a:r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фазасы</a:t>
            </a:r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ең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жоғарғы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мәннен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созылу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басталуына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дейін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; </a:t>
            </a:r>
          </a:p>
        </p:txBody>
      </p:sp>
    </p:spTree>
    <p:extLst>
      <p:ext uri="{BB962C8B-B14F-4D97-AF65-F5344CB8AC3E}">
        <p14:creationId xmlns:p14="http://schemas.microsoft.com/office/powerpoint/2010/main" val="1003734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1" y="332656"/>
            <a:ext cx="8715918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1954 жылы 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А.Хасли,Дж.Хэнсон,Р.Нидергерке 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бұлшықет жиырылуын</a:t>
            </a:r>
          </a:p>
          <a:p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ж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іпшелердің 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сырғанауымен түсіндіретін теорияны қалыптастырды.</a:t>
            </a:r>
          </a:p>
          <a:p>
            <a:endParaRPr lang="ru-RU" dirty="0"/>
          </a:p>
        </p:txBody>
      </p:sp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097" y="1412776"/>
            <a:ext cx="8265351" cy="4536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38206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 стрелкой 4"/>
          <p:cNvCxnSpPr/>
          <p:nvPr/>
        </p:nvCxnSpPr>
        <p:spPr>
          <a:xfrm>
            <a:off x="5436096" y="1340768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Прямоугольник 68"/>
          <p:cNvSpPr/>
          <p:nvPr/>
        </p:nvSpPr>
        <p:spPr>
          <a:xfrm>
            <a:off x="683568" y="260648"/>
            <a:ext cx="7776864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1-тапсырма.</a:t>
            </a:r>
          </a:p>
          <a:p>
            <a:r>
              <a:rPr lang="ru-RU" sz="2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Берілген</a:t>
            </a:r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сипаттаманы</a:t>
            </a:r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реттілікпен</a:t>
            </a:r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орналастыр</a:t>
            </a:r>
            <a:endParaRPr lang="ru-RU" sz="20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1.АТФ-гидролизденуі</a:t>
            </a:r>
          </a:p>
          <a:p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2.Миозиннің 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басы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актинмен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байланысуы</a:t>
            </a:r>
            <a:endParaRPr lang="ru-RU" sz="20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3.Тітіркену</a:t>
            </a:r>
            <a:endParaRPr lang="ru-RU" sz="20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4.Актомиозин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көпірінің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түзілуі</a:t>
            </a:r>
            <a:endParaRPr lang="ru-RU" sz="20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5.Саркомер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ортасының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бағыты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актин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жіпшелерінің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созылуы</a:t>
            </a:r>
            <a:endParaRPr lang="ru-RU" sz="20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6.Көлденең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көпірлердің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бөліну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бұрышының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өзгеруі</a:t>
            </a:r>
            <a:endParaRPr lang="ru-RU" sz="20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7.Қысқартылған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саркомерлердің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түзілуі</a:t>
            </a:r>
            <a:endParaRPr lang="ru-RU" sz="20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8.Са2+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иондарының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С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тропонинімен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байланысуы</a:t>
            </a:r>
            <a:endParaRPr lang="ru-RU" sz="20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9.Саркомерде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күштің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пайда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болуы</a:t>
            </a:r>
            <a:endParaRPr lang="ru-RU" sz="20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10.Триада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цистерналарында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Са2+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иондарының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босап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шығуы</a:t>
            </a:r>
            <a:r>
              <a:rPr lang="ru-RU" b="1" dirty="0">
                <a:solidFill>
                  <a:srgbClr val="7030A0"/>
                </a:solidFill>
              </a:rPr>
              <a:t> </a:t>
            </a:r>
          </a:p>
        </p:txBody>
      </p:sp>
      <p:graphicFrame>
        <p:nvGraphicFramePr>
          <p:cNvPr id="70" name="Таблица 6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5045121"/>
              </p:ext>
            </p:extLst>
          </p:nvPr>
        </p:nvGraphicFramePr>
        <p:xfrm>
          <a:off x="683567" y="5085184"/>
          <a:ext cx="7632852" cy="5760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20081"/>
                <a:gridCol w="805726"/>
                <a:gridCol w="762904"/>
                <a:gridCol w="762904"/>
                <a:gridCol w="762904"/>
                <a:gridCol w="762904"/>
                <a:gridCol w="762904"/>
                <a:gridCol w="764175"/>
                <a:gridCol w="764175"/>
                <a:gridCol w="764175"/>
              </a:tblGrid>
              <a:tr h="5760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71" name="TextBox 70"/>
          <p:cNvSpPr txBox="1"/>
          <p:nvPr/>
        </p:nvSpPr>
        <p:spPr>
          <a:xfrm>
            <a:off x="965341" y="4549770"/>
            <a:ext cx="11788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 smtClean="0"/>
              <a:t> </a:t>
            </a:r>
            <a:r>
              <a:rPr lang="kk-KZ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Жауабы:</a:t>
            </a:r>
            <a:endParaRPr lang="ru-RU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1660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028343"/>
            <a:ext cx="842493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kk-KZ" b="1" dirty="0" smtClean="0">
                <a:solidFill>
                  <a:srgbClr val="7030A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2-тапсырма</a:t>
            </a:r>
            <a:r>
              <a:rPr lang="kk-KZ" b="1" dirty="0">
                <a:solidFill>
                  <a:srgbClr val="7030A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. Шындық па,әлде жалған ба?</a:t>
            </a:r>
            <a:endParaRPr lang="ru-RU" b="1" dirty="0">
              <a:solidFill>
                <a:srgbClr val="7030A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endParaRPr lang="kk-KZ" dirty="0" smtClean="0">
              <a:solidFill>
                <a:srgbClr val="7030A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kk-KZ" dirty="0" smtClean="0">
                <a:solidFill>
                  <a:srgbClr val="7030A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1.Ауксотониялық </a:t>
            </a:r>
            <a:r>
              <a:rPr lang="kk-KZ" dirty="0">
                <a:solidFill>
                  <a:srgbClr val="7030A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– бұлшық еттің ширығу деңгейі мен үзындығын өзгерте жиырылуы.</a:t>
            </a:r>
            <a:endParaRPr lang="ru-RU" dirty="0">
              <a:solidFill>
                <a:srgbClr val="7030A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kk-KZ" dirty="0">
                <a:solidFill>
                  <a:srgbClr val="7030A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2.Саркомер ұзындығының өзгеруі кезінде бұл жіпшелер бір-бірінің үстімен сырғиды. </a:t>
            </a:r>
            <a:endParaRPr lang="ru-RU" dirty="0">
              <a:solidFill>
                <a:srgbClr val="7030A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kk-KZ" dirty="0">
                <a:solidFill>
                  <a:srgbClr val="7030A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3.Изометриялық  -бұлшық еттің үзындығы өзгермей, тек ширығу деңгейінің артуы.</a:t>
            </a:r>
            <a:endParaRPr lang="ru-RU" dirty="0">
              <a:solidFill>
                <a:srgbClr val="7030A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kk-KZ" dirty="0">
                <a:solidFill>
                  <a:srgbClr val="7030A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4.Миозин жіпшелерінің басы «ілмек» қызметін атқарады.</a:t>
            </a:r>
            <a:endParaRPr lang="ru-RU" dirty="0">
              <a:solidFill>
                <a:srgbClr val="7030A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kk-KZ" dirty="0">
                <a:solidFill>
                  <a:srgbClr val="7030A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5.Изотониялық кезінде ет талшықтарының ширығу деңгейі өзгермей, тек оның үзындығы қысқарады.</a:t>
            </a:r>
            <a:endParaRPr lang="ru-RU" dirty="0">
              <a:solidFill>
                <a:srgbClr val="7030A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r>
              <a:rPr lang="kk-KZ" dirty="0">
                <a:solidFill>
                  <a:srgbClr val="7030A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6.1964 жылы </a:t>
            </a:r>
            <a:r>
              <a:rPr lang="kk-KZ" dirty="0" smtClean="0">
                <a:solidFill>
                  <a:srgbClr val="7030A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Х.Хаксли,А.Хаксли,Дж.Хэнсон</a:t>
            </a:r>
            <a:r>
              <a:rPr lang="kk-KZ" dirty="0" smtClean="0">
                <a:solidFill>
                  <a:srgbClr val="7030A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, Р.Нидергерке </a:t>
            </a:r>
            <a:r>
              <a:rPr lang="kk-KZ" dirty="0">
                <a:solidFill>
                  <a:srgbClr val="7030A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миозин және актин жіпшелернің сырғанауын түсіндіретін бұлшықеттің жиырылу болжамын </a:t>
            </a:r>
            <a:r>
              <a:rPr lang="kk-KZ" dirty="0" smtClean="0">
                <a:solidFill>
                  <a:srgbClr val="7030A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ұсынды.</a:t>
            </a:r>
            <a:endParaRPr lang="ru-RU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9568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692696"/>
            <a:ext cx="828092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  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Сұрақты</a:t>
            </a:r>
            <a:r>
              <a:rPr lang="ru-RU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ұстап</a:t>
            </a:r>
            <a:r>
              <a:rPr lang="ru-RU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ал»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Сырғыған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жіпше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теориясының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мәні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неде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Бұлшықет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қысқаруында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жіптердің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сырғу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механизмі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қалай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жүзеге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асады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Т-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жүйенің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бұлшықет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жиырылуындағы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рөлі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қандай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432828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206</TotalTime>
  <Words>413</Words>
  <Application>Microsoft Office PowerPoint</Application>
  <PresentationFormat>Экран (4:3)</PresentationFormat>
  <Paragraphs>67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ww</dc:creator>
  <cp:lastModifiedBy>User</cp:lastModifiedBy>
  <cp:revision>17</cp:revision>
  <dcterms:created xsi:type="dcterms:W3CDTF">2021-03-21T05:58:32Z</dcterms:created>
  <dcterms:modified xsi:type="dcterms:W3CDTF">2021-03-31T18:04:18Z</dcterms:modified>
</cp:coreProperties>
</file>