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07.04.2021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07.04.2021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07.04.2021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07.04.2021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07.04.2021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07.04.2021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07.04.2021</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772816"/>
            <a:ext cx="8712968" cy="882119"/>
          </a:xfrm>
        </p:spPr>
        <p:txBody>
          <a:bodyPr>
            <a:noAutofit/>
          </a:bodyPr>
          <a:lstStyle/>
          <a:p>
            <a:r>
              <a:rPr lang="kk-KZ" sz="1800" b="1" dirty="0" smtClean="0"/>
              <a:t>Сабақтың мақсаттары: </a:t>
            </a:r>
          </a:p>
          <a:p>
            <a:pPr marL="342900" indent="-342900">
              <a:buFont typeface="Wingdings" pitchFamily="2" charset="2"/>
              <a:buChar char="v"/>
            </a:pPr>
            <a:r>
              <a:rPr lang="ru-RU" sz="1800" b="1" dirty="0" err="1" smtClean="0"/>
              <a:t>Гендік-инженериялық</a:t>
            </a:r>
            <a:r>
              <a:rPr lang="ru-RU" sz="1800" b="1" dirty="0" smtClean="0"/>
              <a:t> </a:t>
            </a:r>
            <a:r>
              <a:rPr lang="ru-RU" sz="1800" b="1" dirty="0" err="1"/>
              <a:t>манипуляциялаудың</a:t>
            </a:r>
            <a:r>
              <a:rPr lang="ru-RU" sz="1800" b="1" dirty="0"/>
              <a:t> </a:t>
            </a:r>
            <a:r>
              <a:rPr lang="ru-RU" sz="1800" b="1" dirty="0" err="1"/>
              <a:t>кезеңдерін</a:t>
            </a:r>
            <a:r>
              <a:rPr lang="ru-RU" sz="1800" b="1" dirty="0"/>
              <a:t> </a:t>
            </a:r>
            <a:r>
              <a:rPr lang="ru-RU" sz="1800" b="1" dirty="0" err="1" smtClean="0"/>
              <a:t>түсіндіру</a:t>
            </a:r>
            <a:endParaRPr lang="ru-RU" sz="1800" b="1" dirty="0" smtClean="0"/>
          </a:p>
          <a:p>
            <a:pPr marL="342900" indent="-342900">
              <a:buFont typeface="Wingdings" pitchFamily="2" charset="2"/>
              <a:buChar char="v"/>
            </a:pPr>
            <a:r>
              <a:rPr lang="kk-KZ" sz="1800" b="1" dirty="0" smtClean="0"/>
              <a:t>Гендік инженерияның маңызымен таныстыру</a:t>
            </a:r>
            <a:endParaRPr lang="ru-RU" sz="1800" b="1" dirty="0"/>
          </a:p>
        </p:txBody>
      </p:sp>
      <p:sp>
        <p:nvSpPr>
          <p:cNvPr id="2" name="Заголовок 1"/>
          <p:cNvSpPr>
            <a:spLocks noGrp="1"/>
          </p:cNvSpPr>
          <p:nvPr>
            <p:ph type="ctrTitle"/>
          </p:nvPr>
        </p:nvSpPr>
        <p:spPr>
          <a:xfrm>
            <a:off x="179512" y="116632"/>
            <a:ext cx="8712968" cy="1584176"/>
          </a:xfrm>
        </p:spPr>
        <p:style>
          <a:lnRef idx="2">
            <a:schemeClr val="accent3"/>
          </a:lnRef>
          <a:fillRef idx="1">
            <a:schemeClr val="lt1"/>
          </a:fillRef>
          <a:effectRef idx="0">
            <a:schemeClr val="accent3"/>
          </a:effectRef>
          <a:fontRef idx="minor">
            <a:schemeClr val="dk1"/>
          </a:fontRef>
        </p:style>
        <p:txBody>
          <a:bodyPr/>
          <a:lstStyle/>
          <a:p>
            <a:pPr marL="182880" indent="0" algn="just">
              <a:buNone/>
            </a:pPr>
            <a:r>
              <a:rPr lang="kk-KZ" sz="3200" dirty="0" smtClean="0">
                <a:solidFill>
                  <a:srgbClr val="C00000"/>
                </a:solidFill>
              </a:rPr>
              <a:t>Сабақ тақырыбы: </a:t>
            </a:r>
            <a:r>
              <a:rPr lang="kk-KZ" sz="3200" dirty="0" smtClean="0"/>
              <a:t>Гендік </a:t>
            </a:r>
            <a:r>
              <a:rPr lang="kk-KZ" sz="3200" dirty="0" smtClean="0"/>
              <a:t>инженериялық </a:t>
            </a:r>
            <a:r>
              <a:rPr lang="kk-KZ" sz="3200" dirty="0" smtClean="0"/>
              <a:t>манипуляциялаудың кезеңдері. </a:t>
            </a:r>
            <a:r>
              <a:rPr lang="kk-KZ" sz="3200" dirty="0"/>
              <a:t>Гендік </a:t>
            </a:r>
            <a:r>
              <a:rPr lang="kk-KZ" sz="3200" dirty="0" smtClean="0"/>
              <a:t>инженерияның маңызы.</a:t>
            </a:r>
            <a:endParaRPr lang="ru-RU"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996952"/>
            <a:ext cx="5619750" cy="35718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165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276871"/>
            <a:ext cx="5976664" cy="376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265813"/>
            <a:ext cx="885698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kk-KZ" dirty="0" smtClean="0">
                <a:solidFill>
                  <a:srgbClr val="C00000"/>
                </a:solidFill>
              </a:rPr>
              <a:t>Генетикалық  инженерия </a:t>
            </a:r>
            <a:r>
              <a:rPr lang="kk-KZ" dirty="0" smtClean="0"/>
              <a:t>(гендік инженерия) – гендерді бір ағзадан басқа ағзаға енгізіп, ДНҚ-дан кейбір гендерді алып тастағаннан кейін жасанды ағзалады өсіре отырып, рекомбинатты ДНҚ және РНҚ алудың әдістері мен технологиясының жиынтығы.</a:t>
            </a:r>
            <a:endParaRPr lang="ru-RU" dirty="0"/>
          </a:p>
        </p:txBody>
      </p:sp>
    </p:spTree>
    <p:extLst>
      <p:ext uri="{BB962C8B-B14F-4D97-AF65-F5344CB8AC3E}">
        <p14:creationId xmlns:p14="http://schemas.microsoft.com/office/powerpoint/2010/main" val="53221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777899"/>
            <a:ext cx="2647354" cy="274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625585"/>
            <a:ext cx="2286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3528" y="332656"/>
            <a:ext cx="8640960" cy="1631216"/>
          </a:xfrm>
          <a:prstGeom prst="rect">
            <a:avLst/>
          </a:prstGeom>
          <a:noFill/>
        </p:spPr>
        <p:txBody>
          <a:bodyPr wrap="square" rtlCol="0">
            <a:spAutoFit/>
          </a:bodyPr>
          <a:lstStyle/>
          <a:p>
            <a:pPr algn="just"/>
            <a:r>
              <a:rPr lang="kk-KZ" sz="2000" dirty="0" smtClean="0">
                <a:latin typeface="Times New Roman" pitchFamily="18" charset="0"/>
                <a:cs typeface="Times New Roman" pitchFamily="18" charset="0"/>
              </a:rPr>
              <a:t>	ХХ ғасырдың екіншісі жартысында гендік инженерия саласында бірнеше маңызды жаңалықтар ашылды. Көп жылғы еңбектің арқасында генде «жазылған» биологиялық ақпаратты «оқуға» мүмкіндік туды. Бұл жұмысты ағылшын биохимигі Фредрик Сингер  және американдық ғалым Уолтер Гилберт (1980 ж Нобель сыйлығын алған) бастаған  болатын.</a:t>
            </a:r>
            <a:endParaRPr lang="ru-RU" sz="2000" dirty="0">
              <a:latin typeface="Times New Roman" pitchFamily="18" charset="0"/>
              <a:cs typeface="Times New Roman" pitchFamily="18" charset="0"/>
            </a:endParaRPr>
          </a:p>
        </p:txBody>
      </p:sp>
      <p:sp>
        <p:nvSpPr>
          <p:cNvPr id="5" name="Прямоугольник 4"/>
          <p:cNvSpPr/>
          <p:nvPr/>
        </p:nvSpPr>
        <p:spPr>
          <a:xfrm>
            <a:off x="1563205" y="5688022"/>
            <a:ext cx="2010487" cy="369332"/>
          </a:xfrm>
          <a:prstGeom prst="rect">
            <a:avLst/>
          </a:prstGeom>
        </p:spPr>
        <p:txBody>
          <a:bodyPr wrap="none">
            <a:spAutoFit/>
          </a:bodyPr>
          <a:lstStyle/>
          <a:p>
            <a:r>
              <a:rPr lang="ru-RU" dirty="0" err="1"/>
              <a:t>Фредрик</a:t>
            </a:r>
            <a:r>
              <a:rPr lang="ru-RU" dirty="0"/>
              <a:t> </a:t>
            </a:r>
            <a:r>
              <a:rPr lang="ru-RU" dirty="0" err="1"/>
              <a:t>Сингер</a:t>
            </a:r>
            <a:r>
              <a:rPr lang="ru-RU" dirty="0"/>
              <a:t> </a:t>
            </a:r>
          </a:p>
        </p:txBody>
      </p:sp>
      <p:sp>
        <p:nvSpPr>
          <p:cNvPr id="6" name="Прямоугольник 5"/>
          <p:cNvSpPr/>
          <p:nvPr/>
        </p:nvSpPr>
        <p:spPr>
          <a:xfrm>
            <a:off x="5539572" y="5688022"/>
            <a:ext cx="1935145" cy="369332"/>
          </a:xfrm>
          <a:prstGeom prst="rect">
            <a:avLst/>
          </a:prstGeom>
        </p:spPr>
        <p:txBody>
          <a:bodyPr wrap="none">
            <a:spAutoFit/>
          </a:bodyPr>
          <a:lstStyle/>
          <a:p>
            <a:r>
              <a:rPr lang="ru-RU" dirty="0" err="1"/>
              <a:t>Уолтер</a:t>
            </a:r>
            <a:r>
              <a:rPr lang="ru-RU" dirty="0"/>
              <a:t> Гилберт </a:t>
            </a:r>
          </a:p>
        </p:txBody>
      </p:sp>
    </p:spTree>
    <p:extLst>
      <p:ext uri="{BB962C8B-B14F-4D97-AF65-F5344CB8AC3E}">
        <p14:creationId xmlns:p14="http://schemas.microsoft.com/office/powerpoint/2010/main" val="2427514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32656"/>
            <a:ext cx="8640960" cy="1569660"/>
          </a:xfrm>
          <a:prstGeom prst="rect">
            <a:avLst/>
          </a:prstGeom>
          <a:noFill/>
        </p:spPr>
        <p:txBody>
          <a:bodyPr wrap="square" rtlCol="0">
            <a:spAutoFit/>
          </a:bodyPr>
          <a:lstStyle/>
          <a:p>
            <a:pPr algn="just"/>
            <a:r>
              <a:rPr lang="kk-KZ" sz="2400" dirty="0" smtClean="0">
                <a:latin typeface="Times New Roman" pitchFamily="18" charset="0"/>
                <a:cs typeface="Times New Roman" pitchFamily="18" charset="0"/>
              </a:rPr>
              <a:t>	Тірі жасушадағы гендерді өзгертудің нәтижесі – </a:t>
            </a:r>
            <a:r>
              <a:rPr lang="kk-KZ" sz="2400" dirty="0" smtClean="0">
                <a:solidFill>
                  <a:srgbClr val="C00000"/>
                </a:solidFill>
                <a:latin typeface="Times New Roman" pitchFamily="18" charset="0"/>
                <a:cs typeface="Times New Roman" pitchFamily="18" charset="0"/>
              </a:rPr>
              <a:t>мутация. </a:t>
            </a:r>
            <a:r>
              <a:rPr lang="kk-KZ" sz="2400" dirty="0" smtClean="0">
                <a:latin typeface="Times New Roman" pitchFamily="18" charset="0"/>
                <a:cs typeface="Times New Roman" pitchFamily="18" charset="0"/>
              </a:rPr>
              <a:t>Ол химиялық улы заттар және радиация тәрізді мутагендердің әсерінен болады. Бірақ бұндай өзгерістерді басқару және бағытын өзгерту мүмкін емес.   </a:t>
            </a:r>
            <a:endParaRPr lang="ru-RU" sz="24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858277"/>
            <a:ext cx="4187180" cy="43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70" y="1914055"/>
            <a:ext cx="3242134" cy="4322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021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32656"/>
            <a:ext cx="8640960" cy="22467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kk-KZ" sz="2000" dirty="0" smtClean="0">
                <a:latin typeface="Times New Roman" pitchFamily="18" charset="0"/>
                <a:cs typeface="Times New Roman" pitchFamily="18" charset="0"/>
              </a:rPr>
              <a:t>	Гендік инженерияны кеңінен қолданылатын сала-бұл өндірістік микробиология. Мысалы, гендік инженерия көмегімен жануарлардың рационында азық қоспасы ретінде қолданылатын В2 (рибофлавин) дәруменін синтездейтін микроағзаны алуға болады. </a:t>
            </a:r>
          </a:p>
          <a:p>
            <a:pPr algn="just"/>
            <a:r>
              <a:rPr lang="kk-KZ" sz="2000" dirty="0">
                <a:latin typeface="Times New Roman" pitchFamily="18" charset="0"/>
                <a:cs typeface="Times New Roman" pitchFamily="18" charset="0"/>
              </a:rPr>
              <a:t>	</a:t>
            </a:r>
            <a:r>
              <a:rPr lang="kk-KZ" sz="2000" dirty="0" smtClean="0">
                <a:latin typeface="Times New Roman" pitchFamily="18" charset="0"/>
                <a:cs typeface="Times New Roman" pitchFamily="18" charset="0"/>
              </a:rPr>
              <a:t>Микробиология саласында азықтық нәруызды кәдімгі мұнай мен газдың көмірсутектерінен, ағаш қалдықтарынан алады. 1 т азықтық ашытқыдан 35000 жұмыртқа және 1,5 т тауық етін қосымша алуға болады. </a:t>
            </a:r>
            <a:endParaRPr lang="ru-RU" sz="20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350" y="3068960"/>
            <a:ext cx="8392205"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171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32656"/>
            <a:ext cx="8640960"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kk-KZ" sz="2000" dirty="0" smtClean="0">
                <a:latin typeface="Times New Roman" pitchFamily="18" charset="0"/>
                <a:cs typeface="Times New Roman" pitchFamily="18" charset="0"/>
              </a:rPr>
              <a:t>	Микробиологиялық тыңайтқыштардың және өсімдіктерді қорғауға арналған заттардың санын және ауылшаруашылық қалдықтары мен тұрмыстық қалдықтардан метан өндіруді арттыру генетикалық инженериямен байланысты болып отыр. Суда және топырақта тез ыдырайтын әртүрлі зиянды заттардан микроағзаларды алып, қоршаған ортаның ластануымен күресудің тиімді жолдарын арттыруға болады. </a:t>
            </a:r>
            <a:endParaRPr lang="ru-RU" sz="20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139" y="2564904"/>
            <a:ext cx="3812059" cy="285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624567"/>
            <a:ext cx="4801118" cy="282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702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933" y="4221088"/>
            <a:ext cx="864096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kk-KZ" sz="2000" dirty="0" smtClean="0">
                <a:latin typeface="Times New Roman" pitchFamily="18" charset="0"/>
                <a:cs typeface="Times New Roman" pitchFamily="18" charset="0"/>
              </a:rPr>
              <a:t>	Қазірдің өзінде инсулин, өсу гормоны, интерферон, вирусқа қарсы қолданылатын көптеген вакциналар клиникалық зерттеулерден өтіп, өндіріліп жатыр. </a:t>
            </a:r>
            <a:endParaRPr lang="ru-RU" sz="2000" dirty="0">
              <a:latin typeface="Times New Roman" pitchFamily="18" charset="0"/>
              <a:cs typeface="Times New Roman" pitchFamily="18" charset="0"/>
            </a:endParaRPr>
          </a:p>
        </p:txBody>
      </p:sp>
      <p:sp>
        <p:nvSpPr>
          <p:cNvPr id="5" name="TextBox 4"/>
          <p:cNvSpPr txBox="1"/>
          <p:nvPr/>
        </p:nvSpPr>
        <p:spPr>
          <a:xfrm>
            <a:off x="287933" y="476672"/>
            <a:ext cx="864096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kk-KZ" sz="2000" dirty="0" smtClean="0">
                <a:latin typeface="Times New Roman" pitchFamily="18" charset="0"/>
                <a:cs typeface="Times New Roman" pitchFamily="18" charset="0"/>
              </a:rPr>
              <a:t>	Гендік инженерияға байланысты малшаруашылығы мен медицина саласында өзара тығыз байланыс орнады. Сиырға интерферонның генін енгізіп, 1 мл сарысудан 10 млн бірлік интерферон бөліп алуға болады. </a:t>
            </a:r>
            <a:endParaRPr lang="ru-RU" sz="2000" dirty="0">
              <a:latin typeface="Times New Roman" pitchFamily="18" charset="0"/>
              <a:cs typeface="Times New Roman" pitchFamily="18" charset="0"/>
            </a:endParaRPr>
          </a:p>
        </p:txBody>
      </p:sp>
      <p:sp>
        <p:nvSpPr>
          <p:cNvPr id="6" name="TextBox 5"/>
          <p:cNvSpPr txBox="1"/>
          <p:nvPr/>
        </p:nvSpPr>
        <p:spPr>
          <a:xfrm>
            <a:off x="257559" y="5517231"/>
            <a:ext cx="8640960"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kk-KZ" sz="2000" dirty="0" smtClean="0">
                <a:latin typeface="Times New Roman" pitchFamily="18" charset="0"/>
                <a:cs typeface="Times New Roman" pitchFamily="18" charset="0"/>
              </a:rPr>
              <a:t>	Тұқым қуалайтын ауруларды анықтау және олардың алдын алуды зерттеудің  </a:t>
            </a:r>
            <a:r>
              <a:rPr lang="kk-KZ" sz="2000" dirty="0" smtClean="0">
                <a:solidFill>
                  <a:srgbClr val="C00000"/>
                </a:solidFill>
                <a:latin typeface="Times New Roman" pitchFamily="18" charset="0"/>
                <a:cs typeface="Times New Roman" pitchFamily="18" charset="0"/>
              </a:rPr>
              <a:t>гендік терапия </a:t>
            </a:r>
            <a:r>
              <a:rPr lang="kk-KZ" sz="2000" dirty="0" smtClean="0">
                <a:latin typeface="Times New Roman" pitchFamily="18" charset="0"/>
                <a:cs typeface="Times New Roman" pitchFamily="18" charset="0"/>
              </a:rPr>
              <a:t>деп аталатын диагностикалық әдістері әзірленуде.</a:t>
            </a:r>
            <a:endParaRPr lang="ru-RU" sz="20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742024"/>
            <a:ext cx="1195740" cy="226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464" y="1581652"/>
            <a:ext cx="3240360" cy="2427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314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1246</TotalTime>
  <Words>62</Words>
  <Application>Microsoft Office PowerPoint</Application>
  <PresentationFormat>Экран (4:3)</PresentationFormat>
  <Paragraphs>15</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Воздушный поток</vt:lpstr>
      <vt:lpstr>Сабақ тақырыбы: Гендік инженериялық манипуляциялаудың кезеңдері. Гендік инженерияның маңызы.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Сабақ тақырыбы: Гендік инженерия-лық манипуляциялаудың кезеңдері. Гендік инженерияның маңызы.</dc:title>
  <dc:creator>Айымчик</dc:creator>
  <cp:lastModifiedBy>Айымчик</cp:lastModifiedBy>
  <cp:revision>11</cp:revision>
  <dcterms:created xsi:type="dcterms:W3CDTF">2021-04-05T11:13:39Z</dcterms:created>
  <dcterms:modified xsi:type="dcterms:W3CDTF">2021-04-07T13:37:12Z</dcterms:modified>
</cp:coreProperties>
</file>