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7"/>
  </p:notesMasterIdLst>
  <p:sldIdLst>
    <p:sldId id="279" r:id="rId2"/>
    <p:sldId id="278" r:id="rId3"/>
    <p:sldId id="258" r:id="rId4"/>
    <p:sldId id="262" r:id="rId5"/>
    <p:sldId id="268" r:id="rId6"/>
    <p:sldId id="263" r:id="rId7"/>
    <p:sldId id="271" r:id="rId8"/>
    <p:sldId id="259" r:id="rId9"/>
    <p:sldId id="266" r:id="rId10"/>
    <p:sldId id="270" r:id="rId11"/>
    <p:sldId id="272" r:id="rId12"/>
    <p:sldId id="280" r:id="rId13"/>
    <p:sldId id="274" r:id="rId14"/>
    <p:sldId id="281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3" y="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26610-0F38-44E3-AFA8-B478A929950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B77FC81-16AB-4B6E-9D35-EBC45B6FA74F}">
      <dgm:prSet phldrT="[Text]" custT="1"/>
      <dgm:spPr>
        <a:xfrm rot="10800000">
          <a:off x="0" y="2154"/>
          <a:ext cx="7272808" cy="1748828"/>
        </a:xfrm>
        <a:solidFill>
          <a:srgbClr val="FF669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kk-KZ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ДНҚ қыздырылады </a:t>
          </a:r>
          <a:r>
            <a: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94-96</a:t>
          </a:r>
          <a:r>
            <a:rPr lang="en-GB" sz="2000" b="1" baseline="30000" dirty="0" smtClean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</a:t>
          </a:r>
          <a:r>
            <a: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</a:t>
          </a:r>
          <a:endParaRPr lang="en-GB" sz="2000" b="1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F15C9CC-C7A2-4F98-AD2F-2A623EC1FEBB}" type="parTrans" cxnId="{6B9ADC9B-C66D-4349-9954-3D0AD1DA9944}">
      <dgm:prSet/>
      <dgm:spPr/>
      <dgm:t>
        <a:bodyPr/>
        <a:lstStyle/>
        <a:p>
          <a:endParaRPr lang="en-GB"/>
        </a:p>
      </dgm:t>
    </dgm:pt>
    <dgm:pt modelId="{0772D093-64BB-4423-BCA7-789A89043744}" type="sibTrans" cxnId="{6B9ADC9B-C66D-4349-9954-3D0AD1DA9944}">
      <dgm:prSet/>
      <dgm:spPr/>
      <dgm:t>
        <a:bodyPr/>
        <a:lstStyle/>
        <a:p>
          <a:endParaRPr lang="en-GB"/>
        </a:p>
      </dgm:t>
    </dgm:pt>
    <dgm:pt modelId="{46E50CEA-2B39-4824-B2B4-9A04FA051527}">
      <dgm:prSet phldrT="[Text]"/>
      <dgm:spPr>
        <a:xfrm>
          <a:off x="0" y="615992"/>
          <a:ext cx="3636404" cy="522899"/>
        </a:xfrm>
        <a:solidFill>
          <a:srgbClr val="9F2936">
            <a:lumMod val="20000"/>
            <a:lumOff val="80000"/>
            <a:alpha val="90000"/>
          </a:srgbClr>
        </a:solidFill>
        <a:ln w="25400" cap="flat" cmpd="sng" algn="ctr">
          <a:solidFill>
            <a:srgbClr val="4E8542">
              <a:lumMod val="20000"/>
              <a:lumOff val="80000"/>
              <a:alpha val="90000"/>
            </a:srgbClr>
          </a:solidFill>
          <a:prstDash val="solid"/>
        </a:ln>
        <a:effectLst/>
      </dgm:spPr>
      <dgm:t>
        <a:bodyPr/>
        <a:lstStyle/>
        <a:p>
          <a:r>
            <a:rPr lang="ru-RU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Тізбектер</a:t>
          </a:r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арасындағы</a:t>
          </a:r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сутегі</a:t>
          </a:r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байланыстар</a:t>
          </a:r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үзіледі</a:t>
          </a:r>
          <a:endParaRPr lang="en-GB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D2B48D3-78F9-4E7A-ABD3-405C2DD42AA2}" type="parTrans" cxnId="{97B38592-EC68-4D47-89DD-C44155DA9E21}">
      <dgm:prSet/>
      <dgm:spPr/>
      <dgm:t>
        <a:bodyPr/>
        <a:lstStyle/>
        <a:p>
          <a:endParaRPr lang="en-GB"/>
        </a:p>
      </dgm:t>
    </dgm:pt>
    <dgm:pt modelId="{C431788C-31C5-4BC4-932A-BDD96792CE81}" type="sibTrans" cxnId="{97B38592-EC68-4D47-89DD-C44155DA9E21}">
      <dgm:prSet/>
      <dgm:spPr/>
      <dgm:t>
        <a:bodyPr/>
        <a:lstStyle/>
        <a:p>
          <a:endParaRPr lang="en-GB"/>
        </a:p>
      </dgm:t>
    </dgm:pt>
    <dgm:pt modelId="{B6E0720A-A261-440D-9244-61265BE41FDE}">
      <dgm:prSet phldrT="[Text]"/>
      <dgm:spPr>
        <a:xfrm>
          <a:off x="3636404" y="615992"/>
          <a:ext cx="3636404" cy="522899"/>
        </a:xfrm>
        <a:solidFill>
          <a:srgbClr val="9F2936">
            <a:lumMod val="20000"/>
            <a:lumOff val="80000"/>
            <a:alpha val="90000"/>
          </a:srgbClr>
        </a:solidFill>
        <a:ln w="25400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kk-KZ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Екі жіпке ажырайды</a:t>
          </a:r>
          <a:endParaRPr lang="en-GB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55D06A6-4FDE-4F2E-B4F0-E9768DD3F29D}" type="parTrans" cxnId="{8E9C7698-7484-4662-A1F5-FB48E269BD98}">
      <dgm:prSet/>
      <dgm:spPr/>
      <dgm:t>
        <a:bodyPr/>
        <a:lstStyle/>
        <a:p>
          <a:endParaRPr lang="en-GB"/>
        </a:p>
      </dgm:t>
    </dgm:pt>
    <dgm:pt modelId="{B6816801-9D57-44ED-84A8-D0AB53E47DBD}" type="sibTrans" cxnId="{8E9C7698-7484-4662-A1F5-FB48E269BD98}">
      <dgm:prSet/>
      <dgm:spPr/>
      <dgm:t>
        <a:bodyPr/>
        <a:lstStyle/>
        <a:p>
          <a:endParaRPr lang="en-GB"/>
        </a:p>
      </dgm:t>
    </dgm:pt>
    <dgm:pt modelId="{65EC3988-891B-4B88-83E0-0E8D6E8A60FE}">
      <dgm:prSet phldrT="[Text]" custT="1"/>
      <dgm:spPr>
        <a:xfrm rot="10800000">
          <a:off x="0" y="1733926"/>
          <a:ext cx="7272808" cy="1748828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kk-KZ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Қоспа салқындатылады </a:t>
          </a:r>
          <a:r>
            <a:rPr lang="en-GB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50-65</a:t>
          </a:r>
          <a:r>
            <a:rPr lang="en-GB" sz="2000" b="1" baseline="300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</a:t>
          </a:r>
          <a:r>
            <a:rPr lang="en-GB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</a:t>
          </a:r>
          <a:endParaRPr lang="en-GB" sz="20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FAC8744-0D83-4D2F-AD37-B8B2AAB8D248}" type="parTrans" cxnId="{FA698564-F6D7-47B0-9C76-A66111C3F8EE}">
      <dgm:prSet/>
      <dgm:spPr/>
      <dgm:t>
        <a:bodyPr/>
        <a:lstStyle/>
        <a:p>
          <a:endParaRPr lang="en-GB"/>
        </a:p>
      </dgm:t>
    </dgm:pt>
    <dgm:pt modelId="{B284DE88-E079-49DF-BC59-9F7D540FB090}" type="sibTrans" cxnId="{FA698564-F6D7-47B0-9C76-A66111C3F8EE}">
      <dgm:prSet/>
      <dgm:spPr/>
      <dgm:t>
        <a:bodyPr/>
        <a:lstStyle/>
        <a:p>
          <a:endParaRPr lang="en-GB"/>
        </a:p>
      </dgm:t>
    </dgm:pt>
    <dgm:pt modelId="{A64C9B63-243A-4B88-9583-FA8F16C15C14}">
      <dgm:prSet phldrT="[Text]"/>
      <dgm:spPr>
        <a:xfrm>
          <a:off x="0" y="2347764"/>
          <a:ext cx="7272808" cy="522899"/>
        </a:xfrm>
        <a:solidFill>
          <a:srgbClr val="1B587C">
            <a:lumMod val="20000"/>
            <a:lumOff val="80000"/>
            <a:alpha val="90000"/>
          </a:srgbClr>
        </a:solidFill>
        <a:ln w="25400" cap="flat" cmpd="sng" algn="ctr">
          <a:solidFill>
            <a:srgbClr val="1B587C">
              <a:lumMod val="20000"/>
              <a:lumOff val="80000"/>
              <a:alpha val="90000"/>
            </a:srgbClr>
          </a:solidFill>
          <a:prstDash val="solid"/>
        </a:ln>
        <a:effectLst/>
      </dgm:spPr>
      <dgm:t>
        <a:bodyPr/>
        <a:lstStyle/>
        <a:p>
          <a:r>
            <a:rPr lang="ru-RU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Праймерлерге</a:t>
          </a:r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әр</a:t>
          </a:r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жолдың</a:t>
          </a:r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3 '</a:t>
          </a:r>
          <a:r>
            <a:rPr lang="ru-RU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соңына</a:t>
          </a:r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бекінуге</a:t>
          </a:r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  <a:r>
            <a:rPr lang="ru-RU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мүмкіндік</a:t>
          </a:r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беред</a:t>
          </a:r>
          <a:r>
            <a:rPr lang="ru-RU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і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B04E645F-9AAC-4842-B4D0-F21BA96AE2D9}" type="parTrans" cxnId="{A276F67E-7A2D-4207-98CF-F3F447E6CEBD}">
      <dgm:prSet/>
      <dgm:spPr/>
      <dgm:t>
        <a:bodyPr/>
        <a:lstStyle/>
        <a:p>
          <a:endParaRPr lang="en-GB"/>
        </a:p>
      </dgm:t>
    </dgm:pt>
    <dgm:pt modelId="{6CBFFE1A-497B-40F7-8A5D-1D93ADC2C9A5}" type="sibTrans" cxnId="{A276F67E-7A2D-4207-98CF-F3F447E6CEBD}">
      <dgm:prSet/>
      <dgm:spPr/>
      <dgm:t>
        <a:bodyPr/>
        <a:lstStyle/>
        <a:p>
          <a:endParaRPr lang="en-GB"/>
        </a:p>
      </dgm:t>
    </dgm:pt>
    <dgm:pt modelId="{6EC5106B-0CA8-4AB7-9751-9242D90A65CC}">
      <dgm:prSet phldrT="[Text]" custT="1"/>
      <dgm:spPr>
        <a:xfrm rot="10800000">
          <a:off x="0" y="3465698"/>
          <a:ext cx="7272808" cy="1748828"/>
        </a:xfrm>
        <a:solidFill>
          <a:srgbClr val="FF669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ДНК полимераза </a:t>
          </a:r>
          <a:r>
            <a:rPr lang="ru-RU" sz="2000" b="1" dirty="0" err="1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нуклеотидтерді</a:t>
          </a:r>
          <a:r>
            <a:rPr lang="ru-RU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байланыстыру</a:t>
          </a:r>
          <a:r>
            <a:rPr lang="ru-RU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үшін</a:t>
          </a:r>
          <a:r>
            <a:rPr lang="ru-RU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GB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72</a:t>
          </a:r>
          <a:r>
            <a:rPr lang="en-GB" sz="2000" b="1" baseline="300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</a:t>
          </a:r>
          <a:r>
            <a:rPr lang="en-GB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 </a:t>
          </a:r>
          <a:r>
            <a:rPr lang="kk-KZ" sz="20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қыздырылады</a:t>
          </a:r>
          <a:endParaRPr lang="en-GB" sz="14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E9279EA0-3CBE-4630-A3F6-052C75DC25D8}" type="parTrans" cxnId="{DCB53E24-7EEA-47BE-94A9-BC71710DF23F}">
      <dgm:prSet/>
      <dgm:spPr/>
      <dgm:t>
        <a:bodyPr/>
        <a:lstStyle/>
        <a:p>
          <a:endParaRPr lang="en-GB"/>
        </a:p>
      </dgm:t>
    </dgm:pt>
    <dgm:pt modelId="{102BEDF2-E3DC-44B7-A591-8B6A4AA01557}" type="sibTrans" cxnId="{DCB53E24-7EEA-47BE-94A9-BC71710DF23F}">
      <dgm:prSet/>
      <dgm:spPr/>
      <dgm:t>
        <a:bodyPr/>
        <a:lstStyle/>
        <a:p>
          <a:endParaRPr lang="en-GB"/>
        </a:p>
      </dgm:t>
    </dgm:pt>
    <dgm:pt modelId="{5895F4C4-E0AF-4A30-9646-7B39D87A8C41}">
      <dgm:prSet phldrT="[Text]"/>
      <dgm:spPr>
        <a:xfrm>
          <a:off x="0" y="4079536"/>
          <a:ext cx="3636404" cy="522899"/>
        </a:xfr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Ыстыққа</a:t>
          </a:r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төзімді</a:t>
          </a:r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ДНК полимераза ДНҚ </a:t>
          </a:r>
          <a:r>
            <a:rPr lang="ru-RU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аймағын</a:t>
          </a:r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көшіреді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8D515EA-AA03-4C96-89F7-D9390476793F}" type="parTrans" cxnId="{0B10497E-F795-44D0-979E-E7BF7A2F5DA2}">
      <dgm:prSet/>
      <dgm:spPr/>
      <dgm:t>
        <a:bodyPr/>
        <a:lstStyle/>
        <a:p>
          <a:endParaRPr lang="en-GB"/>
        </a:p>
      </dgm:t>
    </dgm:pt>
    <dgm:pt modelId="{1F5A8587-CC42-4A45-AAE3-616B6F79A31D}" type="sibTrans" cxnId="{0B10497E-F795-44D0-979E-E7BF7A2F5DA2}">
      <dgm:prSet/>
      <dgm:spPr/>
      <dgm:t>
        <a:bodyPr/>
        <a:lstStyle/>
        <a:p>
          <a:endParaRPr lang="en-GB"/>
        </a:p>
      </dgm:t>
    </dgm:pt>
    <dgm:pt modelId="{7000D0C9-B539-463B-A9F6-3E5442A43C23}">
      <dgm:prSet phldrT="[Text]"/>
      <dgm:spPr>
        <a:xfrm>
          <a:off x="3636404" y="4079536"/>
          <a:ext cx="3636404" cy="522899"/>
        </a:xfrm>
        <a:solidFill>
          <a:srgbClr val="F07F0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07F0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Нуклеотидтердің</a:t>
          </a:r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полимерленуі</a:t>
          </a:r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үшін</a:t>
          </a:r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ұзақ</a:t>
          </a:r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уақытқа</a:t>
          </a:r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созылады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D6F021A-0289-4EBA-BA7E-A3D97ED46006}" type="parTrans" cxnId="{4476D03F-EB53-47B3-B729-1DD94252F07A}">
      <dgm:prSet/>
      <dgm:spPr/>
      <dgm:t>
        <a:bodyPr/>
        <a:lstStyle/>
        <a:p>
          <a:endParaRPr lang="en-GB"/>
        </a:p>
      </dgm:t>
    </dgm:pt>
    <dgm:pt modelId="{6895AC61-8B49-43F0-83F7-3B482EEDC752}" type="sibTrans" cxnId="{4476D03F-EB53-47B3-B729-1DD94252F07A}">
      <dgm:prSet/>
      <dgm:spPr/>
      <dgm:t>
        <a:bodyPr/>
        <a:lstStyle/>
        <a:p>
          <a:endParaRPr lang="en-GB"/>
        </a:p>
      </dgm:t>
    </dgm:pt>
    <dgm:pt modelId="{B094D168-E546-4DD0-8C0A-D33B356F569D}">
      <dgm:prSet phldrT="[Text]"/>
      <dgm:spPr>
        <a:xfrm>
          <a:off x="0" y="5197470"/>
          <a:ext cx="7272808" cy="1137079"/>
        </a:xfrm>
        <a:noFill/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kk-KZ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Термоциклерде қайталанатын қыздыру мен суыту осы ДНҚ аймағын (30 рет) көшірмелейді </a:t>
          </a:r>
        </a:p>
      </dgm:t>
    </dgm:pt>
    <dgm:pt modelId="{835E0A81-94D0-4D55-8401-6C4BC37CDAFF}" type="sibTrans" cxnId="{9F1D2634-4688-4151-8447-EA0A5C78D5B5}">
      <dgm:prSet/>
      <dgm:spPr/>
      <dgm:t>
        <a:bodyPr/>
        <a:lstStyle/>
        <a:p>
          <a:endParaRPr lang="en-GB"/>
        </a:p>
      </dgm:t>
    </dgm:pt>
    <dgm:pt modelId="{DBF479A4-C305-466A-ABC6-14F1C2B9E7A9}" type="parTrans" cxnId="{9F1D2634-4688-4151-8447-EA0A5C78D5B5}">
      <dgm:prSet/>
      <dgm:spPr/>
      <dgm:t>
        <a:bodyPr/>
        <a:lstStyle/>
        <a:p>
          <a:endParaRPr lang="en-GB"/>
        </a:p>
      </dgm:t>
    </dgm:pt>
    <dgm:pt modelId="{41AA7763-F9AC-4BEB-8DED-29916DFA41E4}" type="pres">
      <dgm:prSet presAssocID="{F7226610-0F38-44E3-AFA8-B478A92995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C70A2B-BDAB-4F52-A67A-39F7CDB9D80C}" type="pres">
      <dgm:prSet presAssocID="{B094D168-E546-4DD0-8C0A-D33B356F569D}" presName="boxAndChildren" presStyleCnt="0"/>
      <dgm:spPr/>
    </dgm:pt>
    <dgm:pt modelId="{C1D1DD38-0ADC-4FF1-8A65-7C8B32A17C37}" type="pres">
      <dgm:prSet presAssocID="{B094D168-E546-4DD0-8C0A-D33B356F569D}" presName="parentTextBox" presStyleLbl="node1" presStyleIdx="0" presStyleCnt="4" custLinFactY="56467" custLinFactNeighborX="3588" custLinFactNeighborY="100000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B717A749-0D6B-41BE-9D7E-2FD17F6A4D6D}" type="pres">
      <dgm:prSet presAssocID="{102BEDF2-E3DC-44B7-A591-8B6A4AA01557}" presName="sp" presStyleCnt="0"/>
      <dgm:spPr/>
    </dgm:pt>
    <dgm:pt modelId="{2A2C8856-6DDE-4E00-B044-77CE0DB38265}" type="pres">
      <dgm:prSet presAssocID="{6EC5106B-0CA8-4AB7-9751-9242D90A65CC}" presName="arrowAndChildren" presStyleCnt="0"/>
      <dgm:spPr/>
    </dgm:pt>
    <dgm:pt modelId="{2F6779E2-707D-4E99-8651-3F00F5655806}" type="pres">
      <dgm:prSet presAssocID="{6EC5106B-0CA8-4AB7-9751-9242D90A65CC}" presName="parentTextArrow" presStyleLbl="node1" presStyleIdx="0" presStyleCnt="4"/>
      <dgm:spPr>
        <a:prstGeom prst="upArrowCallout">
          <a:avLst/>
        </a:prstGeom>
      </dgm:spPr>
      <dgm:t>
        <a:bodyPr/>
        <a:lstStyle/>
        <a:p>
          <a:endParaRPr lang="en-GB"/>
        </a:p>
      </dgm:t>
    </dgm:pt>
    <dgm:pt modelId="{7EB468C0-9AAD-4A1D-A50A-50C4FF86C57B}" type="pres">
      <dgm:prSet presAssocID="{6EC5106B-0CA8-4AB7-9751-9242D90A65CC}" presName="arrow" presStyleLbl="node1" presStyleIdx="1" presStyleCnt="4"/>
      <dgm:spPr/>
      <dgm:t>
        <a:bodyPr/>
        <a:lstStyle/>
        <a:p>
          <a:endParaRPr lang="en-GB"/>
        </a:p>
      </dgm:t>
    </dgm:pt>
    <dgm:pt modelId="{BB670834-4508-4E02-8874-B1E65B4DA95D}" type="pres">
      <dgm:prSet presAssocID="{6EC5106B-0CA8-4AB7-9751-9242D90A65CC}" presName="descendantArrow" presStyleCnt="0"/>
      <dgm:spPr/>
    </dgm:pt>
    <dgm:pt modelId="{60C66D66-7696-4A1A-BDB6-8ED0D8E3EC2E}" type="pres">
      <dgm:prSet presAssocID="{5895F4C4-E0AF-4A30-9646-7B39D87A8C41}" presName="childTextArrow" presStyleLbl="fgAccFollowNode1" presStyleIdx="0" presStyleCnt="5" custLinFactNeighborY="203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4B170B18-77A0-4A9F-8532-18B6C9F81753}" type="pres">
      <dgm:prSet presAssocID="{7000D0C9-B539-463B-A9F6-3E5442A43C23}" presName="childTextArrow" presStyleLbl="fgAccFollowNode1" presStyleIdx="1" presStyleCnt="5" custLinFactNeighborX="455" custLinFactNeighborY="203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E659067D-B1C8-4700-BE70-77A94D9D73D8}" type="pres">
      <dgm:prSet presAssocID="{B284DE88-E079-49DF-BC59-9F7D540FB090}" presName="sp" presStyleCnt="0"/>
      <dgm:spPr/>
    </dgm:pt>
    <dgm:pt modelId="{32C62198-1CE9-4E86-BD21-ACFD1728273E}" type="pres">
      <dgm:prSet presAssocID="{65EC3988-891B-4B88-83E0-0E8D6E8A60FE}" presName="arrowAndChildren" presStyleCnt="0"/>
      <dgm:spPr/>
    </dgm:pt>
    <dgm:pt modelId="{80C4CDC8-CDF2-4E9B-9A60-705749EEA474}" type="pres">
      <dgm:prSet presAssocID="{65EC3988-891B-4B88-83E0-0E8D6E8A60FE}" presName="parentTextArrow" presStyleLbl="node1" presStyleIdx="1" presStyleCnt="4"/>
      <dgm:spPr>
        <a:prstGeom prst="upArrowCallout">
          <a:avLst/>
        </a:prstGeom>
      </dgm:spPr>
      <dgm:t>
        <a:bodyPr/>
        <a:lstStyle/>
        <a:p>
          <a:endParaRPr lang="en-GB"/>
        </a:p>
      </dgm:t>
    </dgm:pt>
    <dgm:pt modelId="{A6ADE76B-300F-4226-9A65-DE4D58262B94}" type="pres">
      <dgm:prSet presAssocID="{65EC3988-891B-4B88-83E0-0E8D6E8A60FE}" presName="arrow" presStyleLbl="node1" presStyleIdx="2" presStyleCnt="4"/>
      <dgm:spPr/>
      <dgm:t>
        <a:bodyPr/>
        <a:lstStyle/>
        <a:p>
          <a:endParaRPr lang="en-GB"/>
        </a:p>
      </dgm:t>
    </dgm:pt>
    <dgm:pt modelId="{1B70355A-B041-4E5E-8B8D-C1EF50B8BB67}" type="pres">
      <dgm:prSet presAssocID="{65EC3988-891B-4B88-83E0-0E8D6E8A60FE}" presName="descendantArrow" presStyleCnt="0"/>
      <dgm:spPr/>
    </dgm:pt>
    <dgm:pt modelId="{AC6DF693-D6B9-4479-8E89-AC443B461F90}" type="pres">
      <dgm:prSet presAssocID="{A64C9B63-243A-4B88-9583-FA8F16C15C14}" presName="childTextArrow" presStyleLbl="fgAccFollow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651E916D-33BF-4FA7-B1A9-071FF95AEF7C}" type="pres">
      <dgm:prSet presAssocID="{0772D093-64BB-4423-BCA7-789A89043744}" presName="sp" presStyleCnt="0"/>
      <dgm:spPr/>
    </dgm:pt>
    <dgm:pt modelId="{B5FCCE89-F44B-48A0-A8F8-80342461B7F7}" type="pres">
      <dgm:prSet presAssocID="{1B77FC81-16AB-4B6E-9D35-EBC45B6FA74F}" presName="arrowAndChildren" presStyleCnt="0"/>
      <dgm:spPr/>
    </dgm:pt>
    <dgm:pt modelId="{494FDF27-9957-492D-B783-016ABDB63842}" type="pres">
      <dgm:prSet presAssocID="{1B77FC81-16AB-4B6E-9D35-EBC45B6FA74F}" presName="parentTextArrow" presStyleLbl="node1" presStyleIdx="2" presStyleCnt="4"/>
      <dgm:spPr>
        <a:prstGeom prst="upArrowCallout">
          <a:avLst/>
        </a:prstGeom>
      </dgm:spPr>
      <dgm:t>
        <a:bodyPr/>
        <a:lstStyle/>
        <a:p>
          <a:endParaRPr lang="en-GB"/>
        </a:p>
      </dgm:t>
    </dgm:pt>
    <dgm:pt modelId="{280B05AC-2E54-4BBF-A0FD-4EE58B26F00A}" type="pres">
      <dgm:prSet presAssocID="{1B77FC81-16AB-4B6E-9D35-EBC45B6FA74F}" presName="arrow" presStyleLbl="node1" presStyleIdx="3" presStyleCnt="4" custLinFactNeighborX="897" custLinFactNeighborY="-4322"/>
      <dgm:spPr/>
      <dgm:t>
        <a:bodyPr/>
        <a:lstStyle/>
        <a:p>
          <a:endParaRPr lang="en-GB"/>
        </a:p>
      </dgm:t>
    </dgm:pt>
    <dgm:pt modelId="{FF70CB4B-1800-4715-B8E6-2635981AA8DE}" type="pres">
      <dgm:prSet presAssocID="{1B77FC81-16AB-4B6E-9D35-EBC45B6FA74F}" presName="descendantArrow" presStyleCnt="0"/>
      <dgm:spPr/>
    </dgm:pt>
    <dgm:pt modelId="{C22AE5A4-7F94-4852-AAF6-7A9FD9BDA8F4}" type="pres">
      <dgm:prSet presAssocID="{46E50CEA-2B39-4824-B2B4-9A04FA051527}" presName="childTextArrow" presStyleLbl="fgAccFollowNode1" presStyleIdx="3" presStyleCnt="5" custLinFactNeighborY="859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5220357-12F3-42F7-92E3-D37E710BF396}" type="pres">
      <dgm:prSet presAssocID="{B6E0720A-A261-440D-9244-61265BE41FDE}" presName="childTextArrow" presStyleLbl="fgAccFollowNode1" presStyleIdx="4" presStyleCnt="5" custLinFactNeighborX="455" custLinFactNeighborY="859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C1C4A463-962A-428B-A62B-1DA6524F57F8}" type="presOf" srcId="{B094D168-E546-4DD0-8C0A-D33B356F569D}" destId="{C1D1DD38-0ADC-4FF1-8A65-7C8B32A17C37}" srcOrd="0" destOrd="0" presId="urn:microsoft.com/office/officeart/2005/8/layout/process4"/>
    <dgm:cxn modelId="{5E96A2B4-3EC2-4A90-9EDC-FF1B634BA65D}" type="presOf" srcId="{B6E0720A-A261-440D-9244-61265BE41FDE}" destId="{25220357-12F3-42F7-92E3-D37E710BF396}" srcOrd="0" destOrd="0" presId="urn:microsoft.com/office/officeart/2005/8/layout/process4"/>
    <dgm:cxn modelId="{4476D03F-EB53-47B3-B729-1DD94252F07A}" srcId="{6EC5106B-0CA8-4AB7-9751-9242D90A65CC}" destId="{7000D0C9-B539-463B-A9F6-3E5442A43C23}" srcOrd="1" destOrd="0" parTransId="{ED6F021A-0289-4EBA-BA7E-A3D97ED46006}" sibTransId="{6895AC61-8B49-43F0-83F7-3B482EEDC752}"/>
    <dgm:cxn modelId="{8E9C7698-7484-4662-A1F5-FB48E269BD98}" srcId="{1B77FC81-16AB-4B6E-9D35-EBC45B6FA74F}" destId="{B6E0720A-A261-440D-9244-61265BE41FDE}" srcOrd="1" destOrd="0" parTransId="{F55D06A6-4FDE-4F2E-B4F0-E9768DD3F29D}" sibTransId="{B6816801-9D57-44ED-84A8-D0AB53E47DBD}"/>
    <dgm:cxn modelId="{A276F67E-7A2D-4207-98CF-F3F447E6CEBD}" srcId="{65EC3988-891B-4B88-83E0-0E8D6E8A60FE}" destId="{A64C9B63-243A-4B88-9583-FA8F16C15C14}" srcOrd="0" destOrd="0" parTransId="{B04E645F-9AAC-4842-B4D0-F21BA96AE2D9}" sibTransId="{6CBFFE1A-497B-40F7-8A5D-1D93ADC2C9A5}"/>
    <dgm:cxn modelId="{F1BC79BA-A66D-45C2-A015-0ACD349A3EEF}" type="presOf" srcId="{6EC5106B-0CA8-4AB7-9751-9242D90A65CC}" destId="{2F6779E2-707D-4E99-8651-3F00F5655806}" srcOrd="0" destOrd="0" presId="urn:microsoft.com/office/officeart/2005/8/layout/process4"/>
    <dgm:cxn modelId="{FA698564-F6D7-47B0-9C76-A66111C3F8EE}" srcId="{F7226610-0F38-44E3-AFA8-B478A9299507}" destId="{65EC3988-891B-4B88-83E0-0E8D6E8A60FE}" srcOrd="1" destOrd="0" parTransId="{CFAC8744-0D83-4D2F-AD37-B8B2AAB8D248}" sibTransId="{B284DE88-E079-49DF-BC59-9F7D540FB090}"/>
    <dgm:cxn modelId="{EB7B5776-FDC0-4843-9C8D-2EBA9EF786A2}" type="presOf" srcId="{65EC3988-891B-4B88-83E0-0E8D6E8A60FE}" destId="{80C4CDC8-CDF2-4E9B-9A60-705749EEA474}" srcOrd="0" destOrd="0" presId="urn:microsoft.com/office/officeart/2005/8/layout/process4"/>
    <dgm:cxn modelId="{60E88425-BAA3-437D-8C95-3EDF3C6951AC}" type="presOf" srcId="{6EC5106B-0CA8-4AB7-9751-9242D90A65CC}" destId="{7EB468C0-9AAD-4A1D-A50A-50C4FF86C57B}" srcOrd="1" destOrd="0" presId="urn:microsoft.com/office/officeart/2005/8/layout/process4"/>
    <dgm:cxn modelId="{E5D26E71-45C2-44B6-89DD-CBB6345C76B3}" type="presOf" srcId="{46E50CEA-2B39-4824-B2B4-9A04FA051527}" destId="{C22AE5A4-7F94-4852-AAF6-7A9FD9BDA8F4}" srcOrd="0" destOrd="0" presId="urn:microsoft.com/office/officeart/2005/8/layout/process4"/>
    <dgm:cxn modelId="{10D73ADC-CD7D-45BF-896A-5DD7911EA08A}" type="presOf" srcId="{1B77FC81-16AB-4B6E-9D35-EBC45B6FA74F}" destId="{494FDF27-9957-492D-B783-016ABDB63842}" srcOrd="0" destOrd="0" presId="urn:microsoft.com/office/officeart/2005/8/layout/process4"/>
    <dgm:cxn modelId="{B106BE21-62C5-4D4E-A7D7-440417C45725}" type="presOf" srcId="{F7226610-0F38-44E3-AFA8-B478A9299507}" destId="{41AA7763-F9AC-4BEB-8DED-29916DFA41E4}" srcOrd="0" destOrd="0" presId="urn:microsoft.com/office/officeart/2005/8/layout/process4"/>
    <dgm:cxn modelId="{9F1D2634-4688-4151-8447-EA0A5C78D5B5}" srcId="{F7226610-0F38-44E3-AFA8-B478A9299507}" destId="{B094D168-E546-4DD0-8C0A-D33B356F569D}" srcOrd="3" destOrd="0" parTransId="{DBF479A4-C305-466A-ABC6-14F1C2B9E7A9}" sibTransId="{835E0A81-94D0-4D55-8401-6C4BC37CDAFF}"/>
    <dgm:cxn modelId="{E3348180-294C-4E32-83EC-DAB8241313F2}" type="presOf" srcId="{7000D0C9-B539-463B-A9F6-3E5442A43C23}" destId="{4B170B18-77A0-4A9F-8532-18B6C9F81753}" srcOrd="0" destOrd="0" presId="urn:microsoft.com/office/officeart/2005/8/layout/process4"/>
    <dgm:cxn modelId="{E15AFFDB-E8AF-4939-BE61-F4103F00D88D}" type="presOf" srcId="{5895F4C4-E0AF-4A30-9646-7B39D87A8C41}" destId="{60C66D66-7696-4A1A-BDB6-8ED0D8E3EC2E}" srcOrd="0" destOrd="0" presId="urn:microsoft.com/office/officeart/2005/8/layout/process4"/>
    <dgm:cxn modelId="{97B38592-EC68-4D47-89DD-C44155DA9E21}" srcId="{1B77FC81-16AB-4B6E-9D35-EBC45B6FA74F}" destId="{46E50CEA-2B39-4824-B2B4-9A04FA051527}" srcOrd="0" destOrd="0" parTransId="{1D2B48D3-78F9-4E7A-ABD3-405C2DD42AA2}" sibTransId="{C431788C-31C5-4BC4-932A-BDD96792CE81}"/>
    <dgm:cxn modelId="{755901BA-8A80-477F-812B-8B5292DF1C4E}" type="presOf" srcId="{1B77FC81-16AB-4B6E-9D35-EBC45B6FA74F}" destId="{280B05AC-2E54-4BBF-A0FD-4EE58B26F00A}" srcOrd="1" destOrd="0" presId="urn:microsoft.com/office/officeart/2005/8/layout/process4"/>
    <dgm:cxn modelId="{6B9ADC9B-C66D-4349-9954-3D0AD1DA9944}" srcId="{F7226610-0F38-44E3-AFA8-B478A9299507}" destId="{1B77FC81-16AB-4B6E-9D35-EBC45B6FA74F}" srcOrd="0" destOrd="0" parTransId="{5F15C9CC-C7A2-4F98-AD2F-2A623EC1FEBB}" sibTransId="{0772D093-64BB-4423-BCA7-789A89043744}"/>
    <dgm:cxn modelId="{167B991A-249C-4C1B-B201-B38595F39570}" type="presOf" srcId="{65EC3988-891B-4B88-83E0-0E8D6E8A60FE}" destId="{A6ADE76B-300F-4226-9A65-DE4D58262B94}" srcOrd="1" destOrd="0" presId="urn:microsoft.com/office/officeart/2005/8/layout/process4"/>
    <dgm:cxn modelId="{DCB53E24-7EEA-47BE-94A9-BC71710DF23F}" srcId="{F7226610-0F38-44E3-AFA8-B478A9299507}" destId="{6EC5106B-0CA8-4AB7-9751-9242D90A65CC}" srcOrd="2" destOrd="0" parTransId="{E9279EA0-3CBE-4630-A3F6-052C75DC25D8}" sibTransId="{102BEDF2-E3DC-44B7-A591-8B6A4AA01557}"/>
    <dgm:cxn modelId="{B255692A-7B9F-4E47-8D01-5071F829F5FF}" type="presOf" srcId="{A64C9B63-243A-4B88-9583-FA8F16C15C14}" destId="{AC6DF693-D6B9-4479-8E89-AC443B461F90}" srcOrd="0" destOrd="0" presId="urn:microsoft.com/office/officeart/2005/8/layout/process4"/>
    <dgm:cxn modelId="{0B10497E-F795-44D0-979E-E7BF7A2F5DA2}" srcId="{6EC5106B-0CA8-4AB7-9751-9242D90A65CC}" destId="{5895F4C4-E0AF-4A30-9646-7B39D87A8C41}" srcOrd="0" destOrd="0" parTransId="{78D515EA-AA03-4C96-89F7-D9390476793F}" sibTransId="{1F5A8587-CC42-4A45-AAE3-616B6F79A31D}"/>
    <dgm:cxn modelId="{468FEB61-BF9E-4B8C-8801-08D948A314EB}" type="presParOf" srcId="{41AA7763-F9AC-4BEB-8DED-29916DFA41E4}" destId="{15C70A2B-BDAB-4F52-A67A-39F7CDB9D80C}" srcOrd="0" destOrd="0" presId="urn:microsoft.com/office/officeart/2005/8/layout/process4"/>
    <dgm:cxn modelId="{5C26CDA2-E4CC-4922-8824-45ECA3B88929}" type="presParOf" srcId="{15C70A2B-BDAB-4F52-A67A-39F7CDB9D80C}" destId="{C1D1DD38-0ADC-4FF1-8A65-7C8B32A17C37}" srcOrd="0" destOrd="0" presId="urn:microsoft.com/office/officeart/2005/8/layout/process4"/>
    <dgm:cxn modelId="{9CB7D4BA-D955-4F7D-A7E7-7B2EB4997778}" type="presParOf" srcId="{41AA7763-F9AC-4BEB-8DED-29916DFA41E4}" destId="{B717A749-0D6B-41BE-9D7E-2FD17F6A4D6D}" srcOrd="1" destOrd="0" presId="urn:microsoft.com/office/officeart/2005/8/layout/process4"/>
    <dgm:cxn modelId="{8C4AF352-D8D9-43E6-97A3-348953758137}" type="presParOf" srcId="{41AA7763-F9AC-4BEB-8DED-29916DFA41E4}" destId="{2A2C8856-6DDE-4E00-B044-77CE0DB38265}" srcOrd="2" destOrd="0" presId="urn:microsoft.com/office/officeart/2005/8/layout/process4"/>
    <dgm:cxn modelId="{CA6BF159-49BF-4A89-ACCE-0C18E3399B27}" type="presParOf" srcId="{2A2C8856-6DDE-4E00-B044-77CE0DB38265}" destId="{2F6779E2-707D-4E99-8651-3F00F5655806}" srcOrd="0" destOrd="0" presId="urn:microsoft.com/office/officeart/2005/8/layout/process4"/>
    <dgm:cxn modelId="{FE8CBBBD-5A63-4C22-86F7-89E407F15819}" type="presParOf" srcId="{2A2C8856-6DDE-4E00-B044-77CE0DB38265}" destId="{7EB468C0-9AAD-4A1D-A50A-50C4FF86C57B}" srcOrd="1" destOrd="0" presId="urn:microsoft.com/office/officeart/2005/8/layout/process4"/>
    <dgm:cxn modelId="{3F45CA8E-4B6D-48C7-8F2D-1EF8BC1C05FA}" type="presParOf" srcId="{2A2C8856-6DDE-4E00-B044-77CE0DB38265}" destId="{BB670834-4508-4E02-8874-B1E65B4DA95D}" srcOrd="2" destOrd="0" presId="urn:microsoft.com/office/officeart/2005/8/layout/process4"/>
    <dgm:cxn modelId="{C9342426-561A-4AFF-9334-CE5DE205E114}" type="presParOf" srcId="{BB670834-4508-4E02-8874-B1E65B4DA95D}" destId="{60C66D66-7696-4A1A-BDB6-8ED0D8E3EC2E}" srcOrd="0" destOrd="0" presId="urn:microsoft.com/office/officeart/2005/8/layout/process4"/>
    <dgm:cxn modelId="{5D6685C3-0FFF-4479-8E09-0047DAA122E5}" type="presParOf" srcId="{BB670834-4508-4E02-8874-B1E65B4DA95D}" destId="{4B170B18-77A0-4A9F-8532-18B6C9F81753}" srcOrd="1" destOrd="0" presId="urn:microsoft.com/office/officeart/2005/8/layout/process4"/>
    <dgm:cxn modelId="{0D1D8E4D-E979-48FA-AA30-59826B5A87F1}" type="presParOf" srcId="{41AA7763-F9AC-4BEB-8DED-29916DFA41E4}" destId="{E659067D-B1C8-4700-BE70-77A94D9D73D8}" srcOrd="3" destOrd="0" presId="urn:microsoft.com/office/officeart/2005/8/layout/process4"/>
    <dgm:cxn modelId="{622CBA62-0F62-418E-A4DE-A589EF04CDF7}" type="presParOf" srcId="{41AA7763-F9AC-4BEB-8DED-29916DFA41E4}" destId="{32C62198-1CE9-4E86-BD21-ACFD1728273E}" srcOrd="4" destOrd="0" presId="urn:microsoft.com/office/officeart/2005/8/layout/process4"/>
    <dgm:cxn modelId="{9B09708B-AAEE-4F32-BB21-E943D854C3B3}" type="presParOf" srcId="{32C62198-1CE9-4E86-BD21-ACFD1728273E}" destId="{80C4CDC8-CDF2-4E9B-9A60-705749EEA474}" srcOrd="0" destOrd="0" presId="urn:microsoft.com/office/officeart/2005/8/layout/process4"/>
    <dgm:cxn modelId="{50377028-1CF4-4A98-95CC-C92202E58197}" type="presParOf" srcId="{32C62198-1CE9-4E86-BD21-ACFD1728273E}" destId="{A6ADE76B-300F-4226-9A65-DE4D58262B94}" srcOrd="1" destOrd="0" presId="urn:microsoft.com/office/officeart/2005/8/layout/process4"/>
    <dgm:cxn modelId="{151C09C7-6CF6-4B29-A0AD-CF43C01F7AFE}" type="presParOf" srcId="{32C62198-1CE9-4E86-BD21-ACFD1728273E}" destId="{1B70355A-B041-4E5E-8B8D-C1EF50B8BB67}" srcOrd="2" destOrd="0" presId="urn:microsoft.com/office/officeart/2005/8/layout/process4"/>
    <dgm:cxn modelId="{F053EE09-637B-4F45-9838-9C366427B5BA}" type="presParOf" srcId="{1B70355A-B041-4E5E-8B8D-C1EF50B8BB67}" destId="{AC6DF693-D6B9-4479-8E89-AC443B461F90}" srcOrd="0" destOrd="0" presId="urn:microsoft.com/office/officeart/2005/8/layout/process4"/>
    <dgm:cxn modelId="{92A22530-126B-489D-AFF7-014341F1A839}" type="presParOf" srcId="{41AA7763-F9AC-4BEB-8DED-29916DFA41E4}" destId="{651E916D-33BF-4FA7-B1A9-071FF95AEF7C}" srcOrd="5" destOrd="0" presId="urn:microsoft.com/office/officeart/2005/8/layout/process4"/>
    <dgm:cxn modelId="{73D7B05C-02D0-4CD3-89C1-443649B85722}" type="presParOf" srcId="{41AA7763-F9AC-4BEB-8DED-29916DFA41E4}" destId="{B5FCCE89-F44B-48A0-A8F8-80342461B7F7}" srcOrd="6" destOrd="0" presId="urn:microsoft.com/office/officeart/2005/8/layout/process4"/>
    <dgm:cxn modelId="{3981BA77-0AB4-4C68-B8C8-03861D8A15D9}" type="presParOf" srcId="{B5FCCE89-F44B-48A0-A8F8-80342461B7F7}" destId="{494FDF27-9957-492D-B783-016ABDB63842}" srcOrd="0" destOrd="0" presId="urn:microsoft.com/office/officeart/2005/8/layout/process4"/>
    <dgm:cxn modelId="{46ECDC88-EA74-4431-86CB-4909783FCF8E}" type="presParOf" srcId="{B5FCCE89-F44B-48A0-A8F8-80342461B7F7}" destId="{280B05AC-2E54-4BBF-A0FD-4EE58B26F00A}" srcOrd="1" destOrd="0" presId="urn:microsoft.com/office/officeart/2005/8/layout/process4"/>
    <dgm:cxn modelId="{98D5DB58-5B06-45D1-AC27-96C39B65AE09}" type="presParOf" srcId="{B5FCCE89-F44B-48A0-A8F8-80342461B7F7}" destId="{FF70CB4B-1800-4715-B8E6-2635981AA8DE}" srcOrd="2" destOrd="0" presId="urn:microsoft.com/office/officeart/2005/8/layout/process4"/>
    <dgm:cxn modelId="{C04E836B-F718-4119-AE47-622B008AAF5D}" type="presParOf" srcId="{FF70CB4B-1800-4715-B8E6-2635981AA8DE}" destId="{C22AE5A4-7F94-4852-AAF6-7A9FD9BDA8F4}" srcOrd="0" destOrd="0" presId="urn:microsoft.com/office/officeart/2005/8/layout/process4"/>
    <dgm:cxn modelId="{B59F8659-AB8B-4119-A05B-F83CC0C9A09B}" type="presParOf" srcId="{FF70CB4B-1800-4715-B8E6-2635981AA8DE}" destId="{25220357-12F3-42F7-92E3-D37E710BF39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4E5C0E-71AD-4E27-9CAA-3B62321098BE}" type="datetimeFigureOut">
              <a:rPr lang="ru-RU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C5CC2A-0A18-48CC-8228-0854F204D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66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89224-1D51-4660-9AA3-4B24BAF40E3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4821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11992C-2F17-40F6-855B-A46644A7492B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7F601-C2BD-44AE-8232-D2F2799B2D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DBA4B-1088-4796-ABF9-AE4E7D152DF0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F7AE1-5B42-486E-A80D-5237A93561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1A4A18-702D-43DD-B4AC-ACC13D6DA514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31E75-5A64-4E08-8825-2AD7E002B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11EBD-494D-4072-B4EA-A7DE52FA9071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3A61D-9508-49FB-9EAC-7358F59AAD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CB6F0-CE3D-46C2-B5D9-1A13154976E8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B07F8-45AF-4524-B669-12D33AEE24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D1FFF-5B9F-483E-8E56-8817B810873F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E6476-DDB0-4FC6-8B30-3429B87113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386CF-259F-4653-A768-CCDAE02A33EB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67294-2CC3-49B6-BCDF-C3741BEC77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0B2F7-2CA8-46C9-BE83-F513A3490F80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24863-FCD3-4429-B91A-6BFC71B77C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CB4A2-18C7-41C3-A9BE-B4F6EF33E120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AA6B0-E2AB-4472-B572-EBFD7CD5AA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E7D92-D27F-413A-812B-E845D1C558E1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1943A-66C9-4914-A21F-9DB3DF831E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8BFE3-7956-40F1-AF71-683506D85088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4C186-086A-4A82-817F-2650D096D6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69A289-99C5-4B84-9D22-AF0338CF6750}" type="datetimeFigureOut">
              <a:rPr lang="ru-RU" smtClean="0"/>
              <a:pPr>
                <a:defRPr/>
              </a:pPr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DFC09D-DF06-45E9-B280-0A997E9462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iQsu3Kz9NYo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000372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tabLst>
                <a:tab pos="88900" algn="l"/>
              </a:tabLst>
            </a:pPr>
            <a:r>
              <a:rPr lang="kk-KZ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ПТР-ды гендерді клондауда, ДНҚ секвенирлеуде мутагенезде полимеразды тізбекті реакцияның маңызы</a:t>
            </a:r>
            <a:endParaRPr lang="kk-KZ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</a:pPr>
            <a:r>
              <a:rPr lang="kk-KZ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сынып</a:t>
            </a:r>
            <a:endParaRPr lang="kk-KZ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Google Shape;77;p1"/>
          <p:cNvCxnSpPr>
            <a:cxnSpLocks noChangeShapeType="1"/>
          </p:cNvCxnSpPr>
          <p:nvPr/>
        </p:nvCxnSpPr>
        <p:spPr bwMode="auto">
          <a:xfrm>
            <a:off x="642910" y="5429264"/>
            <a:ext cx="811530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78;p1"/>
          <p:cNvCxnSpPr>
            <a:cxnSpLocks noChangeShapeType="1"/>
          </p:cNvCxnSpPr>
          <p:nvPr/>
        </p:nvCxnSpPr>
        <p:spPr bwMode="auto">
          <a:xfrm>
            <a:off x="642911" y="5715016"/>
            <a:ext cx="785018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22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042988" y="1628775"/>
            <a:ext cx="52387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kk-KZ" sz="2800">
                <a:latin typeface="Times New Roman" pitchFamily="18" charset="0"/>
                <a:cs typeface="Times New Roman" pitchFamily="18" charset="0"/>
              </a:rPr>
              <a:t>▪ ПТР дегеніміз не?</a:t>
            </a:r>
          </a:p>
          <a:p>
            <a:pPr algn="just">
              <a:lnSpc>
                <a:spcPct val="115000"/>
              </a:lnSpc>
            </a:pP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kk-KZ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▪ ПТР-ге қажетті ингредиенттер?</a:t>
            </a:r>
          </a:p>
          <a:p>
            <a:pPr algn="just">
              <a:lnSpc>
                <a:spcPct val="115000"/>
              </a:lnSpc>
            </a:pP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kk-KZ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▪ ПТР-ның қандай кезеңдері бар?</a:t>
            </a:r>
          </a:p>
          <a:p>
            <a:pPr>
              <a:lnSpc>
                <a:spcPct val="115000"/>
              </a:lnSpc>
            </a:pP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kk-KZ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▪ ПТР нәтижесінде не түзілді?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400" b="1" dirty="0" smtClean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Бекіту сұрақтары </a:t>
            </a:r>
            <a:endParaRPr lang="ru-RU" sz="4400" b="1" dirty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34400" cy="9874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2000" dirty="0" smtClean="0">
                <a:solidFill>
                  <a:srgbClr val="0070C0"/>
                </a:solidFill>
              </a:rPr>
              <a:t>Таныстырылымындағы </a:t>
            </a:r>
            <a:r>
              <a:rPr lang="kk-KZ" sz="2000" dirty="0">
                <a:solidFill>
                  <a:srgbClr val="0070C0"/>
                </a:solidFill>
              </a:rPr>
              <a:t>негізгі ақпараттарды концепт карта түрінде жұмыс дәптерлеріне </a:t>
            </a:r>
            <a:r>
              <a:rPr lang="kk-KZ" sz="2000" dirty="0" smtClean="0">
                <a:solidFill>
                  <a:srgbClr val="0070C0"/>
                </a:solidFill>
              </a:rPr>
              <a:t>түсіріндер. </a:t>
            </a:r>
            <a:r>
              <a:rPr lang="kk-KZ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87852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0105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0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758825"/>
          </a:xfrm>
        </p:spPr>
        <p:txBody>
          <a:bodyPr/>
          <a:lstStyle/>
          <a:p>
            <a:pPr eaLnBrk="1" hangingPunct="1"/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ПТР кезерінің суреттері мен сипаттамаларын сәйкестендіріңіз.</a:t>
            </a:r>
            <a:endParaRPr lang="ru-RU" sz="3600" smtClean="0"/>
          </a:p>
        </p:txBody>
      </p:sp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000108"/>
            <a:ext cx="6858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11"/>
          <p:cNvSpPr>
            <a:spLocks noChangeArrowheads="1"/>
          </p:cNvSpPr>
          <p:nvPr/>
        </p:nvSpPr>
        <p:spPr bwMode="auto">
          <a:xfrm>
            <a:off x="611188" y="6021388"/>
            <a:ext cx="6048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latin typeface="Georgia" pitchFamily="18" charset="0"/>
              </a:rPr>
              <a:t>Жауап:</a:t>
            </a:r>
            <a:r>
              <a:rPr lang="kk-KZ" dirty="0">
                <a:latin typeface="Georgia" pitchFamily="18" charset="0"/>
              </a:rPr>
              <a:t> </a:t>
            </a:r>
            <a:r>
              <a:rPr lang="kk-KZ" dirty="0" smtClean="0">
                <a:latin typeface="Georgia" pitchFamily="18" charset="0"/>
              </a:rPr>
              <a:t>1  А , </a:t>
            </a:r>
            <a:r>
              <a:rPr lang="kk-KZ" dirty="0">
                <a:latin typeface="Georgia" pitchFamily="18" charset="0"/>
              </a:rPr>
              <a:t>2 </a:t>
            </a:r>
            <a:r>
              <a:rPr lang="kk-KZ" dirty="0" smtClean="0">
                <a:latin typeface="Georgia" pitchFamily="18" charset="0"/>
              </a:rPr>
              <a:t> В, </a:t>
            </a:r>
            <a:r>
              <a:rPr lang="kk-KZ" dirty="0">
                <a:latin typeface="Georgia" pitchFamily="18" charset="0"/>
              </a:rPr>
              <a:t>3 </a:t>
            </a:r>
            <a:r>
              <a:rPr lang="kk-KZ" dirty="0" smtClean="0">
                <a:latin typeface="Georgia" pitchFamily="18" charset="0"/>
              </a:rPr>
              <a:t> С, 4 Д, </a:t>
            </a:r>
            <a:r>
              <a:rPr lang="kk-KZ" dirty="0">
                <a:latin typeface="Georgia" pitchFamily="18" charset="0"/>
              </a:rPr>
              <a:t>5 </a:t>
            </a:r>
            <a:r>
              <a:rPr lang="kk-KZ" dirty="0" smtClean="0">
                <a:latin typeface="Georgia" pitchFamily="18" charset="0"/>
              </a:rPr>
              <a:t>Е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587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66553" y="1772816"/>
            <a:ext cx="8410893" cy="2948845"/>
          </a:xfrm>
          <a:prstGeom prst="rect">
            <a:avLst/>
          </a:prstGeom>
          <a:noFill/>
        </p:spPr>
        <p:txBody>
          <a:bodyPr wrap="none">
            <a:prstTxWarp prst="textCanDown">
              <a:avLst/>
            </a:prstTxWarp>
            <a:spAutoFit/>
            <a:scene3d>
              <a:camera prst="perspectiveRelaxed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Назарларынызға рахмет. </a:t>
            </a:r>
          </a:p>
        </p:txBody>
      </p:sp>
    </p:spTree>
  </p:cSld>
  <p:clrMapOvr>
    <a:masterClrMapping/>
  </p:clrMapOvr>
  <p:transition spd="slow" advTm="495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pPr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▪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полимеразды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тізбекті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реакция (ПТР)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кезеңдерін түсіну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▪ ПТР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медицинада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таксономия мен 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криминалистикадағы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қолданудың маңызын сипаттау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79400" y="5635625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  <a:hlinkClick r:id="rId2"/>
              </a:rPr>
              <a:t>https://www.youtube.com/watch?v=iQsu3Kz9NYo</a:t>
            </a:r>
            <a:r>
              <a:rPr lang="ru-RU">
                <a:latin typeface="Georgia" pitchFamily="18" charset="0"/>
              </a:rPr>
              <a:t>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1341438"/>
            <a:ext cx="51435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Полимеразды тізбекті реакция анимациясы</a:t>
            </a:r>
            <a:endParaRPr lang="ru-RU" sz="32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Прямоугольник 3"/>
          <p:cNvSpPr>
            <a:spLocks noChangeArrowheads="1"/>
          </p:cNvSpPr>
          <p:nvPr/>
        </p:nvSpPr>
        <p:spPr bwMode="auto">
          <a:xfrm>
            <a:off x="5364163" y="1341438"/>
            <a:ext cx="35639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Мысалы, ПТР көмегімен амплифицирленген ДНҚ, секвенирленген ДНҚ, гель-электрофорез көмегімен көрінетін ДНҚ немесе келесі тәжірибелер үшін плазмидке клондау. ПТР-да әдетте пайдаланылатын ДНК полимераза Та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полимераз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деп аталады, ол оқшауланған ыстыққа төзімді бактериядан 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Thermus aquaticus)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бөлініп алынған. Бұл термотұрақтылық Та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полимераз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ға ПТР жүруі үшін аса қажет.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23850" y="1611313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k-KZ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 ДНҚ көшірмесін арттырғымыз келсе, бізге не қажет?</a:t>
            </a: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2362200"/>
            <a:ext cx="55530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kk-KZ" sz="3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ПТР үдерісі </a:t>
            </a:r>
            <a:endParaRPr lang="ru-RU" sz="33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323850" y="1412875"/>
            <a:ext cx="37433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100">
                <a:latin typeface="Times New Roman" pitchFamily="18" charset="0"/>
                <a:cs typeface="Times New Roman" pitchFamily="18" charset="0"/>
              </a:rPr>
              <a:t>Әрбір ПТР реакциясына екі праймер пайдаланылады, олардың құрылымы сондай мақсатты аймақтың (көшіріліп алынатын аймақ) екі ұшынан қаптайды. Яғни, оларға қарама-қарсы тізбек ДНҚ-матрицамен байланыстыру үшін ұсынылған реттілік көшірмесі аймақтың шетінен басталады. Праймерлер қосымша нуклеотидтерді ДНҚ үлгісімен жұптастыру арқылы байланыстырады.  </a:t>
            </a:r>
            <a:endParaRPr lang="ru-RU" sz="2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ПТР </a:t>
            </a:r>
            <a:r>
              <a:rPr lang="kk-KZ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үдерісі</a:t>
            </a:r>
            <a:endParaRPr lang="ru-RU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285875"/>
            <a:ext cx="4681538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kk-KZ" sz="3300" b="1">
                <a:solidFill>
                  <a:srgbClr val="0070C0"/>
                </a:solidFill>
                <a:latin typeface="Georgia" pitchFamily="18" charset="0"/>
              </a:rPr>
              <a:t>ПТР үдерісі </a:t>
            </a:r>
            <a:endParaRPr lang="ru-RU" sz="3300" b="1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12875"/>
            <a:ext cx="80645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5693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4975" y="2836863"/>
            <a:ext cx="8351838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j-lt"/>
                <a:cs typeface="Times New Roman" pitchFamily="18" charset="0"/>
              </a:rPr>
              <a:t>ПТР САТЫЛАРЫНЫҢ ЕРЕКШЕЛІКТЕРІ: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Times New Roman" pitchFamily="18" charset="0"/>
              </a:rPr>
              <a:t>• ПТР 3 </a:t>
            </a:r>
            <a:r>
              <a:rPr lang="ru-RU" sz="1600" dirty="0" err="1">
                <a:latin typeface="+mj-lt"/>
                <a:cs typeface="Times New Roman" pitchFamily="18" charset="0"/>
              </a:rPr>
              <a:t>негізгі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сатыдан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тұрады</a:t>
            </a:r>
            <a:r>
              <a:rPr lang="ru-RU" sz="1600" dirty="0">
                <a:latin typeface="+mj-lt"/>
                <a:cs typeface="Times New Roman" pitchFamily="18" charset="0"/>
              </a:rPr>
              <a:t>, 20-40 </a:t>
            </a:r>
            <a:r>
              <a:rPr lang="ru-RU" sz="1600" dirty="0" err="1">
                <a:latin typeface="+mj-lt"/>
                <a:cs typeface="Times New Roman" pitchFamily="18" charset="0"/>
              </a:rPr>
              <a:t>рет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қайталанып</a:t>
            </a:r>
            <a:r>
              <a:rPr lang="ru-RU" sz="1600" dirty="0">
                <a:latin typeface="+mj-lt"/>
                <a:cs typeface="Times New Roman" pitchFamily="18" charset="0"/>
              </a:rPr>
              <a:t/>
            </a:r>
            <a:br>
              <a:rPr lang="ru-RU" sz="1600" dirty="0">
                <a:latin typeface="+mj-lt"/>
                <a:cs typeface="Times New Roman" pitchFamily="18" charset="0"/>
              </a:rPr>
            </a:br>
            <a:r>
              <a:rPr lang="ru-RU" sz="1600" dirty="0" err="1">
                <a:latin typeface="+mj-lt"/>
                <a:cs typeface="Times New Roman" pitchFamily="18" charset="0"/>
              </a:rPr>
              <a:t>отырады</a:t>
            </a:r>
            <a:r>
              <a:rPr lang="ru-RU" sz="1600" dirty="0">
                <a:latin typeface="+mj-lt"/>
                <a:cs typeface="Times New Roman" pitchFamily="18" charset="0"/>
              </a:rPr>
              <a:t>. </a:t>
            </a:r>
            <a:r>
              <a:rPr lang="ru-RU" sz="1600" dirty="0" err="1">
                <a:latin typeface="+mj-lt"/>
                <a:cs typeface="Times New Roman" pitchFamily="18" charset="0"/>
              </a:rPr>
              <a:t>Бұл</a:t>
            </a:r>
            <a:r>
              <a:rPr lang="ru-RU" sz="1600" dirty="0">
                <a:latin typeface="+mj-lt"/>
                <a:cs typeface="Times New Roman" pitchFamily="18" charset="0"/>
              </a:rPr>
              <a:t> цикл </a:t>
            </a:r>
            <a:r>
              <a:rPr lang="ru-RU" sz="1600" dirty="0" err="1">
                <a:latin typeface="+mj-lt"/>
                <a:cs typeface="Times New Roman" pitchFamily="18" charset="0"/>
              </a:rPr>
              <a:t>термоциклді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аппаратта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жүреді</a:t>
            </a:r>
            <a:r>
              <a:rPr lang="ru-RU" sz="1600" dirty="0">
                <a:latin typeface="+mj-lt"/>
                <a:cs typeface="Times New Roman" pitchFamily="18" charset="0"/>
              </a:rPr>
              <a:t>, </a:t>
            </a:r>
            <a:r>
              <a:rPr lang="ru-RU" sz="1600" dirty="0" err="1">
                <a:latin typeface="+mj-lt"/>
                <a:cs typeface="Times New Roman" pitchFamily="18" charset="0"/>
              </a:rPr>
              <a:t>ол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оте</a:t>
            </a:r>
            <a:r>
              <a:rPr lang="ru-RU" sz="1600" dirty="0">
                <a:latin typeface="+mj-lt"/>
                <a:cs typeface="Times New Roman" pitchFamily="18" charset="0"/>
              </a:rPr>
              <a:t> аз</a:t>
            </a:r>
            <a:br>
              <a:rPr lang="ru-RU" sz="1600" dirty="0">
                <a:latin typeface="+mj-lt"/>
                <a:cs typeface="Times New Roman" pitchFamily="18" charset="0"/>
              </a:rPr>
            </a:br>
            <a:r>
              <a:rPr lang="ru-RU" sz="1600" dirty="0" err="1">
                <a:latin typeface="+mj-lt"/>
                <a:cs typeface="Times New Roman" pitchFamily="18" charset="0"/>
              </a:rPr>
              <a:t>уақыт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ішінде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қоспалық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реакцияның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температурасын</a:t>
            </a:r>
            <a:r>
              <a:rPr lang="ru-RU" sz="1600" dirty="0">
                <a:latin typeface="+mj-lt"/>
                <a:cs typeface="Times New Roman" pitchFamily="18" charset="0"/>
              </a:rPr>
              <a:t/>
            </a:r>
            <a:br>
              <a:rPr lang="ru-RU" sz="1600" dirty="0">
                <a:latin typeface="+mj-lt"/>
                <a:cs typeface="Times New Roman" pitchFamily="18" charset="0"/>
              </a:rPr>
            </a:br>
            <a:r>
              <a:rPr lang="ru-RU" sz="1600" dirty="0" err="1">
                <a:latin typeface="+mj-lt"/>
                <a:cs typeface="Times New Roman" pitchFamily="18" charset="0"/>
              </a:rPr>
              <a:t>жоғарылатады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немесе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төмендетеді</a:t>
            </a:r>
            <a:r>
              <a:rPr lang="ru-RU" sz="1600" dirty="0">
                <a:latin typeface="+mj-lt"/>
                <a:cs typeface="Times New Roman" pitchFamily="18" charset="0"/>
              </a:rPr>
              <a:t>.</a:t>
            </a:r>
            <a:br>
              <a:rPr lang="ru-RU" sz="1600" dirty="0">
                <a:latin typeface="+mj-lt"/>
                <a:cs typeface="Times New Roman" pitchFamily="18" charset="0"/>
              </a:rPr>
            </a:br>
            <a:r>
              <a:rPr lang="ru-RU" sz="1600" dirty="0">
                <a:latin typeface="+mj-lt"/>
                <a:cs typeface="Times New Roman" pitchFamily="18" charset="0"/>
              </a:rPr>
              <a:t>• Денатурация – 94°</a:t>
            </a:r>
            <a:r>
              <a:rPr lang="en-US" sz="1600" dirty="0">
                <a:latin typeface="+mj-lt"/>
                <a:cs typeface="Times New Roman" pitchFamily="18" charset="0"/>
              </a:rPr>
              <a:t>C </a:t>
            </a:r>
            <a:r>
              <a:rPr lang="ru-RU" sz="1600" dirty="0" err="1">
                <a:latin typeface="+mj-lt"/>
                <a:cs typeface="Times New Roman" pitchFamily="18" charset="0"/>
              </a:rPr>
              <a:t>жуық</a:t>
            </a:r>
            <a:r>
              <a:rPr lang="ru-RU" sz="1600" dirty="0">
                <a:latin typeface="+mj-lt"/>
                <a:cs typeface="Times New Roman" pitchFamily="18" charset="0"/>
              </a:rPr>
              <a:t>:</a:t>
            </a:r>
            <a:br>
              <a:rPr lang="ru-RU" sz="1600" dirty="0">
                <a:latin typeface="+mj-lt"/>
                <a:cs typeface="Times New Roman" pitchFamily="18" charset="0"/>
              </a:rPr>
            </a:br>
            <a:r>
              <a:rPr lang="ru-RU" sz="1600" dirty="0">
                <a:latin typeface="+mj-lt"/>
                <a:cs typeface="Times New Roman" pitchFamily="18" charset="0"/>
              </a:rPr>
              <a:t>• Денатурация </a:t>
            </a:r>
            <a:r>
              <a:rPr lang="ru-RU" sz="1600" dirty="0" err="1">
                <a:latin typeface="+mj-lt"/>
                <a:cs typeface="Times New Roman" pitchFamily="18" charset="0"/>
              </a:rPr>
              <a:t>кезінде</a:t>
            </a:r>
            <a:r>
              <a:rPr lang="ru-RU" sz="1600" dirty="0">
                <a:latin typeface="+mj-lt"/>
                <a:cs typeface="Times New Roman" pitchFamily="18" charset="0"/>
              </a:rPr>
              <a:t> ДНК-ң 2 </a:t>
            </a:r>
            <a:r>
              <a:rPr lang="ru-RU" sz="1600" dirty="0" err="1">
                <a:latin typeface="+mj-lt"/>
                <a:cs typeface="Times New Roman" pitchFamily="18" charset="0"/>
              </a:rPr>
              <a:t>тізбегі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балқиды</a:t>
            </a:r>
            <a:r>
              <a:rPr lang="ru-RU" sz="1600" dirty="0">
                <a:latin typeface="+mj-lt"/>
                <a:cs typeface="Times New Roman" pitchFamily="18" charset="0"/>
              </a:rPr>
              <a:t> да </a:t>
            </a:r>
            <a:r>
              <a:rPr lang="ru-RU" sz="1600" dirty="0" err="1">
                <a:latin typeface="+mj-lt"/>
                <a:cs typeface="Times New Roman" pitchFamily="18" charset="0"/>
              </a:rPr>
              <a:t>бір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тізбекті</a:t>
            </a:r>
            <a:r>
              <a:rPr lang="ru-RU" sz="1600" dirty="0">
                <a:latin typeface="+mj-lt"/>
                <a:cs typeface="Times New Roman" pitchFamily="18" charset="0"/>
              </a:rPr>
              <a:t/>
            </a:r>
            <a:br>
              <a:rPr lang="ru-RU" sz="1600" dirty="0">
                <a:latin typeface="+mj-lt"/>
                <a:cs typeface="Times New Roman" pitchFamily="18" charset="0"/>
              </a:rPr>
            </a:br>
            <a:r>
              <a:rPr lang="ru-RU" sz="1600" dirty="0" err="1">
                <a:latin typeface="+mj-lt"/>
                <a:cs typeface="Times New Roman" pitchFamily="18" charset="0"/>
              </a:rPr>
              <a:t>болып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түзіледі</a:t>
            </a:r>
            <a:r>
              <a:rPr lang="ru-RU" sz="1600" dirty="0">
                <a:latin typeface="+mj-lt"/>
                <a:cs typeface="Times New Roman" pitchFamily="18" charset="0"/>
              </a:rPr>
              <a:t>. (</a:t>
            </a:r>
            <a:r>
              <a:rPr lang="ru-RU" sz="1600" dirty="0" err="1">
                <a:latin typeface="+mj-lt"/>
                <a:cs typeface="Times New Roman" pitchFamily="18" charset="0"/>
              </a:rPr>
              <a:t>барлық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энзимді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реакциялар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тоқтайды</a:t>
            </a:r>
            <a:r>
              <a:rPr lang="ru-RU" sz="1600" dirty="0">
                <a:latin typeface="+mj-lt"/>
                <a:cs typeface="Times New Roman" pitchFamily="18" charset="0"/>
              </a:rPr>
              <a:t>).</a:t>
            </a:r>
            <a:br>
              <a:rPr lang="ru-RU" sz="1600" dirty="0">
                <a:latin typeface="+mj-lt"/>
                <a:cs typeface="Times New Roman" pitchFamily="18" charset="0"/>
              </a:rPr>
            </a:br>
            <a:r>
              <a:rPr lang="ru-RU" sz="1600" dirty="0">
                <a:latin typeface="+mj-lt"/>
                <a:cs typeface="Times New Roman" pitchFamily="18" charset="0"/>
              </a:rPr>
              <a:t>• </a:t>
            </a:r>
            <a:r>
              <a:rPr lang="ru-RU" sz="1600" dirty="0" err="1">
                <a:latin typeface="+mj-lt"/>
                <a:cs typeface="Times New Roman" pitchFamily="18" charset="0"/>
              </a:rPr>
              <a:t>Аннеалинг</a:t>
            </a:r>
            <a:r>
              <a:rPr lang="ru-RU" sz="1600" dirty="0">
                <a:latin typeface="+mj-lt"/>
                <a:cs typeface="Times New Roman" pitchFamily="18" charset="0"/>
              </a:rPr>
              <a:t> (</a:t>
            </a:r>
            <a:r>
              <a:rPr lang="ru-RU" sz="1600" dirty="0" err="1">
                <a:latin typeface="+mj-lt"/>
                <a:cs typeface="Times New Roman" pitchFamily="18" charset="0"/>
              </a:rPr>
              <a:t>күйдіру</a:t>
            </a:r>
            <a:r>
              <a:rPr lang="ru-RU" sz="1600" dirty="0">
                <a:latin typeface="+mj-lt"/>
                <a:cs typeface="Times New Roman" pitchFamily="18" charset="0"/>
              </a:rPr>
              <a:t>) – 54°</a:t>
            </a:r>
            <a:r>
              <a:rPr lang="en-US" sz="1600" dirty="0">
                <a:latin typeface="+mj-lt"/>
                <a:cs typeface="Times New Roman" pitchFamily="18" charset="0"/>
              </a:rPr>
              <a:t>C </a:t>
            </a:r>
            <a:r>
              <a:rPr lang="ru-RU" sz="1600" dirty="0" err="1">
                <a:latin typeface="+mj-lt"/>
                <a:cs typeface="Times New Roman" pitchFamily="18" charset="0"/>
              </a:rPr>
              <a:t>жуық</a:t>
            </a:r>
            <a:r>
              <a:rPr lang="ru-RU" sz="1600" dirty="0">
                <a:latin typeface="+mj-lt"/>
                <a:cs typeface="Times New Roman" pitchFamily="18" charset="0"/>
              </a:rPr>
              <a:t>:</a:t>
            </a:r>
            <a:br>
              <a:rPr lang="ru-RU" sz="1600" dirty="0">
                <a:latin typeface="+mj-lt"/>
                <a:cs typeface="Times New Roman" pitchFamily="18" charset="0"/>
              </a:rPr>
            </a:br>
            <a:r>
              <a:rPr lang="ru-RU" sz="1600" dirty="0">
                <a:latin typeface="+mj-lt"/>
                <a:cs typeface="Times New Roman" pitchFamily="18" charset="0"/>
              </a:rPr>
              <a:t>• </a:t>
            </a:r>
            <a:r>
              <a:rPr lang="ru-RU" sz="1600" dirty="0" err="1">
                <a:latin typeface="+mj-lt"/>
                <a:cs typeface="Times New Roman" pitchFamily="18" charset="0"/>
              </a:rPr>
              <a:t>Сутектік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байланысы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біртіндеп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құралады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және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бір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тізбекті</a:t>
            </a:r>
            <a:r>
              <a:rPr lang="ru-RU" sz="1600" dirty="0">
                <a:latin typeface="+mj-lt"/>
                <a:cs typeface="Times New Roman" pitchFamily="18" charset="0"/>
              </a:rPr>
              <a:t/>
            </a:r>
            <a:br>
              <a:rPr lang="ru-RU" sz="1600" dirty="0">
                <a:latin typeface="+mj-lt"/>
                <a:cs typeface="Times New Roman" pitchFamily="18" charset="0"/>
              </a:rPr>
            </a:br>
            <a:r>
              <a:rPr lang="ru-RU" sz="1600" dirty="0">
                <a:latin typeface="+mj-lt"/>
                <a:cs typeface="Times New Roman" pitchFamily="18" charset="0"/>
              </a:rPr>
              <a:t>ДНК мен </a:t>
            </a:r>
            <a:r>
              <a:rPr lang="ru-RU" sz="1600" dirty="0" err="1">
                <a:latin typeface="+mj-lt"/>
                <a:cs typeface="Times New Roman" pitchFamily="18" charset="0"/>
              </a:rPr>
              <a:t>жалғыз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праймерлер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арасы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бұзылады</a:t>
            </a:r>
            <a:r>
              <a:rPr lang="ru-RU" sz="1600" dirty="0">
                <a:latin typeface="+mj-lt"/>
                <a:cs typeface="Times New Roman" pitchFamily="18" charset="0"/>
              </a:rPr>
              <a:t>. </a:t>
            </a:r>
            <a:r>
              <a:rPr lang="ru-RU" sz="1600" dirty="0" err="1">
                <a:latin typeface="+mj-lt"/>
                <a:cs typeface="Times New Roman" pitchFamily="18" charset="0"/>
              </a:rPr>
              <a:t>Егер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праймер</a:t>
            </a:r>
            <a:r>
              <a:rPr lang="ru-RU" sz="1600" dirty="0">
                <a:latin typeface="+mj-lt"/>
                <a:cs typeface="Times New Roman" pitchFamily="18" charset="0"/>
              </a:rPr>
              <a:t/>
            </a:r>
            <a:br>
              <a:rPr lang="ru-RU" sz="1600" dirty="0">
                <a:latin typeface="+mj-lt"/>
                <a:cs typeface="Times New Roman" pitchFamily="18" charset="0"/>
              </a:rPr>
            </a:br>
            <a:r>
              <a:rPr lang="ru-RU" sz="1600" dirty="0">
                <a:latin typeface="+mj-lt"/>
                <a:cs typeface="Times New Roman" pitchFamily="18" charset="0"/>
              </a:rPr>
              <a:t>ДНҚ-ң </a:t>
            </a:r>
            <a:r>
              <a:rPr lang="ru-RU" sz="1600" dirty="0" err="1">
                <a:latin typeface="+mj-lt"/>
                <a:cs typeface="Times New Roman" pitchFamily="18" charset="0"/>
              </a:rPr>
              <a:t>комплементарлы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аймағында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орналасса</a:t>
            </a:r>
            <a:r>
              <a:rPr lang="ru-RU" sz="1600" dirty="0">
                <a:latin typeface="+mj-lt"/>
                <a:cs typeface="Times New Roman" pitchFamily="18" charset="0"/>
              </a:rPr>
              <a:t>, </a:t>
            </a:r>
            <a:r>
              <a:rPr lang="ru-RU" sz="1600" dirty="0" err="1">
                <a:latin typeface="+mj-lt"/>
                <a:cs typeface="Times New Roman" pitchFamily="18" charset="0"/>
              </a:rPr>
              <a:t>праймер</a:t>
            </a:r>
            <a:r>
              <a:rPr lang="ru-RU" sz="1600" dirty="0">
                <a:latin typeface="+mj-lt"/>
                <a:cs typeface="Times New Roman" pitchFamily="18" charset="0"/>
              </a:rPr>
              <a:t/>
            </a:r>
            <a:br>
              <a:rPr lang="ru-RU" sz="1600" dirty="0">
                <a:latin typeface="+mj-lt"/>
                <a:cs typeface="Times New Roman" pitchFamily="18" charset="0"/>
              </a:rPr>
            </a:br>
            <a:r>
              <a:rPr lang="ru-RU" sz="1600" dirty="0" err="1">
                <a:latin typeface="+mj-lt"/>
                <a:cs typeface="Times New Roman" pitchFamily="18" charset="0"/>
              </a:rPr>
              <a:t>матрицада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қалып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қояды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себебі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сутектік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байланыс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өте</a:t>
            </a:r>
            <a:r>
              <a:rPr lang="ru-RU" sz="1600" dirty="0">
                <a:latin typeface="+mj-lt"/>
                <a:cs typeface="Times New Roman" pitchFamily="18" charset="0"/>
              </a:rPr>
              <a:t> </a:t>
            </a:r>
            <a:r>
              <a:rPr lang="ru-RU" sz="1600" dirty="0" err="1">
                <a:latin typeface="+mj-lt"/>
                <a:cs typeface="Times New Roman" pitchFamily="18" charset="0"/>
              </a:rPr>
              <a:t>күшті</a:t>
            </a:r>
            <a:r>
              <a:rPr lang="ru-RU" sz="1600" dirty="0">
                <a:latin typeface="+mj-lt"/>
                <a:cs typeface="Times New Roman" pitchFamily="18" charset="0"/>
              </a:rPr>
              <a:t>.</a:t>
            </a:r>
            <a:br>
              <a:rPr lang="ru-RU" sz="1600" dirty="0">
                <a:latin typeface="+mj-lt"/>
                <a:cs typeface="Times New Roman" pitchFamily="18" charset="0"/>
              </a:rPr>
            </a:br>
            <a:r>
              <a:rPr lang="ru-RU" sz="1600" dirty="0">
                <a:latin typeface="+mj-lt"/>
                <a:cs typeface="Times New Roman" pitchFamily="18" charset="0"/>
              </a:rPr>
              <a:t>• </a:t>
            </a:r>
            <a:r>
              <a:rPr lang="ru-RU" sz="1600" dirty="0" err="1">
                <a:latin typeface="+mj-lt"/>
                <a:cs typeface="Times New Roman" pitchFamily="18" charset="0"/>
              </a:rPr>
              <a:t>Ұзаруы</a:t>
            </a:r>
            <a:r>
              <a:rPr lang="ru-RU" sz="1600" dirty="0">
                <a:latin typeface="+mj-lt"/>
                <a:cs typeface="Times New Roman" pitchFamily="18" charset="0"/>
              </a:rPr>
              <a:t> (элонгация) – 72°</a:t>
            </a:r>
            <a:r>
              <a:rPr lang="en-US" sz="1600" dirty="0">
                <a:latin typeface="+mj-lt"/>
                <a:cs typeface="Times New Roman" pitchFamily="18" charset="0"/>
              </a:rPr>
              <a:t>C </a:t>
            </a:r>
            <a:r>
              <a:rPr lang="ru-RU" sz="1600" dirty="0" err="1">
                <a:latin typeface="+mj-lt"/>
                <a:cs typeface="Times New Roman" pitchFamily="18" charset="0"/>
              </a:rPr>
              <a:t>жуық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3"/>
            <a:ext cx="8534400" cy="6080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0070C0"/>
                </a:solidFill>
              </a:rPr>
              <a:t/>
            </a:r>
            <a:br>
              <a:rPr lang="kk-KZ" b="1" dirty="0" smtClean="0">
                <a:solidFill>
                  <a:srgbClr val="0070C0"/>
                </a:solidFill>
              </a:rPr>
            </a:br>
            <a:r>
              <a:rPr lang="kk-KZ" b="1" dirty="0" smtClean="0">
                <a:solidFill>
                  <a:srgbClr val="0070C0"/>
                </a:solidFill>
              </a:rPr>
              <a:t>ПТР  үдерісі 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3"/>
          <p:cNvGraphicFramePr/>
          <p:nvPr/>
        </p:nvGraphicFramePr>
        <p:xfrm>
          <a:off x="827584" y="620688"/>
          <a:ext cx="777686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penwetware.org/images/f/f5/CH391L_S12_PCR_proces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887413"/>
            <a:ext cx="87264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</TotalTime>
  <Words>295</Words>
  <Application>Microsoft Office PowerPoint</Application>
  <PresentationFormat>Экран (4:3)</PresentationFormat>
  <Paragraphs>39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Полимеразды тізбекті реакция анимациясы</vt:lpstr>
      <vt:lpstr>Егер ДНҚ көшірмесін арттырғымыз келсе, бізге не қажет?</vt:lpstr>
      <vt:lpstr>ПТР үдерісі</vt:lpstr>
      <vt:lpstr>Презентация PowerPoint</vt:lpstr>
      <vt:lpstr>Презентация PowerPoint</vt:lpstr>
      <vt:lpstr> ПТР  үдерісі </vt:lpstr>
      <vt:lpstr>Презентация PowerPoint</vt:lpstr>
      <vt:lpstr>Бекіту сұрақтары </vt:lpstr>
      <vt:lpstr>Таныстырылымындағы негізгі ақпараттарды концепт карта түрінде жұмыс дәптерлеріне түсіріндер.  </vt:lpstr>
      <vt:lpstr>Презентация PowerPoint</vt:lpstr>
      <vt:lpstr>ПТР кезерінің суреттері мен сипаттамаларын сәйкестендіріңіз.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Убишева Туймегул Кылышбаевна</dc:creator>
  <cp:lastModifiedBy>Huawei</cp:lastModifiedBy>
  <cp:revision>49</cp:revision>
  <dcterms:created xsi:type="dcterms:W3CDTF">2019-05-14T15:38:06Z</dcterms:created>
  <dcterms:modified xsi:type="dcterms:W3CDTF">2024-11-02T17:41:57Z</dcterms:modified>
</cp:coreProperties>
</file>