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56" r:id="rId4"/>
    <p:sldId id="257" r:id="rId5"/>
    <p:sldId id="273" r:id="rId6"/>
    <p:sldId id="258" r:id="rId7"/>
    <p:sldId id="259" r:id="rId8"/>
    <p:sldId id="260" r:id="rId9"/>
    <p:sldId id="267" r:id="rId10"/>
    <p:sldId id="266" r:id="rId11"/>
    <p:sldId id="269" r:id="rId12"/>
    <p:sldId id="262" r:id="rId13"/>
    <p:sldId id="268" r:id="rId14"/>
    <p:sldId id="270" r:id="rId15"/>
    <p:sldId id="263" r:id="rId16"/>
    <p:sldId id="265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A2%D0%B5%D0%BC%D0%BF%D0%B5%D1%80%D0%B0%D1%82%D1%83%D1%80%D0%B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k.wikipedia.org/wiki/%D0%A2%D1%96%D1%80%D1%88%D1%96%D0%BB%D1%96%D0%B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8864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Үй тапсырмасын тексеру.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840917"/>
              </p:ext>
            </p:extLst>
          </p:nvPr>
        </p:nvGraphicFramePr>
        <p:xfrm>
          <a:off x="323528" y="908720"/>
          <a:ext cx="8424936" cy="4968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78115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Қолдан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сұрыптау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Белгісі -табиғи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</a:t>
                      </a: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Табиғи сұрыпталу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11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 Кім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жүргізеді?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11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Нәтижесінде қайсысы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тірі қалады?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28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Тіршілікке бейімділік дәрежесі.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11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Әртүрлі жылдамдықта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болу себептері.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11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Қандай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жаңа формалар алынады?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341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304" y="238888"/>
            <a:ext cx="3611864" cy="366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395536" y="4144144"/>
            <a:ext cx="489654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dirty="0">
                <a:solidFill>
                  <a:prstClr val="white"/>
                </a:solidFill>
              </a:rPr>
              <a:t>Географиялық оқшаулану-бір түр </a:t>
            </a:r>
            <a:r>
              <a:rPr lang="kk-KZ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Географиялық </a:t>
            </a: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оқшаулану-бір түр популяцияларының бір-бірінен өте алшақ аумақтарда орналасулары себепті олардың еркін шағылысуына географиялық кедергілер мүмкіндік бермейді.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solidFill>
                  <a:prstClr val="white"/>
                </a:solidFill>
              </a:rPr>
              <a:t>иялық </a:t>
            </a:r>
            <a:r>
              <a:rPr lang="kk-KZ" dirty="0">
                <a:solidFill>
                  <a:prstClr val="white"/>
                </a:solidFill>
              </a:rPr>
              <a:t>кедергілер </a:t>
            </a:r>
            <a:r>
              <a:rPr lang="kk-KZ" dirty="0" smtClean="0">
                <a:solidFill>
                  <a:prstClr val="white"/>
                </a:solidFill>
              </a:rPr>
              <a:t>Мса	АСҚАКАйді</a:t>
            </a:r>
            <a:r>
              <a:rPr lang="kk-KZ" dirty="0">
                <a:solidFill>
                  <a:prstClr val="white"/>
                </a:solidFill>
              </a:rPr>
              <a:t>.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4" t="21299" r="7956" b="12501"/>
          <a:stretch/>
        </p:blipFill>
        <p:spPr bwMode="auto">
          <a:xfrm>
            <a:off x="5796136" y="3686692"/>
            <a:ext cx="3323832" cy="302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6" r="-2682"/>
          <a:stretch/>
        </p:blipFill>
        <p:spPr bwMode="auto">
          <a:xfrm>
            <a:off x="971600" y="260648"/>
            <a:ext cx="4191352" cy="364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202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4.infourok.ru/uploads/ex/0780/000fd277-e8c77a71/img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7" t="25534" r="12471" b="10731"/>
          <a:stretch/>
        </p:blipFill>
        <p:spPr bwMode="auto">
          <a:xfrm>
            <a:off x="1178472" y="3127248"/>
            <a:ext cx="6784848" cy="31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76672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Экологиялық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оқшаулану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популяциясын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аумаққа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жағдайларының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кешені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өзендегі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қабаттарындағы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 tooltip="Температура"/>
              </a:rPr>
              <a:t>температура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жарықтың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етушіліктің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әртүрлілігі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мысал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Үстіңгі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беткі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едәуір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жарығырақ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қоныстанушылары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Сөйтіп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көлде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4" tooltip="Тіршілік"/>
              </a:rPr>
              <a:t>тіршілік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айырмашылығына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топтарға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бөлінген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үдерісінде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айтқанда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оқшаулану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рөл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атқарады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8335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962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0100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30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50" b="29400"/>
          <a:stretch/>
        </p:blipFill>
        <p:spPr bwMode="auto">
          <a:xfrm>
            <a:off x="721256" y="332656"/>
            <a:ext cx="763284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221088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Шағын популяцияларда іріктеме күрт артады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,ген жиілігі кең көлемде өзгереді.Бұл аллельдердің жойылуына (р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) немесе геннің басқа аллельінің толық ығысуына (р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) әкелуі мүмкін.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01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4050" r="4959" b="8381"/>
          <a:stretch/>
        </p:blipFill>
        <p:spPr bwMode="auto">
          <a:xfrm>
            <a:off x="1187624" y="4077072"/>
            <a:ext cx="6912768" cy="242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752464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Популяция толқыны және олардың эволюциядағы ролі.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Попуяциялық тоқын дегеніміз-бұл популяцияда даралар санының өзгеруі.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«Популяциялық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толқын» ұғымын С.Четвериков енгізді,оны «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тіршілік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толқыны» деп те атады.Сандардың ауытқуына бірнеше себептер бар.Мысалы:жыртқыштар мен паразиттер,жыл мезгілдері,зілзала,тасқын су,адамның араласуынан.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Популяциялық толқынның негізгі эволюциялық рөлінің мәні-санның артуы барсында іріктеуге арналған материалдардың көп болуынан.Даралар саны көбейіп,толқын шегіне жеткенде іріктеуге фенотиптер мен генотиптерді көп таңдап алады.Толқын құлдырау нүктесіне жеткенде,тіршілік үшін күрес күшейе түседі,тек бейімділері тірі қалады.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12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548680"/>
            <a:ext cx="8147248" cy="5577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1-тапсырма.</a:t>
            </a:r>
          </a:p>
          <a:p>
            <a:pPr marL="0" indent="0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1.Популяциялық толқындар ұғымын енгізген кім?</a:t>
            </a:r>
          </a:p>
          <a:p>
            <a:pPr marL="0" indent="0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А)Д.Д.Ромашов. Ә)Н.П.Дубинин.Б)С.С.Четвериков.</a:t>
            </a:r>
          </a:p>
          <a:p>
            <a:pPr marL="0" indent="0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2.Оқшаулау неше түрге бөлінеді?</a:t>
            </a:r>
          </a:p>
          <a:p>
            <a:pPr marL="0" indent="0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А) 3; Ә) 2; Б) 4.</a:t>
            </a:r>
          </a:p>
          <a:p>
            <a:pPr marL="0" indent="0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3.Көбею мерзіміндегі айырмашылық немесе тозаңның түтікте өнуі:</a:t>
            </a:r>
          </a:p>
          <a:p>
            <a:pPr marL="0" indent="0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А) Анатомиялық оқшаулану;Ә) Физиологиялық оқшаулану;</a:t>
            </a:r>
          </a:p>
          <a:p>
            <a:pPr marL="0" indent="0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Б)Этологиялық оқшаулану.</a:t>
            </a:r>
          </a:p>
          <a:p>
            <a:pPr marL="0" indent="0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4.Саны аз оқшауланған популяциядағы аллельдер жиілігінің кездейсоқ бағытсыз өзгеруі.</a:t>
            </a:r>
          </a:p>
          <a:p>
            <a:pPr marL="0" indent="0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А)Популяциялық толқын; Ә)Гендердің ығуы;Б)Экологиялық оқшаулану.</a:t>
            </a:r>
          </a:p>
          <a:p>
            <a:pPr marL="0" indent="0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5.Бір түр популяциясын белгілі аумаққа бөлетін мекен ету жағдайларының кешені.</a:t>
            </a:r>
          </a:p>
          <a:p>
            <a:pPr marL="0" indent="0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А) Биологиялық оқшаулану; Ә)Экологиялық оқшаулану;</a:t>
            </a:r>
          </a:p>
          <a:p>
            <a:pPr marL="0" indent="0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Б)Географиялық оқшаулану.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98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88640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Биологиялық диктант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..................  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егеніміз-бұл популяциядағы даралар санының өзгеруі.</a:t>
            </a:r>
          </a:p>
          <a:p>
            <a:pPr marL="342900" indent="-342900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................. оқшаулану дегеніміз-бұл дербес түрлердің шағылысуына кедергі жас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йтын механизм.</a:t>
            </a:r>
          </a:p>
          <a:p>
            <a:pPr marL="342900" indent="-342900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.................-саны аз оқшауланған популяциядағы аллельдер жиілігінің кездейсоқ бағытсыз өзгеруі.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78267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3-тапсырма.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Суреттерге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қарап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оқшаулану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түрленін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анықтап,мысалдар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келтір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6" r="9884" b="34321"/>
          <a:stretch/>
        </p:blipFill>
        <p:spPr bwMode="auto">
          <a:xfrm>
            <a:off x="673308" y="3429001"/>
            <a:ext cx="2691684" cy="145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5" t="1" r="260" b="101"/>
          <a:stretch/>
        </p:blipFill>
        <p:spPr bwMode="auto">
          <a:xfrm>
            <a:off x="3527884" y="3355250"/>
            <a:ext cx="2452292" cy="152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6516" r="3125" b="8234"/>
          <a:stretch/>
        </p:blipFill>
        <p:spPr bwMode="auto">
          <a:xfrm>
            <a:off x="6029216" y="3465876"/>
            <a:ext cx="2286000" cy="138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3308" y="5301208"/>
            <a:ext cx="1594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1.</a:t>
            </a:r>
          </a:p>
          <a:p>
            <a:r>
              <a:rPr lang="kk-KZ" dirty="0" smtClean="0"/>
              <a:t>2.</a:t>
            </a:r>
          </a:p>
          <a:p>
            <a:r>
              <a:rPr lang="kk-KZ" dirty="0" smtClean="0"/>
              <a:t>3.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05268" y="3113940"/>
            <a:ext cx="362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315200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72216" y="3201692"/>
            <a:ext cx="42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202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980728"/>
            <a:ext cx="770485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Сабақты қортындылау сұрақтары.</a:t>
            </a:r>
          </a:p>
          <a:p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1.Гендер дрейфі дегеніміз не?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2.Популяциялық толқын дегеніміз не?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3.Оқшаулану дегеніміз не?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4.Географиялық және экологиялық оқшауланудың ерекшеліктер мен маңызы неде?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458112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Оқу тапсырмасы: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85-тақырып.Гендер дрейфі.Популяциялық толқындар.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42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Ой </a:t>
            </a:r>
            <a:r>
              <a:rPr lang="kk-KZ" sz="3200" i="1" dirty="0">
                <a:latin typeface="Times New Roman" pitchFamily="18" charset="0"/>
                <a:cs typeface="Times New Roman" pitchFamily="18" charset="0"/>
              </a:rPr>
              <a:t>қозғау.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i="1" dirty="0">
                <a:latin typeface="Times New Roman" pitchFamily="18" charset="0"/>
                <a:cs typeface="Times New Roman" pitchFamily="18" charset="0"/>
              </a:rPr>
              <a:t>1.Популяция дегеніміз не?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i="1" dirty="0">
                <a:latin typeface="Times New Roman" pitchFamily="18" charset="0"/>
                <a:cs typeface="Times New Roman" pitchFamily="18" charset="0"/>
              </a:rPr>
              <a:t>2.Табиғи сұрыпталудың маңызы қандай?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i="1" dirty="0">
                <a:latin typeface="Times New Roman" pitchFamily="18" charset="0"/>
                <a:cs typeface="Times New Roman" pitchFamily="18" charset="0"/>
              </a:rPr>
              <a:t>3.Организмдердің табиғи сұрыпталу нәтижесінде жүретін бейімделудің түрлері мен маңызы қандай?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8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kk-KZ" i="1" dirty="0" smtClean="0"/>
              <a:t>Сабақтың тақырыбы: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84482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i="1" dirty="0" smtClean="0">
                <a:latin typeface="Times New Roman" pitchFamily="18" charset="0"/>
                <a:cs typeface="Times New Roman" pitchFamily="18" charset="0"/>
              </a:rPr>
              <a:t>Гендер дрейфі.</a:t>
            </a:r>
          </a:p>
          <a:p>
            <a:pPr algn="ctr"/>
            <a:r>
              <a:rPr lang="kk-KZ" sz="3600" i="1" dirty="0" smtClean="0">
                <a:latin typeface="Times New Roman" pitchFamily="18" charset="0"/>
                <a:cs typeface="Times New Roman" pitchFamily="18" charset="0"/>
              </a:rPr>
              <a:t>Популяциялық  толқындар.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467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0536" y="836713"/>
            <a:ext cx="4629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3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Оқу  </a:t>
            </a:r>
            <a:r>
              <a:rPr lang="kk-KZ" sz="3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endParaRPr lang="ru-RU" sz="3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636912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kk-KZ" sz="3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Сабақтың </a:t>
            </a:r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мақсаты: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934797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Гендер дрейфі мен популяциялық толқындар туралы сипаттау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Гендер дрейфінің маңызын, оқшаулану түрлерін түсіндіру.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556791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10.2.6.2 Эволюция үдерісіне әсер ететін факторларды талдау</a:t>
            </a:r>
            <a:endParaRPr lang="kk-KZ" sz="3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51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276872"/>
            <a:ext cx="5526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kk-KZ" sz="3600" i="1" dirty="0">
                <a:latin typeface="Times New Roman"/>
              </a:rPr>
              <a:t>Гендер дрейфі</a:t>
            </a:r>
            <a:endParaRPr lang="ru-RU" sz="3600" dirty="0"/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kk-KZ" sz="3600" i="1" dirty="0">
                <a:latin typeface="Times New Roman"/>
              </a:rPr>
              <a:t>Популяция</a:t>
            </a:r>
            <a:endParaRPr lang="ru-RU" sz="3600" dirty="0"/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kk-KZ" sz="3600" i="1" dirty="0">
                <a:latin typeface="Times New Roman"/>
              </a:rPr>
              <a:t>Оқшаулану </a:t>
            </a:r>
            <a:endParaRPr lang="ru-RU" sz="3600" dirty="0"/>
          </a:p>
          <a:p>
            <a:pPr marL="571500" indent="-571500">
              <a:buFont typeface="Wingdings" pitchFamily="2" charset="2"/>
              <a:buChar char="ü"/>
            </a:pPr>
            <a:r>
              <a:rPr lang="kk-KZ" sz="3600" i="1" dirty="0">
                <a:latin typeface="Times New Roman"/>
                <a:ea typeface="Times New Roman"/>
              </a:rPr>
              <a:t>Популяциялық толқын.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19675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i="1" dirty="0" smtClean="0">
                <a:latin typeface="Times New Roman" pitchFamily="18" charset="0"/>
                <a:cs typeface="Times New Roman" pitchFamily="18" charset="0"/>
              </a:rPr>
              <a:t>Термин сөздер.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05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836712"/>
            <a:ext cx="8219256" cy="5289451"/>
          </a:xfrm>
        </p:spPr>
        <p:txBody>
          <a:bodyPr/>
          <a:lstStyle/>
          <a:p>
            <a:pPr marL="0" indent="0">
              <a:buNone/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Гендер дрейфі (ығысуы)-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деп өкілдер саны азайып,популяция оқшауланғанда аллельдер жиілігінің кездейсоқ ауытқуына байланысты аллельдер не толық бекіп,не популяция генофондынан жойылып кетеді,яғни популяция санының аз болуына байланысты өзгеруін айтады.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Картинки по запросу &quot;днк ның кездейсоқ мутациясы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417646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02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20688"/>
            <a:ext cx="864096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dirty="0" smtClean="0"/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Популяция дегеніміз-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таралу аймағының белгілі бөлігінде тіршілік ететін,үнемі шағылысатын бір түрге жататын даралар тобы.Тіршіліктің негізгі бірлігі ретінде белгілі бір тұрағымен,даралар санымен,орналасу тығыздығымен,жас-жыныстық жетілу арақатынасымен сипатталады.Сонымен популяция дегеніміз-белгілі бір ареалға мекендеген,оқшауланған генофондысы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бар,бір-бірімен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еркін шағылысып,өсімтал ұрпақ бере алатын даралар жиынтығы.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5749" r="51312" b="24250"/>
          <a:stretch/>
        </p:blipFill>
        <p:spPr bwMode="auto">
          <a:xfrm>
            <a:off x="3728448" y="3789040"/>
            <a:ext cx="4587968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447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8384" y="692696"/>
            <a:ext cx="7776864" cy="20882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Оқшаулану-тірі организмдердің әртүрлі табиғи кедергілердің салдарынан еркін шағылыса алмай бөлініп қалуы.Бастапқы түрдің популяцияларының арасынан оқшауланып бөлініп кеткен популяциялардан жаңа түрлер пайда болады.Оқшау қалған түрлер бір-бірімен шағылысуы тоқтатылғанда экологиялық дивергенция басталады.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561004"/>
            <a:ext cx="1865336" cy="10801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Биологиялық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3579268"/>
            <a:ext cx="1814766" cy="10801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Географиялық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3561004"/>
            <a:ext cx="1872208" cy="10801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Экологиялық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48264" y="3587268"/>
            <a:ext cx="1800200" cy="10801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Генетикалық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1328204" y="2780928"/>
            <a:ext cx="3338612" cy="780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2"/>
          </p:cNvCxnSpPr>
          <p:nvPr/>
        </p:nvCxnSpPr>
        <p:spPr>
          <a:xfrm>
            <a:off x="4666816" y="2780928"/>
            <a:ext cx="3145544" cy="780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779912" y="2780928"/>
            <a:ext cx="886904" cy="780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666816" y="2780928"/>
            <a:ext cx="913296" cy="780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78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2492896"/>
            <a:ext cx="3240360" cy="15247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Биологиялық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оқшаулану-бұл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түрлердің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шағылысуына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кедергі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жасайтын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себептердің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620688"/>
            <a:ext cx="2880320" cy="12961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Анатомиялық себеп-жыныстық үйлеспеуі.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620688"/>
            <a:ext cx="3096344" cy="12961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Физиологиялық себеп-көбею мерзімінің әркелкілігі.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725144"/>
            <a:ext cx="2808312" cy="13681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Этологиялық себеп-жыныстық,мінез-құлықтық айырмашылық.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4725144"/>
            <a:ext cx="2952328" cy="13681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Генетикалық-бір түрге жататын  популяциялардың дараларда гаметаларының сәйкес келмеуі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699792" y="1916832"/>
            <a:ext cx="1152128" cy="529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076056" y="1916832"/>
            <a:ext cx="1512168" cy="529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411760" y="4077072"/>
            <a:ext cx="136815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5508104" y="4077072"/>
            <a:ext cx="16201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58484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473</TotalTime>
  <Words>546</Words>
  <Application>Microsoft Office PowerPoint</Application>
  <PresentationFormat>Экран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Сабақтың тақырыбы: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тақырыбы:</dc:title>
  <dc:creator>User</dc:creator>
  <cp:lastModifiedBy>User</cp:lastModifiedBy>
  <cp:revision>36</cp:revision>
  <dcterms:created xsi:type="dcterms:W3CDTF">2021-02-15T16:10:30Z</dcterms:created>
  <dcterms:modified xsi:type="dcterms:W3CDTF">2021-02-16T09:59:05Z</dcterms:modified>
</cp:coreProperties>
</file>