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_rels/.rels" ContentType="application/vnd.openxmlformats-package.relationship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_rels/presentation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media/image1.png" ContentType="image/png"/>
  <Override PartName="/ppt/media/image2.png" ContentType="image/png"/>
  <Override PartName="/ppt/media/image3.jpeg" ContentType="image/jpeg"/>
  <Override PartName="/ppt/media/image7.wmf" ContentType="image/x-wmf"/>
  <Override PartName="/ppt/media/image4.png" ContentType="image/png"/>
  <Override PartName="/ppt/media/image6.wmf" ContentType="image/x-wmf"/>
  <Override PartName="/ppt/media/image5.jpeg" ContentType="image/jpeg"/>
  <Override PartName="/ppt/media/image8.png" ContentType="image/png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11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8.xml" ContentType="application/vnd.openxmlformats-officedocument.presentationml.slide+xml"/>
  <Override PartName="/ppt/slides/slide20.xml" ContentType="application/vnd.openxmlformats-officedocument.presentationml.slide+xml"/>
  <Override PartName="/ppt/slides/slide9.xml" ContentType="application/vnd.openxmlformats-officedocument.presentationml.slide+xml"/>
  <Override PartName="/ppt/slides/slide6.xml" ContentType="application/vnd.openxmlformats-officedocument.presentationml.slide+xml"/>
  <Override PartName="/ppt/slides/slide14.xml" ContentType="application/vnd.openxmlformats-officedocument.presentationml.slide+xml"/>
  <Override PartName="/ppt/slides/slide12.xml" ContentType="application/vnd.openxmlformats-officedocument.presentationml.slide+xml"/>
  <Override PartName="/ppt/slides/slide5.xml" ContentType="application/vnd.openxmlformats-officedocument.presentationml.slide+xml"/>
  <Override PartName="/ppt/slides/_rels/slide15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14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19.xml.rels" ContentType="application/vnd.openxmlformats-package.relationships+xml"/>
  <Override PartName="/ppt/slides/_rels/slide11.xml.rels" ContentType="application/vnd.openxmlformats-package.relationships+xml"/>
  <Override PartName="/ppt/slides/_rels/slide4.xml.rels" ContentType="application/vnd.openxmlformats-package.relationships+xml"/>
  <Override PartName="/ppt/slides/_rels/slide18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16.xml.rels" ContentType="application/vnd.openxmlformats-package.relationships+xml"/>
  <Override PartName="/ppt/slides/_rels/slide10.xml.rels" ContentType="application/vnd.openxmlformats-package.relationships+xml"/>
  <Override PartName="/ppt/slides/_rels/slide1.xml.rels" ContentType="application/vnd.openxmlformats-package.relationships+xml"/>
  <Override PartName="/ppt/slides/slide13.xml" ContentType="application/vnd.openxmlformats-officedocument.presentationml.slide+xml"/>
  <Override PartName="/ppt/slides/slide7.xml" ContentType="application/vnd.openxmlformats-officedocument.presentationml.slide+xml"/>
  <Override PartName="/ppt/slides/slide15.xml" ContentType="application/vnd.openxmlformats-officedocument.presentationml.slide+xml"/>
  <Override PartName="/ppt/notesSlides/_rels/notesSlide3.xml.rels" ContentType="application/vnd.openxmlformats-package.relationships+xml"/>
  <Override PartName="/ppt/notesSlides/notesSlide3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</p:sldIdLst>
  <p:sldSz cx="9144000" cy="6858000"/>
  <p:notesSz cx="7008813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0" y="0"/>
            <a:ext cx="7009200" cy="92952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" name="PlaceHolder 1"/>
          <p:cNvSpPr>
            <a:spLocks noGrp="1"/>
          </p:cNvSpPr>
          <p:nvPr>
            <p:ph type="hdr"/>
          </p:nvPr>
        </p:nvSpPr>
        <p:spPr>
          <a:xfrm>
            <a:off x="0" y="0"/>
            <a:ext cx="3038400" cy="466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dt" idx="4"/>
          </p:nvPr>
        </p:nvSpPr>
        <p:spPr>
          <a:xfrm>
            <a:off x="3970440" y="0"/>
            <a:ext cx="3038400" cy="466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200" strike="noStrike" u="none">
                <a:solidFill>
                  <a:srgbClr val="000000"/>
                </a:solidFill>
                <a:uFillTx/>
                <a:latin typeface="Arial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200" strike="noStrike" u="none">
                <a:solidFill>
                  <a:srgbClr val="000000"/>
                </a:solidFill>
                <a:uFillTx/>
                <a:latin typeface="Arial"/>
              </a:rPr>
              <a:t>&lt;date/time&gt;</a:t>
            </a:r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sldImg"/>
          </p:nvPr>
        </p:nvSpPr>
        <p:spPr>
          <a:xfrm>
            <a:off x="1414080" y="1162080"/>
            <a:ext cx="4181400" cy="313704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4400" strike="noStrike" u="none">
                <a:solidFill>
                  <a:srgbClr val="000000"/>
                </a:solidFill>
                <a:uFillTx/>
                <a:latin typeface="Calibri"/>
              </a:rPr>
              <a:t>Click to move the slide</a:t>
            </a:r>
            <a:endParaRPr b="0" lang="ru-RU" sz="4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body"/>
          </p:nvPr>
        </p:nvSpPr>
        <p:spPr>
          <a:xfrm>
            <a:off x="701280" y="4473720"/>
            <a:ext cx="5607000" cy="3660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200" strike="noStrike" u="none">
                <a:solidFill>
                  <a:srgbClr val="000000"/>
                </a:solidFill>
                <a:uFillTx/>
                <a:latin typeface="Calibri"/>
              </a:rPr>
              <a:t>Click to edit the notes format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0" name="PlaceHolder 5"/>
          <p:cNvSpPr>
            <a:spLocks noGrp="1"/>
          </p:cNvSpPr>
          <p:nvPr>
            <p:ph type="ftr" idx="5"/>
          </p:nvPr>
        </p:nvSpPr>
        <p:spPr>
          <a:xfrm>
            <a:off x="0" y="8829720"/>
            <a:ext cx="3038400" cy="466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1" name="PlaceHolder 6"/>
          <p:cNvSpPr>
            <a:spLocks noGrp="1"/>
          </p:cNvSpPr>
          <p:nvPr>
            <p:ph type="sldNum" idx="6"/>
          </p:nvPr>
        </p:nvSpPr>
        <p:spPr>
          <a:xfrm>
            <a:off x="3970440" y="8829720"/>
            <a:ext cx="3038400" cy="466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200" strike="noStrike" u="none">
                <a:solidFill>
                  <a:srgbClr val="000000"/>
                </a:solidFill>
                <a:uFillTx/>
                <a:latin typeface="Arial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6C5B31F-A38F-4ACD-B6FF-7C895382DF35}" type="slidenum">
              <a:rPr b="0" lang="ru-RU" sz="1200" strike="noStrike" u="none">
                <a:solidFill>
                  <a:srgbClr val="000000"/>
                </a:solidFill>
                <a:uFillTx/>
                <a:latin typeface="Arial"/>
              </a:rPr>
              <a:t>&lt;number&gt;</a:t>
            </a:fld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PlaceHolder 1"/>
          <p:cNvSpPr>
            <a:spLocks noGrp="1"/>
          </p:cNvSpPr>
          <p:nvPr>
            <p:ph type="sldImg"/>
          </p:nvPr>
        </p:nvSpPr>
        <p:spPr>
          <a:xfrm>
            <a:off x="1414440" y="1162080"/>
            <a:ext cx="4181400" cy="3137040"/>
          </a:xfrm>
          <a:prstGeom prst="rect">
            <a:avLst/>
          </a:prstGeom>
          <a:ln w="0">
            <a:noFill/>
          </a:ln>
        </p:spPr>
      </p:sp>
      <p:sp>
        <p:nvSpPr>
          <p:cNvPr id="267" name="PlaceHolder 2"/>
          <p:cNvSpPr>
            <a:spLocks noGrp="1"/>
          </p:cNvSpPr>
          <p:nvPr>
            <p:ph type="body"/>
          </p:nvPr>
        </p:nvSpPr>
        <p:spPr>
          <a:xfrm>
            <a:off x="701280" y="4473720"/>
            <a:ext cx="5607000" cy="3660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68" name="Номер слайда 3"/>
          <p:cNvSpPr/>
          <p:nvPr/>
        </p:nvSpPr>
        <p:spPr>
          <a:xfrm>
            <a:off x="3970440" y="8829720"/>
            <a:ext cx="3038400" cy="466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0C83CA5-BA3F-4B0F-B254-2F10F2B61997}" type="slidenum">
              <a:rPr b="0" lang="ru-RU" sz="1200" strike="noStrike" u="none">
                <a:solidFill>
                  <a:srgbClr val="000000"/>
                </a:solidFill>
                <a:uFillTx/>
                <a:latin typeface="Arial"/>
              </a:rPr>
              <a:t>&lt;number&gt;</a:t>
            </a:fld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F5460AF-F7BF-49D1-BD51-D15BAD4922C9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4400" strike="noStrike" u="none">
                <a:solidFill>
                  <a:srgbClr val="000000"/>
                </a:solidFill>
                <a:uFillTx/>
                <a:latin typeface="Calibri"/>
              </a:rPr>
              <a:t>Click to edit the title text format</a:t>
            </a:r>
            <a:endParaRPr b="0" lang="ru-RU" sz="4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trike="noStrike" u="none">
                <a:solidFill>
                  <a:srgbClr val="000000"/>
                </a:solidFill>
                <a:uFillTx/>
                <a:latin typeface="Calibri"/>
              </a:rPr>
              <a:t>Click to edit the outline text format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trike="noStrike" u="none">
                <a:solidFill>
                  <a:srgbClr val="000000"/>
                </a:solidFill>
                <a:uFillTx/>
                <a:latin typeface="Calibri"/>
              </a:rPr>
              <a:t>Second Outline Level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trike="noStrike" u="none">
                <a:solidFill>
                  <a:srgbClr val="000000"/>
                </a:solidFill>
                <a:uFillTx/>
                <a:latin typeface="Calibri"/>
              </a:rPr>
              <a:t>Third Outline Level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trike="noStrike" u="none">
                <a:solidFill>
                  <a:srgbClr val="000000"/>
                </a:solidFill>
                <a:uFillTx/>
                <a:latin typeface="Calibri"/>
              </a:rPr>
              <a:t>Fourth Outline Level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trike="noStrike" u="none">
                <a:solidFill>
                  <a:srgbClr val="000000"/>
                </a:solidFill>
                <a:uFillTx/>
                <a:latin typeface="Calibri"/>
              </a:rPr>
              <a:t>Fifth Outline Level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trike="noStrike" u="none">
                <a:solidFill>
                  <a:srgbClr val="000000"/>
                </a:solidFill>
                <a:uFillTx/>
                <a:latin typeface="Calibri"/>
              </a:rPr>
              <a:t>Sixth Outline Level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trike="noStrike" u="none">
                <a:solidFill>
                  <a:srgbClr val="000000"/>
                </a:solidFill>
                <a:uFillTx/>
                <a:latin typeface="Calibri"/>
              </a:rPr>
              <a:t>Seventh Outline Level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456840" y="6356520"/>
            <a:ext cx="213372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356520"/>
            <a:ext cx="289584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2720" y="6356520"/>
            <a:ext cx="213372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898989"/>
                </a:solidFill>
                <a:uFillTx/>
                <a:latin typeface="Arial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95BCEDF-B009-4EEA-BC52-2B84E83E8C1C}" type="slidenum">
              <a:rPr b="0" lang="en-US" sz="1200" strike="noStrike" u="none">
                <a:solidFill>
                  <a:srgbClr val="898989"/>
                </a:solidFill>
                <a:uFillTx/>
                <a:latin typeface="Arial"/>
              </a:rPr>
              <a:t>&lt;number&gt;</a:t>
            </a:fld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6.wmf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6.wmf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6.wmf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46c0a"/>
                </a:solidFill>
                <a:uFillTx/>
                <a:latin typeface="Wingdings"/>
                <a:ea typeface="Wingdings"/>
              </a:rPr>
              <a:t></a:t>
            </a:r>
            <a:r>
              <a:rPr b="1" lang="en-US" sz="4400" strike="noStrike" u="none">
                <a:solidFill>
                  <a:srgbClr val="e46c0a"/>
                </a:solidFill>
                <a:uFillTx/>
                <a:latin typeface="Calibri"/>
              </a:rPr>
              <a:t> </a:t>
            </a:r>
            <a:r>
              <a:rPr b="0" lang="ru-RU" sz="4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Сабақтың тақырыбы</a:t>
            </a:r>
            <a:r>
              <a:rPr b="1" lang="en-US" sz="4400" strike="noStrike" u="none">
                <a:solidFill>
                  <a:srgbClr val="e46c0a"/>
                </a:solidFill>
                <a:uFillTx/>
                <a:latin typeface="Wingdings"/>
                <a:ea typeface="Wingdings"/>
              </a:rPr>
              <a:t></a:t>
            </a:r>
            <a:r>
              <a:rPr b="1" lang="en-US" sz="4400" strike="noStrike" u="none">
                <a:solidFill>
                  <a:srgbClr val="e46c0a"/>
                </a:solidFill>
                <a:uFillTx/>
                <a:latin typeface="Calibri"/>
              </a:rPr>
              <a:t> </a:t>
            </a:r>
            <a:r>
              <a:rPr b="1" lang="ru-RU" sz="4400" strike="noStrike" u="none">
                <a:solidFill>
                  <a:srgbClr val="000000"/>
                </a:solidFill>
                <a:uFillTx/>
                <a:latin typeface="Calibri"/>
              </a:rPr>
              <a:t> </a:t>
            </a:r>
            <a:endParaRPr b="0" lang="ru-RU" sz="4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3" name=""/>
          <p:cNvSpPr txBox="1"/>
          <p:nvPr/>
        </p:nvSpPr>
        <p:spPr>
          <a:xfrm>
            <a:off x="609120" y="1973160"/>
            <a:ext cx="7620120" cy="29116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 algn="ctr">
              <a:lnSpc>
                <a:spcPct val="100000"/>
              </a:lnSpc>
              <a:spcBef>
                <a:spcPts val="6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7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Белгілердің тұқым қуалауының цитологиялық негіздері </a:t>
            </a:r>
            <a:endParaRPr b="0" lang="ru-RU" sz="27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spcBef>
                <a:spcPts val="6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7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Дигибридті будандастыру кезіндегі хромосомалардың тәуелсіз ажырауы. </a:t>
            </a:r>
            <a:endParaRPr b="0" lang="ru-RU" sz="27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nodeType="clickEffect" fill="hold">
                      <p:stCondLst>
                        <p:cond delay="indefinite"/>
                      </p:stCondLst>
                      <p:childTnLst>
                        <p:par>
                          <p:cTn id="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4400" strike="noStrike" u="none">
                <a:solidFill>
                  <a:srgbClr val="000000"/>
                </a:solidFill>
                <a:uFillTx/>
                <a:latin typeface="Calibri"/>
              </a:rPr>
              <a:t>Гаметалар түзілуі</a:t>
            </a:r>
            <a:endParaRPr b="0" lang="ru-RU" sz="4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90" name=""/>
          <p:cNvSpPr txBox="1"/>
          <p:nvPr/>
        </p:nvSpPr>
        <p:spPr>
          <a:xfrm>
            <a:off x="3200040" y="2437920"/>
            <a:ext cx="1986120" cy="8384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 fontScale="70000" lnSpcReduction="19999"/>
          </a:bodyPr>
          <a:p>
            <a:pPr>
              <a:spcBef>
                <a:spcPts val="16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600" strike="noStrike" u="none">
                <a:solidFill>
                  <a:srgbClr val="000000"/>
                </a:solidFill>
                <a:uFillTx/>
                <a:latin typeface="Calibri"/>
              </a:rPr>
              <a:t>BbRr</a:t>
            </a:r>
            <a:endParaRPr b="0" lang="ru-RU" sz="6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91" name="Arc 3"/>
          <p:cNvSpPr/>
          <p:nvPr/>
        </p:nvSpPr>
        <p:spPr>
          <a:xfrm rot="19614600">
            <a:off x="2684160" y="2653920"/>
            <a:ext cx="1793880" cy="878040"/>
          </a:xfrm>
          <a:custGeom>
            <a:avLst/>
            <a:gdLst/>
            <a:ahLst/>
            <a:rect l="l" t="t" r="r" b="b"/>
            <a:pathLst>
              <a:path stroke="0" w="1793875" h="877888">
                <a:moveTo>
                  <a:pt x="896937" y="0"/>
                </a:moveTo>
                <a:cubicBezTo>
                  <a:pt x="1392302" y="0"/>
                  <a:pt x="1793875" y="196522"/>
                  <a:pt x="1793875" y="438944"/>
                </a:cubicBezTo>
                <a:lnTo>
                  <a:pt x="896938" y="438944"/>
                </a:lnTo>
                <a:cubicBezTo>
                  <a:pt x="896938" y="292629"/>
                  <a:pt x="896937" y="146315"/>
                  <a:pt x="896937" y="0"/>
                </a:cubicBezTo>
                <a:close/>
              </a:path>
              <a:path fill="none" w="1793875" h="877888">
                <a:moveTo>
                  <a:pt x="896937" y="0"/>
                </a:moveTo>
                <a:cubicBezTo>
                  <a:pt x="1392302" y="0"/>
                  <a:pt x="1793875" y="196522"/>
                  <a:pt x="1793875" y="438944"/>
                </a:cubicBezTo>
              </a:path>
            </a:pathLst>
          </a:custGeom>
          <a:noFill/>
          <a:ln w="38160">
            <a:solidFill>
              <a:srgbClr val="4f81bd"/>
            </a:solidFill>
            <a:round/>
          </a:ln>
          <a:effectLst>
            <a:outerShdw dist="23040" dir="5400000" blurRad="0" rotWithShape="0">
              <a:srgbClr val="000000">
                <a:alpha val="35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2" name="Isosceles Triangle 4"/>
          <p:cNvSpPr/>
          <p:nvPr/>
        </p:nvSpPr>
        <p:spPr>
          <a:xfrm rot="9386400">
            <a:off x="4211640" y="2614320"/>
            <a:ext cx="279360" cy="185760"/>
          </a:xfrm>
          <a:prstGeom prst="triangle">
            <a:avLst>
              <a:gd name="adj" fmla="val 50000"/>
            </a:avLst>
          </a:prstGeom>
          <a:solidFill>
            <a:srgbClr val="4f81bd"/>
          </a:solidFill>
          <a:ln w="25560">
            <a:solidFill>
              <a:srgbClr val="385d8a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5120" bIns="151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3" name="Arc 5"/>
          <p:cNvSpPr/>
          <p:nvPr/>
        </p:nvSpPr>
        <p:spPr>
          <a:xfrm rot="18956400">
            <a:off x="2627280" y="2590560"/>
            <a:ext cx="2436840" cy="1147680"/>
          </a:xfrm>
          <a:custGeom>
            <a:avLst/>
            <a:gdLst/>
            <a:ahLst/>
            <a:rect l="l" t="t" r="r" b="b"/>
            <a:pathLst>
              <a:path stroke="0" w="2436812" h="1147763">
                <a:moveTo>
                  <a:pt x="1218406" y="0"/>
                </a:moveTo>
                <a:cubicBezTo>
                  <a:pt x="1453701" y="0"/>
                  <a:pt x="1683964" y="32090"/>
                  <a:pt x="1881377" y="92394"/>
                </a:cubicBezTo>
                <a:cubicBezTo>
                  <a:pt x="2457604" y="268415"/>
                  <a:pt x="2611243" y="633861"/>
                  <a:pt x="2220919" y="900031"/>
                </a:cubicBezTo>
                <a:lnTo>
                  <a:pt x="1218406" y="573882"/>
                </a:lnTo>
                <a:lnTo>
                  <a:pt x="1218406" y="0"/>
                </a:lnTo>
                <a:close/>
              </a:path>
              <a:path fill="none" w="2436812" h="1147763">
                <a:moveTo>
                  <a:pt x="1218406" y="0"/>
                </a:moveTo>
                <a:cubicBezTo>
                  <a:pt x="1453701" y="0"/>
                  <a:pt x="1683964" y="32090"/>
                  <a:pt x="1881377" y="92394"/>
                </a:cubicBezTo>
                <a:cubicBezTo>
                  <a:pt x="2457604" y="268415"/>
                  <a:pt x="2611243" y="633861"/>
                  <a:pt x="2220919" y="900031"/>
                </a:cubicBezTo>
              </a:path>
            </a:pathLst>
          </a:custGeom>
          <a:noFill/>
          <a:ln w="38160">
            <a:solidFill>
              <a:srgbClr val="4f81bd"/>
            </a:solidFill>
            <a:round/>
          </a:ln>
          <a:effectLst>
            <a:outerShdw dist="23040" dir="5400000" blurRad="0" rotWithShape="0">
              <a:srgbClr val="000000">
                <a:alpha val="35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4" name="Isosceles Triangle 6"/>
          <p:cNvSpPr/>
          <p:nvPr/>
        </p:nvSpPr>
        <p:spPr>
          <a:xfrm rot="10800000">
            <a:off x="4644720" y="2565360"/>
            <a:ext cx="298440" cy="331920"/>
          </a:xfrm>
          <a:prstGeom prst="triangle">
            <a:avLst>
              <a:gd name="adj" fmla="val 50000"/>
            </a:avLst>
          </a:prstGeom>
          <a:solidFill>
            <a:srgbClr val="4f81bd"/>
          </a:solidFill>
          <a:ln w="25560">
            <a:solidFill>
              <a:srgbClr val="385d8a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5" name="TextBox 7"/>
          <p:cNvSpPr/>
          <p:nvPr/>
        </p:nvSpPr>
        <p:spPr>
          <a:xfrm>
            <a:off x="7034040" y="1073160"/>
            <a:ext cx="112428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000000"/>
                </a:solidFill>
                <a:uFillTx/>
                <a:latin typeface="Arial"/>
              </a:rPr>
              <a:t>BR</a:t>
            </a:r>
            <a:endParaRPr b="0" lang="ru-RU" sz="4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6" name="TextBox 8"/>
          <p:cNvSpPr/>
          <p:nvPr/>
        </p:nvSpPr>
        <p:spPr>
          <a:xfrm>
            <a:off x="7147080" y="1754280"/>
            <a:ext cx="127476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400" strike="noStrike" u="none">
                <a:solidFill>
                  <a:srgbClr val="000000"/>
                </a:solidFill>
                <a:uFillTx/>
                <a:latin typeface="Arial"/>
              </a:rPr>
              <a:t>Br</a:t>
            </a:r>
            <a:endParaRPr b="0" lang="ru-RU" sz="5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7" name="Arc 9"/>
          <p:cNvSpPr/>
          <p:nvPr/>
        </p:nvSpPr>
        <p:spPr>
          <a:xfrm rot="9603600">
            <a:off x="3898080" y="2625480"/>
            <a:ext cx="505080" cy="1060200"/>
          </a:xfrm>
          <a:custGeom>
            <a:avLst/>
            <a:gdLst/>
            <a:ahLst/>
            <a:rect l="l" t="t" r="r" b="b"/>
            <a:pathLst>
              <a:path stroke="0" w="504825" h="1060450">
                <a:moveTo>
                  <a:pt x="23217" y="308098"/>
                </a:moveTo>
                <a:cubicBezTo>
                  <a:pt x="83683" y="32795"/>
                  <a:pt x="241535" y="-80136"/>
                  <a:pt x="369424" y="60414"/>
                </a:cubicBezTo>
                <a:cubicBezTo>
                  <a:pt x="441764" y="139916"/>
                  <a:pt x="491331" y="288005"/>
                  <a:pt x="502467" y="457901"/>
                </a:cubicBezTo>
                <a:lnTo>
                  <a:pt x="252413" y="530225"/>
                </a:lnTo>
                <a:lnTo>
                  <a:pt x="23217" y="308098"/>
                </a:lnTo>
                <a:close/>
              </a:path>
              <a:path fill="none" w="504825" h="1060450">
                <a:moveTo>
                  <a:pt x="23217" y="308098"/>
                </a:moveTo>
                <a:cubicBezTo>
                  <a:pt x="83683" y="32795"/>
                  <a:pt x="241535" y="-80136"/>
                  <a:pt x="369424" y="60414"/>
                </a:cubicBezTo>
                <a:cubicBezTo>
                  <a:pt x="441764" y="139916"/>
                  <a:pt x="491331" y="288005"/>
                  <a:pt x="502467" y="457901"/>
                </a:cubicBezTo>
              </a:path>
            </a:pathLst>
          </a:custGeom>
          <a:noFill/>
          <a:ln w="38160">
            <a:solidFill>
              <a:srgbClr val="c0504d"/>
            </a:solidFill>
            <a:round/>
          </a:ln>
          <a:effectLst>
            <a:outerShdw dist="23040" dir="5400000" blurRad="0" rotWithShape="0">
              <a:srgbClr val="000000">
                <a:alpha val="35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8" name="Isosceles Triangle 10"/>
          <p:cNvSpPr/>
          <p:nvPr/>
        </p:nvSpPr>
        <p:spPr>
          <a:xfrm>
            <a:off x="4267080" y="3157560"/>
            <a:ext cx="300240" cy="317520"/>
          </a:xfrm>
          <a:prstGeom prst="triangle">
            <a:avLst>
              <a:gd name="adj" fmla="val 50000"/>
            </a:avLst>
          </a:prstGeom>
          <a:solidFill>
            <a:srgbClr val="c0504d"/>
          </a:solidFill>
          <a:ln w="25560">
            <a:solidFill>
              <a:srgbClr val="8c383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9" name="TextBox 13"/>
          <p:cNvSpPr/>
          <p:nvPr/>
        </p:nvSpPr>
        <p:spPr>
          <a:xfrm>
            <a:off x="7161120" y="2565360"/>
            <a:ext cx="11430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000000"/>
                </a:solidFill>
                <a:uFillTx/>
                <a:latin typeface="Arial"/>
              </a:rPr>
              <a:t>bR</a:t>
            </a:r>
            <a:endParaRPr b="0" lang="ru-RU" sz="4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00" name="Arc 14"/>
          <p:cNvSpPr/>
          <p:nvPr/>
        </p:nvSpPr>
        <p:spPr>
          <a:xfrm rot="8701200">
            <a:off x="3908160" y="2512800"/>
            <a:ext cx="739800" cy="1374480"/>
          </a:xfrm>
          <a:custGeom>
            <a:avLst/>
            <a:gdLst/>
            <a:ahLst/>
            <a:rect l="l" t="t" r="r" b="b"/>
            <a:pathLst>
              <a:path stroke="0" w="739775" h="1374775">
                <a:moveTo>
                  <a:pt x="56285" y="322891"/>
                </a:moveTo>
                <a:cubicBezTo>
                  <a:pt x="176057" y="-32990"/>
                  <a:pt x="437999" y="-108020"/>
                  <a:pt x="609876" y="164321"/>
                </a:cubicBezTo>
                <a:cubicBezTo>
                  <a:pt x="692299" y="294921"/>
                  <a:pt x="739776" y="486097"/>
                  <a:pt x="739776" y="687388"/>
                </a:cubicBezTo>
                <a:lnTo>
                  <a:pt x="369888" y="687388"/>
                </a:lnTo>
                <a:lnTo>
                  <a:pt x="56285" y="322891"/>
                </a:lnTo>
                <a:close/>
              </a:path>
              <a:path fill="none" w="739775" h="1374775">
                <a:moveTo>
                  <a:pt x="56285" y="322891"/>
                </a:moveTo>
                <a:cubicBezTo>
                  <a:pt x="176057" y="-32990"/>
                  <a:pt x="437999" y="-108020"/>
                  <a:pt x="609876" y="164321"/>
                </a:cubicBezTo>
                <a:cubicBezTo>
                  <a:pt x="692299" y="294921"/>
                  <a:pt x="739776" y="486097"/>
                  <a:pt x="739776" y="687388"/>
                </a:cubicBezTo>
              </a:path>
            </a:pathLst>
          </a:custGeom>
          <a:noFill/>
          <a:ln w="38160">
            <a:solidFill>
              <a:srgbClr val="c0504d"/>
            </a:solidFill>
            <a:round/>
          </a:ln>
          <a:effectLst>
            <a:outerShdw dist="23040" dir="5400000" blurRad="0" rotWithShape="0">
              <a:srgbClr val="000000">
                <a:alpha val="35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01" name="Isosceles Triangle 15"/>
          <p:cNvSpPr/>
          <p:nvPr/>
        </p:nvSpPr>
        <p:spPr>
          <a:xfrm>
            <a:off x="4603680" y="3232080"/>
            <a:ext cx="304920" cy="304920"/>
          </a:xfrm>
          <a:prstGeom prst="triangle">
            <a:avLst>
              <a:gd name="adj" fmla="val 50000"/>
            </a:avLst>
          </a:prstGeom>
          <a:solidFill>
            <a:srgbClr val="c0504d"/>
          </a:solidFill>
          <a:ln w="25560">
            <a:solidFill>
              <a:srgbClr val="8c383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02" name="TextBox 16"/>
          <p:cNvSpPr/>
          <p:nvPr/>
        </p:nvSpPr>
        <p:spPr>
          <a:xfrm>
            <a:off x="7238880" y="3200400"/>
            <a:ext cx="99072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400" strike="noStrike" u="none">
                <a:solidFill>
                  <a:srgbClr val="000000"/>
                </a:solidFill>
                <a:uFillTx/>
                <a:latin typeface="Arial"/>
              </a:rPr>
              <a:t>br</a:t>
            </a:r>
            <a:endParaRPr b="0" lang="ru-RU" sz="5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03" name="Oval 10"/>
          <p:cNvSpPr/>
          <p:nvPr/>
        </p:nvSpPr>
        <p:spPr>
          <a:xfrm>
            <a:off x="8229600" y="304920"/>
            <a:ext cx="533520" cy="533160"/>
          </a:xfrm>
          <a:prstGeom prst="ellipse">
            <a:avLst/>
          </a:prstGeom>
          <a:solidFill>
            <a:srgbClr val="c0504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00" dur="indefinite" restart="never" nodeType="tmRoot">
          <p:childTnLst>
            <p:seq>
              <p:cTn id="301" dur="indefinite" nodeType="mainSeq">
                <p:childTnLst>
                  <p:par>
                    <p:cTn id="302" nodeType="clickEffect" fill="hold">
                      <p:stCondLst>
                        <p:cond delay="indefinite"/>
                      </p:stCondLst>
                      <p:childTnLst>
                        <p:par>
                          <p:cTn id="303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04" nodeType="clickEffect" fill="hold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 additive="repl">
                                        <p:cTn id="306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7" nodeType="clickEffect" fill="hold">
                      <p:stCondLst>
                        <p:cond delay="indefinite"/>
                      </p:stCondLst>
                      <p:childTnLst>
                        <p:par>
                          <p:cTn id="30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09" nodeType="clickEffect" fill="hold" presetClass="entr" presetID="4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311" dur="10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312" dur="1000" fill="hold"/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13" dur="1000" fill="hold"/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4" nodeType="clickEffect" fill="hold">
                      <p:stCondLst>
                        <p:cond delay="indefinite"/>
                      </p:stCondLst>
                      <p:childTnLst>
                        <p:par>
                          <p:cTn id="315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16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8" nodeType="clickEffect" fill="hold">
                      <p:stCondLst>
                        <p:cond delay="indefinite"/>
                      </p:stCondLst>
                      <p:childTnLst>
                        <p:par>
                          <p:cTn id="319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20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2" dur="50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3" dur="50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4" nodeType="clickEffect" fill="hold">
                      <p:stCondLst>
                        <p:cond delay="indefinite"/>
                      </p:stCondLst>
                      <p:childTnLst>
                        <p:par>
                          <p:cTn id="325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26" nodeType="clickEffect" fill="hold" presetClass="entr" presetID="21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1)" transition="in">
                                      <p:cBhvr additive="repl">
                                        <p:cTn id="328" dur="20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9" nodeType="clickEffect" fill="hold">
                      <p:stCondLst>
                        <p:cond delay="indefinite"/>
                      </p:stCondLst>
                      <p:childTnLst>
                        <p:par>
                          <p:cTn id="33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31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3" dur="5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4" dur="5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5" nodeType="clickEffect" fill="hold">
                      <p:stCondLst>
                        <p:cond delay="indefinite"/>
                      </p:stCondLst>
                      <p:childTnLst>
                        <p:par>
                          <p:cTn id="33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37" nodeType="clickEffect" fill="hold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 additive="repl">
                                        <p:cTn id="339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0" nodeType="clickEffect" fill="hold">
                      <p:stCondLst>
                        <p:cond delay="indefinite"/>
                      </p:stCondLst>
                      <p:childTnLst>
                        <p:par>
                          <p:cTn id="341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42" nodeType="clickEffect" fill="hold" presetClass="entr" presetID="4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344" dur="10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345" dur="1000" fill="hold"/>
                                        <p:tgtEl>
                                          <p:spTgt spid="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46" dur="1000" fill="hold"/>
                                        <p:tgtEl>
                                          <p:spTgt spid="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7" nodeType="clickEffect" fill="hold">
                      <p:stCondLst>
                        <p:cond delay="indefinite"/>
                      </p:stCondLst>
                      <p:childTnLst>
                        <p:par>
                          <p:cTn id="34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49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1" dur="500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2" dur="500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3" nodeType="clickEffect" fill="hold">
                      <p:stCondLst>
                        <p:cond delay="indefinite"/>
                      </p:stCondLst>
                      <p:childTnLst>
                        <p:par>
                          <p:cTn id="35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55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7" dur="5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8" dur="5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9" nodeType="clickEffect" fill="hold">
                      <p:stCondLst>
                        <p:cond delay="indefinite"/>
                      </p:stCondLst>
                      <p:childTnLst>
                        <p:par>
                          <p:cTn id="36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61" nodeType="clickEffect" fill="hold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 additive="repl">
                                        <p:cTn id="363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4" nodeType="clickEffect" fill="hold">
                      <p:stCondLst>
                        <p:cond delay="indefinite"/>
                      </p:stCondLst>
                      <p:childTnLst>
                        <p:par>
                          <p:cTn id="365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66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8" dur="50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9" dur="50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4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Гамета санын  табу</a:t>
            </a:r>
            <a:endParaRPr b="0" lang="ru-RU" sz="4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05" name=""/>
          <p:cNvSpPr txBox="1"/>
          <p:nvPr/>
        </p:nvSpPr>
        <p:spPr>
          <a:xfrm>
            <a:off x="457200" y="1600200"/>
            <a:ext cx="8229600" cy="99072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>
              <a:lnSpc>
                <a:spcPct val="100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BBrr </a:t>
            </a:r>
            <a:r>
              <a:rPr b="0" lang="ru-RU" sz="32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үшін қандай гаметалар болуы мүмкін?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06" name="TextBox 3"/>
          <p:cNvSpPr/>
          <p:nvPr/>
        </p:nvSpPr>
        <p:spPr>
          <a:xfrm>
            <a:off x="990720" y="2773440"/>
            <a:ext cx="1600200" cy="2775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uFillTx/>
                <a:latin typeface="Arial"/>
              </a:rPr>
              <a:t>Br</a:t>
            </a:r>
            <a:endParaRPr b="0" lang="ru-RU" sz="4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uFillTx/>
                <a:latin typeface="Arial"/>
              </a:rPr>
              <a:t>Br</a:t>
            </a:r>
            <a:endParaRPr b="0" lang="ru-RU" sz="4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uFillTx/>
                <a:latin typeface="Arial"/>
              </a:rPr>
              <a:t>Br</a:t>
            </a:r>
            <a:endParaRPr b="0" lang="ru-RU" sz="4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uFillTx/>
                <a:latin typeface="Arial"/>
              </a:rPr>
              <a:t>Br</a:t>
            </a:r>
            <a:endParaRPr b="0" lang="ru-RU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70" dur="indefinite" restart="never" nodeType="tmRoot">
          <p:childTnLst>
            <p:seq>
              <p:cTn id="371" dur="indefinite" nodeType="mainSeq">
                <p:childTnLst>
                  <p:par>
                    <p:cTn id="372" nodeType="clickEffect" fill="hold">
                      <p:stCondLst>
                        <p:cond delay="indefinite"/>
                      </p:stCondLst>
                      <p:childTnLst>
                        <p:par>
                          <p:cTn id="373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74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6" dur="500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7" dur="500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4400" strike="noStrike" u="none">
                <a:solidFill>
                  <a:srgbClr val="000000"/>
                </a:solidFill>
                <a:uFillTx/>
                <a:latin typeface="Calibri"/>
              </a:rPr>
              <a:t>Есептеу </a:t>
            </a:r>
            <a:endParaRPr b="0" lang="ru-RU" sz="4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08" name=""/>
          <p:cNvSpPr txBox="1"/>
          <p:nvPr/>
        </p:nvSpPr>
        <p:spPr>
          <a:xfrm>
            <a:off x="457200" y="1600200"/>
            <a:ext cx="8229600" cy="8380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>
              <a:lnSpc>
                <a:spcPct val="100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HhTT </a:t>
            </a:r>
            <a:r>
              <a:rPr b="0" lang="ru-RU" sz="32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үшін қандай гаметалар болуы мүмкін?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09" name="TextBox 3"/>
          <p:cNvSpPr/>
          <p:nvPr/>
        </p:nvSpPr>
        <p:spPr>
          <a:xfrm>
            <a:off x="838080" y="2651040"/>
            <a:ext cx="6858000" cy="33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400" strike="noStrike" u="none">
                <a:solidFill>
                  <a:srgbClr val="000000"/>
                </a:solidFill>
                <a:uFillTx/>
                <a:latin typeface="Arial"/>
              </a:rPr>
              <a:t>HT</a:t>
            </a:r>
            <a:endParaRPr b="0" lang="ru-RU" sz="5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400" strike="noStrike" u="none">
                <a:solidFill>
                  <a:srgbClr val="000000"/>
                </a:solidFill>
                <a:uFillTx/>
                <a:latin typeface="Arial"/>
              </a:rPr>
              <a:t>HT</a:t>
            </a:r>
            <a:endParaRPr b="0" lang="ru-RU" sz="5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400" strike="noStrike" u="none">
                <a:solidFill>
                  <a:srgbClr val="000000"/>
                </a:solidFill>
                <a:uFillTx/>
                <a:latin typeface="Arial"/>
              </a:rPr>
              <a:t>hT</a:t>
            </a:r>
            <a:endParaRPr b="0" lang="ru-RU" sz="5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400" strike="noStrike" u="none">
                <a:solidFill>
                  <a:srgbClr val="000000"/>
                </a:solidFill>
                <a:uFillTx/>
                <a:latin typeface="Arial"/>
              </a:rPr>
              <a:t>hT</a:t>
            </a:r>
            <a:endParaRPr b="0" lang="ru-RU" sz="5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78" dur="indefinite" restart="never" nodeType="tmRoot">
          <p:childTnLst>
            <p:seq>
              <p:cTn id="379" dur="indefinite" nodeType="mainSeq">
                <p:childTnLst>
                  <p:par>
                    <p:cTn id="380" nodeType="clickEffect" fill="hold">
                      <p:stCondLst>
                        <p:cond delay="indefinite"/>
                      </p:stCondLst>
                      <p:childTnLst>
                        <p:par>
                          <p:cTn id="381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82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4" dur="500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5" dur="500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PlaceHolder 1"/>
          <p:cNvSpPr>
            <a:spLocks noGrp="1"/>
          </p:cNvSpPr>
          <p:nvPr>
            <p:ph type="title"/>
          </p:nvPr>
        </p:nvSpPr>
        <p:spPr>
          <a:xfrm>
            <a:off x="457200" y="-36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5400" strike="noStrike" u="none">
                <a:solidFill>
                  <a:srgbClr val="000000"/>
                </a:solidFill>
                <a:uFillTx/>
                <a:latin typeface="Rockwell"/>
              </a:rPr>
              <a:t>Дигибрид будандастыру</a:t>
            </a:r>
            <a:endParaRPr b="0" lang="ru-RU" sz="5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11" name=""/>
          <p:cNvSpPr txBox="1"/>
          <p:nvPr/>
        </p:nvSpPr>
        <p:spPr>
          <a:xfrm>
            <a:off x="533520" y="1295280"/>
            <a:ext cx="8229600" cy="556272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 marL="343080" indent="-343080" algn="ctr">
              <a:lnSpc>
                <a:spcPct val="80000"/>
              </a:lnSpc>
              <a:spcBef>
                <a:spcPts val="17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100" strike="noStrike" u="none">
                <a:solidFill>
                  <a:srgbClr val="000000"/>
                </a:solidFill>
                <a:uFillTx/>
                <a:latin typeface="Calibri"/>
              </a:rPr>
              <a:t>BbRr   x   BbRr</a:t>
            </a:r>
            <a:endParaRPr b="0" lang="ru-RU" sz="71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343080" indent="-343080">
              <a:lnSpc>
                <a:spcPct val="8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0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343080" indent="-343080">
              <a:lnSpc>
                <a:spcPct val="8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0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343080" indent="-343080">
              <a:lnSpc>
                <a:spcPct val="8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0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343080" indent="-343080">
              <a:lnSpc>
                <a:spcPct val="7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3500" strike="noStrike" u="sng">
                <a:solidFill>
                  <a:srgbClr val="000000"/>
                </a:solidFill>
                <a:uFillTx/>
                <a:latin typeface="Calibri"/>
              </a:rPr>
              <a:t>гаметалар</a:t>
            </a:r>
            <a:r>
              <a:rPr b="0" lang="en-US" sz="3500" strike="noStrike" u="sng">
                <a:solidFill>
                  <a:srgbClr val="000000"/>
                </a:solidFill>
                <a:uFillTx/>
                <a:latin typeface="Calibri"/>
              </a:rPr>
              <a:t>:</a:t>
            </a:r>
            <a:endParaRPr b="0" lang="ru-RU" sz="35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343080" indent="-343080">
              <a:lnSpc>
                <a:spcPct val="70000"/>
              </a:lnSpc>
              <a:spcBef>
                <a:spcPts val="11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500" strike="noStrike" u="none">
                <a:solidFill>
                  <a:srgbClr val="000000"/>
                </a:solidFill>
                <a:uFillTx/>
                <a:latin typeface="Calibri"/>
              </a:rPr>
              <a:t>	</a:t>
            </a:r>
            <a:r>
              <a:rPr b="0" lang="en-US" sz="3500" strike="noStrike" u="none">
                <a:solidFill>
                  <a:srgbClr val="000000"/>
                </a:solidFill>
                <a:uFillTx/>
                <a:latin typeface="Calibri"/>
              </a:rPr>
              <a:t>	</a:t>
            </a:r>
            <a:r>
              <a:rPr b="1" lang="en-US" sz="4800" strike="noStrike" u="none">
                <a:solidFill>
                  <a:srgbClr val="000000"/>
                </a:solidFill>
                <a:uFillTx/>
                <a:latin typeface="Calibri"/>
              </a:rPr>
              <a:t>BR</a:t>
            </a:r>
            <a:endParaRPr b="0" lang="ru-RU" sz="4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343080" indent="-343080">
              <a:lnSpc>
                <a:spcPct val="70000"/>
              </a:lnSpc>
              <a:spcBef>
                <a:spcPts val="11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000000"/>
                </a:solidFill>
                <a:uFillTx/>
                <a:latin typeface="Calibri"/>
              </a:rPr>
              <a:t>	</a:t>
            </a:r>
            <a:r>
              <a:rPr b="1" lang="en-US" sz="4800" strike="noStrike" u="none">
                <a:solidFill>
                  <a:srgbClr val="000000"/>
                </a:solidFill>
                <a:uFillTx/>
                <a:latin typeface="Calibri"/>
              </a:rPr>
              <a:t>	</a:t>
            </a:r>
            <a:r>
              <a:rPr b="1" lang="en-US" sz="4800" strike="noStrike" u="none">
                <a:solidFill>
                  <a:srgbClr val="000000"/>
                </a:solidFill>
                <a:uFillTx/>
                <a:latin typeface="Calibri"/>
              </a:rPr>
              <a:t>Br</a:t>
            </a:r>
            <a:endParaRPr b="0" lang="ru-RU" sz="4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343080" indent="-343080">
              <a:lnSpc>
                <a:spcPct val="70000"/>
              </a:lnSpc>
              <a:spcBef>
                <a:spcPts val="11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000000"/>
                </a:solidFill>
                <a:uFillTx/>
                <a:latin typeface="Calibri"/>
              </a:rPr>
              <a:t>	</a:t>
            </a:r>
            <a:r>
              <a:rPr b="1" lang="en-US" sz="4800" strike="noStrike" u="none">
                <a:solidFill>
                  <a:srgbClr val="000000"/>
                </a:solidFill>
                <a:uFillTx/>
                <a:latin typeface="Calibri"/>
              </a:rPr>
              <a:t>	</a:t>
            </a:r>
            <a:r>
              <a:rPr b="1" lang="en-US" sz="4800" strike="noStrike" u="none">
                <a:solidFill>
                  <a:srgbClr val="000000"/>
                </a:solidFill>
                <a:uFillTx/>
                <a:latin typeface="Calibri"/>
              </a:rPr>
              <a:t>bR</a:t>
            </a:r>
            <a:endParaRPr b="0" lang="ru-RU" sz="4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343080" indent="-343080">
              <a:lnSpc>
                <a:spcPct val="70000"/>
              </a:lnSpc>
              <a:spcBef>
                <a:spcPts val="11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000000"/>
                </a:solidFill>
                <a:uFillTx/>
                <a:latin typeface="Calibri"/>
              </a:rPr>
              <a:t>	</a:t>
            </a:r>
            <a:r>
              <a:rPr b="1" lang="en-US" sz="4800" strike="noStrike" u="none">
                <a:solidFill>
                  <a:srgbClr val="000000"/>
                </a:solidFill>
                <a:uFillTx/>
                <a:latin typeface="Calibri"/>
              </a:rPr>
              <a:t>	</a:t>
            </a:r>
            <a:r>
              <a:rPr b="1" lang="en-US" sz="4800" strike="noStrike" u="none">
                <a:solidFill>
                  <a:srgbClr val="000000"/>
                </a:solidFill>
                <a:uFillTx/>
                <a:latin typeface="Calibri"/>
              </a:rPr>
              <a:t>br</a:t>
            </a:r>
            <a:endParaRPr b="0" lang="ru-RU" sz="4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343080" indent="-343080">
              <a:lnSpc>
                <a:spcPct val="80000"/>
              </a:lnSpc>
              <a:spcBef>
                <a:spcPts val="11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4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212" name="Picture 3" descr="C:\Users\11412.BISD\AppData\Local\Microsoft\Windows\Temporary Internet Files\Content.IE5\IUNUDL3G\MC900303653[1].wmf"/>
          <p:cNvPicPr/>
          <p:nvPr/>
        </p:nvPicPr>
        <p:blipFill>
          <a:blip r:embed="rId1"/>
          <a:stretch/>
        </p:blipFill>
        <p:spPr>
          <a:xfrm>
            <a:off x="762120" y="1295280"/>
            <a:ext cx="1269720" cy="1501920"/>
          </a:xfrm>
          <a:prstGeom prst="rect">
            <a:avLst/>
          </a:prstGeom>
          <a:ln w="0">
            <a:noFill/>
          </a:ln>
        </p:spPr>
      </p:pic>
      <p:pic>
        <p:nvPicPr>
          <p:cNvPr id="213" name="Picture 2" descr="C:\Users\11412.BISD\AppData\Local\Microsoft\Windows\Temporary Internet Files\Content.IE5\OJ7B5M4M\MC900303655[1].wmf"/>
          <p:cNvPicPr/>
          <p:nvPr/>
        </p:nvPicPr>
        <p:blipFill>
          <a:blip r:embed="rId2"/>
          <a:stretch/>
        </p:blipFill>
        <p:spPr>
          <a:xfrm>
            <a:off x="7467480" y="1371600"/>
            <a:ext cx="990720" cy="1463760"/>
          </a:xfrm>
          <a:prstGeom prst="rect">
            <a:avLst/>
          </a:prstGeom>
          <a:ln w="0">
            <a:noFill/>
          </a:ln>
        </p:spPr>
      </p:pic>
      <p:sp>
        <p:nvSpPr>
          <p:cNvPr id="214" name="Oval 5"/>
          <p:cNvSpPr/>
          <p:nvPr/>
        </p:nvSpPr>
        <p:spPr>
          <a:xfrm>
            <a:off x="2276640" y="2538360"/>
            <a:ext cx="1761840" cy="820800"/>
          </a:xfrm>
          <a:prstGeom prst="ellipse">
            <a:avLst/>
          </a:prstGeom>
          <a:solidFill>
            <a:srgbClr val="00b0f0"/>
          </a:solidFill>
          <a:ln w="9360">
            <a:solidFill>
              <a:srgbClr val="4a7ebb"/>
            </a:solidFill>
            <a:miter/>
          </a:ln>
          <a:effectLst>
            <a:outerShdw dist="20160" dir="5400000" blurRad="0" rotWithShape="0">
              <a:srgbClr val="000000">
                <a:alpha val="38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Calibri"/>
              </a:rPr>
              <a:t>аталық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15" name="Oval 6"/>
          <p:cNvSpPr/>
          <p:nvPr/>
        </p:nvSpPr>
        <p:spPr>
          <a:xfrm>
            <a:off x="4952880" y="2538360"/>
            <a:ext cx="1828800" cy="820800"/>
          </a:xfrm>
          <a:prstGeom prst="ellipse">
            <a:avLst/>
          </a:prstGeom>
          <a:solidFill>
            <a:srgbClr val="ff33cc"/>
          </a:solidFill>
          <a:ln w="9360">
            <a:solidFill>
              <a:srgbClr val="be4b48"/>
            </a:solidFill>
            <a:miter/>
          </a:ln>
          <a:effectLst>
            <a:outerShdw dist="20160" dir="5400000" blurRad="0" rotWithShape="0">
              <a:srgbClr val="000000">
                <a:alpha val="38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000000"/>
                </a:solidFill>
                <a:uFillTx/>
                <a:latin typeface="Calibri"/>
              </a:rPr>
              <a:t>аналық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16" name="TextBox 1"/>
          <p:cNvSpPr/>
          <p:nvPr/>
        </p:nvSpPr>
        <p:spPr>
          <a:xfrm>
            <a:off x="4343400" y="4419720"/>
            <a:ext cx="388620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200" strike="noStrike" u="none">
                <a:solidFill>
                  <a:srgbClr val="c00000"/>
                </a:solidFill>
                <a:uFillTx/>
                <a:latin typeface="Cooper Black"/>
              </a:rPr>
              <a:t>F O I L </a:t>
            </a:r>
            <a:endParaRPr b="0" lang="ru-RU" sz="7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86" dur="indefinite" restart="never" nodeType="tmRoot">
          <p:childTnLst>
            <p:seq>
              <p:cTn id="387" dur="indefinite" nodeType="mainSeq">
                <p:childTnLst>
                  <p:par>
                    <p:cTn id="388" nodeType="clickEffect" fill="hold">
                      <p:stCondLst>
                        <p:cond delay="indefinite"/>
                      </p:stCondLst>
                      <p:childTnLst>
                        <p:par>
                          <p:cTn id="389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90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2" nodeType="clickEffect" fill="hold">
                      <p:stCondLst>
                        <p:cond delay="indefinite"/>
                      </p:stCondLst>
                      <p:childTnLst>
                        <p:par>
                          <p:cTn id="393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94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6" nodeType="clickEffect" fill="hold">
                      <p:stCondLst>
                        <p:cond delay="indefinite"/>
                      </p:stCondLst>
                      <p:childTnLst>
                        <p:par>
                          <p:cTn id="397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98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0" nodeType="clickEffect" fill="hold">
                      <p:stCondLst>
                        <p:cond delay="indefinite"/>
                      </p:stCondLst>
                      <p:childTnLst>
                        <p:par>
                          <p:cTn id="401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402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"/>
          <p:cNvSpPr txBox="1"/>
          <p:nvPr/>
        </p:nvSpPr>
        <p:spPr>
          <a:xfrm>
            <a:off x="533520" y="1295280"/>
            <a:ext cx="8229600" cy="53704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 marL="343080" indent="-343080" algn="ctr">
              <a:lnSpc>
                <a:spcPct val="100000"/>
              </a:lnSpc>
              <a:spcBef>
                <a:spcPts val="19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7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BbRr   x   BbRr</a:t>
            </a:r>
            <a:endParaRPr b="0" lang="ru-RU" sz="77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343080" indent="-343080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343080" indent="-343080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343080" indent="-343080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343080" indent="-343080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343080" indent="-343080">
              <a:spcBef>
                <a:spcPts val="8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3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343080" indent="-343080">
              <a:spcBef>
                <a:spcPts val="8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3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218" name="Picture 3" descr="C:\Users\11412.BISD\AppData\Local\Microsoft\Windows\Temporary Internet Files\Content.IE5\IUNUDL3G\MC900303653[1].wmf"/>
          <p:cNvPicPr/>
          <p:nvPr/>
        </p:nvPicPr>
        <p:blipFill>
          <a:blip r:embed="rId1"/>
          <a:stretch/>
        </p:blipFill>
        <p:spPr>
          <a:xfrm>
            <a:off x="609480" y="1143000"/>
            <a:ext cx="1270080" cy="1501920"/>
          </a:xfrm>
          <a:prstGeom prst="rect">
            <a:avLst/>
          </a:prstGeom>
          <a:ln w="0">
            <a:noFill/>
          </a:ln>
        </p:spPr>
      </p:pic>
      <p:pic>
        <p:nvPicPr>
          <p:cNvPr id="219" name="Picture 2" descr="C:\Users\11412.BISD\AppData\Local\Microsoft\Windows\Temporary Internet Files\Content.IE5\OJ7B5M4M\MC900303655[1].wmf"/>
          <p:cNvPicPr/>
          <p:nvPr/>
        </p:nvPicPr>
        <p:blipFill>
          <a:blip r:embed="rId2"/>
          <a:stretch/>
        </p:blipFill>
        <p:spPr>
          <a:xfrm>
            <a:off x="7620120" y="1447920"/>
            <a:ext cx="990360" cy="1463400"/>
          </a:xfrm>
          <a:prstGeom prst="rect">
            <a:avLst/>
          </a:prstGeom>
          <a:ln w="0">
            <a:noFill/>
          </a:ln>
        </p:spPr>
      </p:pic>
      <p:sp>
        <p:nvSpPr>
          <p:cNvPr id="220" name="Oval 5"/>
          <p:cNvSpPr/>
          <p:nvPr/>
        </p:nvSpPr>
        <p:spPr>
          <a:xfrm>
            <a:off x="2276640" y="2538360"/>
            <a:ext cx="1600200" cy="820800"/>
          </a:xfrm>
          <a:prstGeom prst="ellipse">
            <a:avLst/>
          </a:prstGeom>
          <a:solidFill>
            <a:srgbClr val="00b0f0"/>
          </a:solidFill>
          <a:ln w="9360">
            <a:solidFill>
              <a:srgbClr val="4a7ebb"/>
            </a:solidFill>
            <a:miter/>
          </a:ln>
          <a:effectLst>
            <a:outerShdw dist="20160" dir="5400000" blurRad="0" rotWithShape="0">
              <a:srgbClr val="000000">
                <a:alpha val="38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21" name="Oval 6"/>
          <p:cNvSpPr/>
          <p:nvPr/>
        </p:nvSpPr>
        <p:spPr>
          <a:xfrm>
            <a:off x="5105520" y="2538360"/>
            <a:ext cx="1600200" cy="820800"/>
          </a:xfrm>
          <a:prstGeom prst="ellipse">
            <a:avLst/>
          </a:prstGeom>
          <a:solidFill>
            <a:srgbClr val="ff33cc"/>
          </a:solidFill>
          <a:ln w="9360">
            <a:solidFill>
              <a:srgbClr val="be4b48"/>
            </a:solidFill>
            <a:miter/>
          </a:ln>
          <a:effectLst>
            <a:outerShdw dist="20160" dir="5400000" blurRad="0" rotWithShape="0">
              <a:srgbClr val="000000">
                <a:alpha val="38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22" name="Text Box 4"/>
          <p:cNvSpPr/>
          <p:nvPr/>
        </p:nvSpPr>
        <p:spPr>
          <a:xfrm>
            <a:off x="914400" y="3886200"/>
            <a:ext cx="708660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kk-KZ" sz="2800" strike="noStrike" u="sng">
                <a:solidFill>
                  <a:srgbClr val="ff0000"/>
                </a:solidFill>
                <a:uFillTx/>
                <a:latin typeface="Arial"/>
              </a:rPr>
              <a:t>Қадам</a:t>
            </a:r>
            <a:r>
              <a:rPr b="1" i="1" lang="en-US" sz="2800" strike="noStrike" u="sng">
                <a:solidFill>
                  <a:srgbClr val="ff0000"/>
                </a:solidFill>
                <a:uFillTx/>
                <a:latin typeface="Arial"/>
              </a:rPr>
              <a:t> 2</a:t>
            </a:r>
            <a:r>
              <a:rPr b="1" i="1" lang="en-US" sz="2800" strike="noStrike" u="none">
                <a:solidFill>
                  <a:srgbClr val="ff0000"/>
                </a:solidFill>
                <a:uFillTx/>
                <a:latin typeface="Arial"/>
              </a:rPr>
              <a:t>:</a:t>
            </a:r>
            <a:r>
              <a:rPr b="1" i="1" lang="kk-KZ" sz="2800" strike="noStrike" u="none">
                <a:solidFill>
                  <a:srgbClr val="ff0000"/>
                </a:solidFill>
                <a:uFillTx/>
                <a:latin typeface="Arial"/>
              </a:rPr>
              <a:t>Пеннет торын қолдану арқылы есептеу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404" dur="indefinite" restart="never" nodeType="tmRoot">
          <p:childTnLst>
            <p:seq>
              <p:cTn id="405" dur="indefinite" nodeType="mainSeq">
                <p:childTnLst>
                  <p:par>
                    <p:cTn id="406" nodeType="clickEffect" fill="hold">
                      <p:stCondLst>
                        <p:cond delay="indefinite"/>
                      </p:stCondLst>
                      <p:childTnLst>
                        <p:par>
                          <p:cTn id="407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408" nodeType="clickEffect" fill="hold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linds(horizontal)" transition="in">
                                      <p:cBhvr additive="repl">
                                        <p:cTn id="410" dur="5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PlaceHolder 1"/>
          <p:cNvSpPr>
            <a:spLocks noGrp="1"/>
          </p:cNvSpPr>
          <p:nvPr>
            <p:ph type="title"/>
          </p:nvPr>
        </p:nvSpPr>
        <p:spPr>
          <a:xfrm>
            <a:off x="76212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uFillTx/>
                <a:latin typeface="Rockwell"/>
              </a:rPr>
              <a:t>Dihybrid Crosses</a:t>
            </a:r>
            <a:endParaRPr b="0" lang="ru-RU" sz="4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24" name="Text Box 3"/>
          <p:cNvSpPr/>
          <p:nvPr/>
        </p:nvSpPr>
        <p:spPr>
          <a:xfrm>
            <a:off x="228600" y="2514600"/>
            <a:ext cx="2362320" cy="109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uFillTx/>
                <a:latin typeface="Tahoma"/>
              </a:rPr>
              <a:t>Fur Color: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uFillTx/>
                <a:latin typeface="Tahoma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uFillTx/>
                <a:latin typeface="Tahoma"/>
              </a:rPr>
              <a:t>B:  Black 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uFillTx/>
                <a:latin typeface="Tahoma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uFillTx/>
                <a:latin typeface="Tahoma"/>
              </a:rPr>
              <a:t>b:  White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25" name="Text Box 4"/>
          <p:cNvSpPr/>
          <p:nvPr/>
        </p:nvSpPr>
        <p:spPr>
          <a:xfrm>
            <a:off x="228600" y="3886200"/>
            <a:ext cx="2362320" cy="109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uFillTx/>
                <a:latin typeface="Tahoma"/>
              </a:rPr>
              <a:t>Coat Texture: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uFillTx/>
                <a:latin typeface="Tahoma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uFillTx/>
                <a:latin typeface="Tahoma"/>
              </a:rPr>
              <a:t>R: Rough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uFillTx/>
                <a:latin typeface="Tahoma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uFillTx/>
                <a:latin typeface="Tahoma"/>
              </a:rPr>
              <a:t>r:  Smooth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26" name="Text Box 5"/>
          <p:cNvSpPr/>
          <p:nvPr/>
        </p:nvSpPr>
        <p:spPr>
          <a:xfrm>
            <a:off x="152280" y="1676520"/>
            <a:ext cx="2210040" cy="42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uFillTx/>
                <a:latin typeface="Tahoma"/>
              </a:rPr>
              <a:t>BbRr x BbRr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227" name="Group 6"/>
          <p:cNvGrpSpPr/>
          <p:nvPr/>
        </p:nvGrpSpPr>
        <p:grpSpPr>
          <a:xfrm>
            <a:off x="3048120" y="1447920"/>
            <a:ext cx="6095520" cy="4876200"/>
            <a:chOff x="3048120" y="1447920"/>
            <a:chExt cx="6095520" cy="4876200"/>
          </a:xfrm>
        </p:grpSpPr>
        <p:grpSp>
          <p:nvGrpSpPr>
            <p:cNvPr id="228" name="Group 7"/>
            <p:cNvGrpSpPr/>
            <p:nvPr/>
          </p:nvGrpSpPr>
          <p:grpSpPr>
            <a:xfrm>
              <a:off x="3581280" y="1981080"/>
              <a:ext cx="5562360" cy="4343040"/>
              <a:chOff x="3581280" y="1981080"/>
              <a:chExt cx="5562360" cy="4343040"/>
            </a:xfrm>
          </p:grpSpPr>
          <p:sp>
            <p:nvSpPr>
              <p:cNvPr id="229" name="Rectangle 8"/>
              <p:cNvSpPr/>
              <p:nvPr/>
            </p:nvSpPr>
            <p:spPr>
              <a:xfrm>
                <a:off x="3581280" y="1981080"/>
                <a:ext cx="5562360" cy="4343040"/>
              </a:xfrm>
              <a:prstGeom prst="rect">
                <a:avLst/>
              </a:prstGeom>
              <a:solidFill>
                <a:srgbClr val="ffff99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Arial"/>
                </a:endParaRPr>
              </a:p>
            </p:txBody>
          </p:sp>
          <p:sp>
            <p:nvSpPr>
              <p:cNvPr id="230" name="Line 9"/>
              <p:cNvSpPr/>
              <p:nvPr/>
            </p:nvSpPr>
            <p:spPr>
              <a:xfrm>
                <a:off x="3581280" y="4114080"/>
                <a:ext cx="5562360" cy="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t">
                <a:noAutofit/>
              </a:bodyPr>
              <a:p>
                <a:endParaRPr b="0" lang="ru-RU" sz="1800" strike="noStrike" u="none">
                  <a:solidFill>
                    <a:srgbClr val="000000"/>
                  </a:solidFill>
                  <a:uFillTx/>
                  <a:latin typeface="Arial"/>
                </a:endParaRPr>
              </a:p>
            </p:txBody>
          </p:sp>
          <p:sp>
            <p:nvSpPr>
              <p:cNvPr id="231" name="Line 10"/>
              <p:cNvSpPr/>
              <p:nvPr/>
            </p:nvSpPr>
            <p:spPr>
              <a:xfrm>
                <a:off x="3581280" y="3047400"/>
                <a:ext cx="5562360" cy="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t">
                <a:noAutofit/>
              </a:bodyPr>
              <a:p>
                <a:endParaRPr b="0" lang="ru-RU" sz="1800" strike="noStrike" u="none">
                  <a:solidFill>
                    <a:srgbClr val="000000"/>
                  </a:solidFill>
                  <a:uFillTx/>
                  <a:latin typeface="Arial"/>
                </a:endParaRPr>
              </a:p>
            </p:txBody>
          </p:sp>
          <p:sp>
            <p:nvSpPr>
              <p:cNvPr id="232" name="Line 11"/>
              <p:cNvSpPr/>
              <p:nvPr/>
            </p:nvSpPr>
            <p:spPr>
              <a:xfrm>
                <a:off x="3581280" y="5257080"/>
                <a:ext cx="5562360" cy="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t">
                <a:noAutofit/>
              </a:bodyPr>
              <a:p>
                <a:endParaRPr b="0" lang="ru-RU" sz="1800" strike="noStrike" u="none">
                  <a:solidFill>
                    <a:srgbClr val="000000"/>
                  </a:solidFill>
                  <a:uFillTx/>
                  <a:latin typeface="Arial"/>
                </a:endParaRPr>
              </a:p>
            </p:txBody>
          </p:sp>
          <p:sp>
            <p:nvSpPr>
              <p:cNvPr id="233" name="Line 12"/>
              <p:cNvSpPr/>
              <p:nvPr/>
            </p:nvSpPr>
            <p:spPr>
              <a:xfrm>
                <a:off x="5028840" y="1981080"/>
                <a:ext cx="0" cy="43430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ru-RU" sz="1800" strike="noStrike" u="none">
                  <a:solidFill>
                    <a:srgbClr val="000000"/>
                  </a:solidFill>
                  <a:uFillTx/>
                  <a:latin typeface="Arial"/>
                </a:endParaRPr>
              </a:p>
            </p:txBody>
          </p:sp>
          <p:sp>
            <p:nvSpPr>
              <p:cNvPr id="234" name="Line 13"/>
              <p:cNvSpPr/>
              <p:nvPr/>
            </p:nvSpPr>
            <p:spPr>
              <a:xfrm>
                <a:off x="7772040" y="1981080"/>
                <a:ext cx="0" cy="43430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ru-RU" sz="1800" strike="noStrike" u="none">
                  <a:solidFill>
                    <a:srgbClr val="000000"/>
                  </a:solidFill>
                  <a:uFillTx/>
                  <a:latin typeface="Arial"/>
                </a:endParaRPr>
              </a:p>
            </p:txBody>
          </p:sp>
          <p:sp>
            <p:nvSpPr>
              <p:cNvPr id="235" name="Line 14"/>
              <p:cNvSpPr/>
              <p:nvPr/>
            </p:nvSpPr>
            <p:spPr>
              <a:xfrm>
                <a:off x="6400440" y="1981080"/>
                <a:ext cx="0" cy="43430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ru-RU" sz="1800" strike="noStrike" u="none">
                  <a:solidFill>
                    <a:srgbClr val="000000"/>
                  </a:solidFill>
                  <a:uFillTx/>
                  <a:latin typeface="Arial"/>
                </a:endParaRPr>
              </a:p>
            </p:txBody>
          </p:sp>
        </p:grpSp>
        <p:sp>
          <p:nvSpPr>
            <p:cNvPr id="236" name="Text Box 15"/>
            <p:cNvSpPr/>
            <p:nvPr/>
          </p:nvSpPr>
          <p:spPr>
            <a:xfrm>
              <a:off x="3886200" y="1447920"/>
              <a:ext cx="532800" cy="488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2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3200" strike="noStrike" u="none">
                  <a:solidFill>
                    <a:srgbClr val="000000"/>
                  </a:solidFill>
                  <a:uFillTx/>
                  <a:latin typeface="Tahoma"/>
                </a:rPr>
                <a:t>BR</a:t>
              </a:r>
              <a:endParaRPr b="0" lang="ru-RU" sz="32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237" name="Text Box 16"/>
            <p:cNvSpPr/>
            <p:nvPr/>
          </p:nvSpPr>
          <p:spPr>
            <a:xfrm>
              <a:off x="6781680" y="1493640"/>
              <a:ext cx="609120" cy="488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2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3200" strike="noStrike" u="none">
                  <a:solidFill>
                    <a:srgbClr val="000000"/>
                  </a:solidFill>
                  <a:uFillTx/>
                  <a:latin typeface="Tahoma"/>
                </a:rPr>
                <a:t>bR</a:t>
              </a:r>
              <a:endParaRPr b="0" lang="ru-RU" sz="32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238" name="Text Box 17"/>
            <p:cNvSpPr/>
            <p:nvPr/>
          </p:nvSpPr>
          <p:spPr>
            <a:xfrm>
              <a:off x="3124080" y="5562360"/>
              <a:ext cx="380520" cy="488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2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3200" strike="noStrike" u="none">
                  <a:solidFill>
                    <a:srgbClr val="000000"/>
                  </a:solidFill>
                  <a:uFillTx/>
                  <a:latin typeface="Tahoma"/>
                </a:rPr>
                <a:t>br</a:t>
              </a:r>
              <a:endParaRPr b="0" lang="ru-RU" sz="32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239" name="Text Box 18"/>
            <p:cNvSpPr/>
            <p:nvPr/>
          </p:nvSpPr>
          <p:spPr>
            <a:xfrm>
              <a:off x="3048120" y="4495680"/>
              <a:ext cx="533160" cy="488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2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3200" strike="noStrike" u="none">
                  <a:solidFill>
                    <a:srgbClr val="000000"/>
                  </a:solidFill>
                  <a:uFillTx/>
                  <a:latin typeface="Tahoma"/>
                </a:rPr>
                <a:t>bR</a:t>
              </a:r>
              <a:endParaRPr b="0" lang="ru-RU" sz="32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240" name="Text Box 19"/>
            <p:cNvSpPr/>
            <p:nvPr/>
          </p:nvSpPr>
          <p:spPr>
            <a:xfrm>
              <a:off x="3048120" y="3352680"/>
              <a:ext cx="456840" cy="488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2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3200" strike="noStrike" u="none">
                  <a:solidFill>
                    <a:srgbClr val="000000"/>
                  </a:solidFill>
                  <a:uFillTx/>
                  <a:latin typeface="Tahoma"/>
                </a:rPr>
                <a:t>Br</a:t>
              </a:r>
              <a:endParaRPr b="0" lang="ru-RU" sz="32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241" name="Text Box 20"/>
            <p:cNvSpPr/>
            <p:nvPr/>
          </p:nvSpPr>
          <p:spPr>
            <a:xfrm>
              <a:off x="3048120" y="2285640"/>
              <a:ext cx="533160" cy="488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2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3200" strike="noStrike" u="none">
                  <a:solidFill>
                    <a:srgbClr val="000000"/>
                  </a:solidFill>
                  <a:uFillTx/>
                  <a:latin typeface="Tahoma"/>
                </a:rPr>
                <a:t>BR</a:t>
              </a:r>
              <a:endParaRPr b="0" lang="ru-RU" sz="32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242" name="Text Box 21"/>
            <p:cNvSpPr/>
            <p:nvPr/>
          </p:nvSpPr>
          <p:spPr>
            <a:xfrm>
              <a:off x="8153280" y="1493640"/>
              <a:ext cx="380520" cy="488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2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3200" strike="noStrike" u="none">
                  <a:solidFill>
                    <a:srgbClr val="000000"/>
                  </a:solidFill>
                  <a:uFillTx/>
                  <a:latin typeface="Tahoma"/>
                </a:rPr>
                <a:t>br</a:t>
              </a:r>
              <a:endParaRPr b="0" lang="ru-RU" sz="32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243" name="Text Box 22"/>
            <p:cNvSpPr/>
            <p:nvPr/>
          </p:nvSpPr>
          <p:spPr>
            <a:xfrm>
              <a:off x="5410080" y="1447920"/>
              <a:ext cx="456840" cy="488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2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3200" strike="noStrike" u="none">
                  <a:solidFill>
                    <a:srgbClr val="000000"/>
                  </a:solidFill>
                  <a:uFillTx/>
                  <a:latin typeface="Tahoma"/>
                </a:rPr>
                <a:t>Br</a:t>
              </a:r>
              <a:endParaRPr b="0" lang="ru-RU" sz="32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244" name="Text Box 23"/>
            <p:cNvSpPr/>
            <p:nvPr/>
          </p:nvSpPr>
          <p:spPr>
            <a:xfrm>
              <a:off x="3886200" y="2285640"/>
              <a:ext cx="83772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15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000000"/>
                  </a:solidFill>
                  <a:uFillTx/>
                  <a:latin typeface="Tahoma"/>
                </a:rPr>
                <a:t>BBRR</a:t>
              </a:r>
              <a:endParaRPr b="0" lang="ru-RU" sz="2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245" name="Text Box 24"/>
            <p:cNvSpPr/>
            <p:nvPr/>
          </p:nvSpPr>
          <p:spPr>
            <a:xfrm>
              <a:off x="6629400" y="2285640"/>
              <a:ext cx="83772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15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000000"/>
                  </a:solidFill>
                  <a:uFillTx/>
                  <a:latin typeface="Tahoma"/>
                </a:rPr>
                <a:t>BbRR</a:t>
              </a:r>
              <a:endParaRPr b="0" lang="ru-RU" sz="2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246" name="Text Box 25"/>
            <p:cNvSpPr/>
            <p:nvPr/>
          </p:nvSpPr>
          <p:spPr>
            <a:xfrm>
              <a:off x="8001000" y="2285640"/>
              <a:ext cx="83772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15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000000"/>
                  </a:solidFill>
                  <a:uFillTx/>
                  <a:latin typeface="Tahoma"/>
                </a:rPr>
                <a:t>BbRr</a:t>
              </a:r>
              <a:endParaRPr b="0" lang="ru-RU" sz="2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247" name="Text Box 26"/>
            <p:cNvSpPr/>
            <p:nvPr/>
          </p:nvSpPr>
          <p:spPr>
            <a:xfrm>
              <a:off x="3962160" y="3428640"/>
              <a:ext cx="8380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15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000000"/>
                  </a:solidFill>
                  <a:uFillTx/>
                  <a:latin typeface="Tahoma"/>
                </a:rPr>
                <a:t>BBRr</a:t>
              </a:r>
              <a:endParaRPr b="0" lang="ru-RU" sz="2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248" name="Text Box 27"/>
            <p:cNvSpPr/>
            <p:nvPr/>
          </p:nvSpPr>
          <p:spPr>
            <a:xfrm>
              <a:off x="5333760" y="3428640"/>
              <a:ext cx="8380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15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000000"/>
                  </a:solidFill>
                  <a:uFillTx/>
                  <a:latin typeface="Tahoma"/>
                </a:rPr>
                <a:t>BBrr</a:t>
              </a:r>
              <a:endParaRPr b="0" lang="ru-RU" sz="2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249" name="Text Box 28"/>
            <p:cNvSpPr/>
            <p:nvPr/>
          </p:nvSpPr>
          <p:spPr>
            <a:xfrm>
              <a:off x="6705360" y="3428640"/>
              <a:ext cx="8380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15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000000"/>
                  </a:solidFill>
                  <a:uFillTx/>
                  <a:latin typeface="Tahoma"/>
                </a:rPr>
                <a:t>BbRr</a:t>
              </a:r>
              <a:endParaRPr b="0" lang="ru-RU" sz="2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250" name="Text Box 29"/>
            <p:cNvSpPr/>
            <p:nvPr/>
          </p:nvSpPr>
          <p:spPr>
            <a:xfrm>
              <a:off x="8001000" y="3428640"/>
              <a:ext cx="83772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15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000000"/>
                  </a:solidFill>
                  <a:uFillTx/>
                  <a:latin typeface="Tahoma"/>
                </a:rPr>
                <a:t>Bbrr</a:t>
              </a:r>
              <a:endParaRPr b="0" lang="ru-RU" sz="2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251" name="Text Box 30"/>
            <p:cNvSpPr/>
            <p:nvPr/>
          </p:nvSpPr>
          <p:spPr>
            <a:xfrm>
              <a:off x="3962160" y="4495680"/>
              <a:ext cx="8380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15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000000"/>
                  </a:solidFill>
                  <a:uFillTx/>
                  <a:latin typeface="Tahoma"/>
                </a:rPr>
                <a:t>BbRR</a:t>
              </a:r>
              <a:endParaRPr b="0" lang="ru-RU" sz="2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252" name="Text Box 31"/>
            <p:cNvSpPr/>
            <p:nvPr/>
          </p:nvSpPr>
          <p:spPr>
            <a:xfrm>
              <a:off x="5257800" y="4495680"/>
              <a:ext cx="83772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15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000000"/>
                  </a:solidFill>
                  <a:uFillTx/>
                  <a:latin typeface="Tahoma"/>
                </a:rPr>
                <a:t>BbRr</a:t>
              </a:r>
              <a:endParaRPr b="0" lang="ru-RU" sz="2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253" name="Text Box 32"/>
            <p:cNvSpPr/>
            <p:nvPr/>
          </p:nvSpPr>
          <p:spPr>
            <a:xfrm>
              <a:off x="6705360" y="4495680"/>
              <a:ext cx="8380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15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000000"/>
                  </a:solidFill>
                  <a:uFillTx/>
                  <a:latin typeface="Tahoma"/>
                </a:rPr>
                <a:t>bbRR</a:t>
              </a:r>
              <a:endParaRPr b="0" lang="ru-RU" sz="2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254" name="Text Box 33"/>
            <p:cNvSpPr/>
            <p:nvPr/>
          </p:nvSpPr>
          <p:spPr>
            <a:xfrm>
              <a:off x="8076960" y="4495680"/>
              <a:ext cx="8380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15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000000"/>
                  </a:solidFill>
                  <a:uFillTx/>
                  <a:latin typeface="Tahoma"/>
                </a:rPr>
                <a:t>bbRr</a:t>
              </a:r>
              <a:endParaRPr b="0" lang="ru-RU" sz="2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255" name="Text Box 34"/>
            <p:cNvSpPr/>
            <p:nvPr/>
          </p:nvSpPr>
          <p:spPr>
            <a:xfrm>
              <a:off x="3962160" y="5562360"/>
              <a:ext cx="8380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15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000000"/>
                  </a:solidFill>
                  <a:uFillTx/>
                  <a:latin typeface="Tahoma"/>
                </a:rPr>
                <a:t>BbRr</a:t>
              </a:r>
              <a:endParaRPr b="0" lang="ru-RU" sz="2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256" name="Text Box 35"/>
            <p:cNvSpPr/>
            <p:nvPr/>
          </p:nvSpPr>
          <p:spPr>
            <a:xfrm>
              <a:off x="5333760" y="5562360"/>
              <a:ext cx="8380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15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000000"/>
                  </a:solidFill>
                  <a:uFillTx/>
                  <a:latin typeface="Tahoma"/>
                </a:rPr>
                <a:t>Bbrr</a:t>
              </a:r>
              <a:endParaRPr b="0" lang="ru-RU" sz="2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257" name="Text Box 36"/>
            <p:cNvSpPr/>
            <p:nvPr/>
          </p:nvSpPr>
          <p:spPr>
            <a:xfrm>
              <a:off x="6781680" y="5562360"/>
              <a:ext cx="83772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15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000000"/>
                  </a:solidFill>
                  <a:uFillTx/>
                  <a:latin typeface="Tahoma"/>
                </a:rPr>
                <a:t>bbRr</a:t>
              </a:r>
              <a:endParaRPr b="0" lang="ru-RU" sz="2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258" name="Text Box 37"/>
            <p:cNvSpPr/>
            <p:nvPr/>
          </p:nvSpPr>
          <p:spPr>
            <a:xfrm>
              <a:off x="8153280" y="5562360"/>
              <a:ext cx="6854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15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000000"/>
                  </a:solidFill>
                  <a:uFillTx/>
                  <a:latin typeface="Tahoma"/>
                </a:rPr>
                <a:t>bbrr</a:t>
              </a:r>
              <a:endParaRPr b="0" lang="ru-RU" sz="2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259" name="Text Box 38"/>
            <p:cNvSpPr/>
            <p:nvPr/>
          </p:nvSpPr>
          <p:spPr>
            <a:xfrm>
              <a:off x="5333760" y="2285640"/>
              <a:ext cx="8380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15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000000"/>
                  </a:solidFill>
                  <a:uFillTx/>
                  <a:latin typeface="Tahoma"/>
                </a:rPr>
                <a:t>BBRr</a:t>
              </a:r>
              <a:endParaRPr b="0" lang="ru-RU" sz="2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0" name="Picture 2" descr="Цитологические основы дигибридного скрещивания — Vladimir"/>
          <p:cNvPicPr/>
          <p:nvPr/>
        </p:nvPicPr>
        <p:blipFill>
          <a:blip r:embed="rId1"/>
          <a:stretch/>
        </p:blipFill>
        <p:spPr>
          <a:xfrm>
            <a:off x="609480" y="987480"/>
            <a:ext cx="7467840" cy="5605560"/>
          </a:xfrm>
          <a:prstGeom prst="rect">
            <a:avLst/>
          </a:prstGeom>
          <a:ln w="0">
            <a:noFill/>
          </a:ln>
        </p:spPr>
      </p:pic>
      <p:sp>
        <p:nvSpPr>
          <p:cNvPr id="261" name="Прямоугольник 1"/>
          <p:cNvSpPr/>
          <p:nvPr/>
        </p:nvSpPr>
        <p:spPr>
          <a:xfrm>
            <a:off x="380880" y="228600"/>
            <a:ext cx="86868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Тұқымның түсін және пішінін анықтайтын гендер әр хромосомада орналасқан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Прямоугольник 1"/>
          <p:cNvSpPr/>
          <p:nvPr/>
        </p:nvSpPr>
        <p:spPr>
          <a:xfrm>
            <a:off x="152280" y="1295280"/>
            <a:ext cx="9144000" cy="253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4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Аа генотипі екі гамета түзеді: </a:t>
            </a:r>
            <a:endParaRPr b="0" lang="ru-RU" sz="4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4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2 =2, ал генотип АаВ</a:t>
            </a:r>
            <a:r>
              <a:rPr b="0" lang="en-US" sz="4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b </a:t>
            </a:r>
            <a:r>
              <a:rPr b="0" lang="ru-RU" sz="4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болса 2² =4, </a:t>
            </a:r>
            <a:r>
              <a:rPr b="0" lang="en-US" sz="4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AaBbCc 2 =8, AaBbCcDd 2=16, </a:t>
            </a:r>
            <a:r>
              <a:rPr b="0" lang="ru-RU" sz="4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немесе </a:t>
            </a:r>
            <a:r>
              <a:rPr b="0" lang="en-US" sz="4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AaBBCc </a:t>
            </a:r>
            <a:r>
              <a:rPr b="0" lang="ru-RU" sz="4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болса қанша  гамета түзеді </a:t>
            </a:r>
            <a:endParaRPr b="0" lang="ru-RU" sz="4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Прямоугольник 1"/>
          <p:cNvSpPr/>
          <p:nvPr/>
        </p:nvSpPr>
        <p:spPr>
          <a:xfrm>
            <a:off x="304920" y="762120"/>
            <a:ext cx="8076960" cy="503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6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1-есеп. Бидай масағының қылтанақсыз А қылтанақты а-дан, ал қызыл түсі В ақ түсті в-дан доминантты. Мұндай жолдармен будандастырғанда алынатын ұрпақ масағының сыртқы көрінісін анықтау керек: а) ААвв х ааВВ; </a:t>
            </a:r>
            <a:r>
              <a:rPr b="0" lang="en-US" sz="36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ə) </a:t>
            </a:r>
            <a:r>
              <a:rPr b="0" lang="ru-RU" sz="36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АаВв х Аавв; б) АаВВ х аавв; в) АаВв х аавв; г)АаВв х АаВВ; </a:t>
            </a:r>
            <a:endParaRPr b="0" lang="ru-RU" sz="3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6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ғ) АаВвхАаВв.</a:t>
            </a:r>
            <a:endParaRPr b="0" lang="ru-RU" sz="3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Прямоугольник 1"/>
          <p:cNvSpPr/>
          <p:nvPr/>
        </p:nvSpPr>
        <p:spPr>
          <a:xfrm>
            <a:off x="304920" y="609480"/>
            <a:ext cx="8839080" cy="503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2-есеп. Тілімді жапырақты биік өсетін қызан өсімдігі өздігінен тозаңданған кезде, өздеріне ұқсаған 924, картоп жапырағына ұқсас биік 317, тілім жапырақты аласа 218 ж</a:t>
            </a:r>
            <a:r>
              <a:rPr b="0" lang="en-US" sz="1800" strike="noStrike" u="none">
                <a:solidFill>
                  <a:srgbClr val="000000"/>
                </a:solidFill>
                <a:uFillTx/>
                <a:latin typeface="Arial"/>
              </a:rPr>
              <a:t>ə</a:t>
            </a: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не картоп жапырақты аласа 108 өсімдік алынды. Аталған өсімдіктердің генотипін анықта.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Есеп шартына қызанның қандай белгілері доминантты ж</a:t>
            </a:r>
            <a:r>
              <a:rPr b="0" lang="en-US" sz="1800" strike="noStrike" u="none">
                <a:solidFill>
                  <a:srgbClr val="000000"/>
                </a:solidFill>
                <a:uFillTx/>
                <a:latin typeface="Arial"/>
              </a:rPr>
              <a:t>ə</a:t>
            </a: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не рецессивті екендігі айтылмаған. Алынған өсімдіктердің қатынасына қарап, белгілердің тұқым қуалау қасиетін ж</a:t>
            </a:r>
            <a:r>
              <a:rPr b="0" lang="en-US" sz="1800" strike="noStrike" u="none">
                <a:solidFill>
                  <a:srgbClr val="000000"/>
                </a:solidFill>
                <a:uFillTx/>
                <a:latin typeface="Arial"/>
              </a:rPr>
              <a:t>ə</a:t>
            </a: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не өсімдіктердің генотипін анықтауға болады.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Есептің шартында былай делінген: Р – ұзын тілімді жапырақты х ұзын тілімді жапырақты Ғ 924, 317, 298, 108 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Бұл алынған қатынас сандар Мендельдің т</a:t>
            </a:r>
            <a:r>
              <a:rPr b="0" lang="en-US" sz="1800" strike="noStrike" u="none">
                <a:solidFill>
                  <a:srgbClr val="000000"/>
                </a:solidFill>
                <a:uFillTx/>
                <a:latin typeface="Arial"/>
              </a:rPr>
              <a:t>ə</a:t>
            </a: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уелсіз ажырау заңына с</a:t>
            </a:r>
            <a:r>
              <a:rPr b="0" lang="en-US" sz="1800" strike="noStrike" u="none">
                <a:solidFill>
                  <a:srgbClr val="000000"/>
                </a:solidFill>
                <a:uFillTx/>
                <a:latin typeface="Arial"/>
              </a:rPr>
              <a:t>ə</a:t>
            </a: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йкес (9:3:3:1) келеді. Сондықтан бастапқы өсімдік екі белгісі бойынша гетерозиготты (АаВв) болғандықтан, белгілер жөнінде мынандай қорытынды жасауға болады: Ген белгі А – биік, а – аласа, В – тілімді жапырақты в – картоп жапырақты.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Олай болса есеп шартына с</a:t>
            </a:r>
            <a:r>
              <a:rPr b="0" lang="en-US" sz="1800" strike="noStrike" u="none">
                <a:solidFill>
                  <a:srgbClr val="000000"/>
                </a:solidFill>
                <a:uFillTx/>
                <a:latin typeface="Arial"/>
              </a:rPr>
              <a:t>ə</a:t>
            </a: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йкес будандастыру үлгісі былай жазылады: 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Р ♀ АаВв х ♂ АаВв Гамета АВ, Ав,аВ,ав АВ, Ав,аВ,ав 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Ғ   9А-В- : 3А-вв : 3ааВ- : 1аавв тілімді картоп тілімді картоп жапырақты жапырақты жапырақты жапырақты биік биік аласа аласа 924 317 298 108 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 descr="diagram showing the result of cross-pollination in the first 2 offspring generations--in generation f1 all are yellow peas but in generation f2 the ratio of yellow to green peas is 3 to 1"/>
          <p:cNvPicPr/>
          <p:nvPr/>
        </p:nvPicPr>
        <p:blipFill>
          <a:blip r:embed="rId1"/>
          <a:srcRect l="37220" t="0" r="26437" b="0"/>
          <a:stretch/>
        </p:blipFill>
        <p:spPr>
          <a:xfrm>
            <a:off x="457200" y="2971800"/>
            <a:ext cx="2971800" cy="2508120"/>
          </a:xfrm>
          <a:prstGeom prst="rect">
            <a:avLst/>
          </a:prstGeom>
          <a:ln w="0">
            <a:noFill/>
          </a:ln>
        </p:spPr>
      </p:pic>
      <p:sp>
        <p:nvSpPr>
          <p:cNvPr id="15" name="Прямоугольник 1"/>
          <p:cNvSpPr/>
          <p:nvPr/>
        </p:nvSpPr>
        <p:spPr>
          <a:xfrm>
            <a:off x="495360" y="304920"/>
            <a:ext cx="8153280" cy="228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a3a3a"/>
                </a:solidFill>
                <a:uFillTx/>
                <a:latin typeface="Times New Roman"/>
                <a:ea typeface="Times New Roman"/>
              </a:rPr>
              <a:t>1</a:t>
            </a:r>
            <a:r>
              <a:rPr b="0" lang="kk-KZ" sz="1800" strike="noStrike" u="none">
                <a:solidFill>
                  <a:srgbClr val="3a3a3a"/>
                </a:solidFill>
                <a:uFillTx/>
                <a:latin typeface="Times New Roman"/>
                <a:ea typeface="Times New Roman"/>
              </a:rPr>
              <a:t>.</a:t>
            </a:r>
            <a:r>
              <a:rPr b="0" lang="ru-RU" sz="1800" strike="noStrike" u="none">
                <a:solidFill>
                  <a:srgbClr val="3a3a3a"/>
                </a:solidFill>
                <a:uFillTx/>
                <a:latin typeface="Times New Roman"/>
                <a:ea typeface="Times New Roman"/>
              </a:rPr>
              <a:t> Мендель өз тәжірибелері үшін ____________ қолданды.</a:t>
            </a:r>
            <a:br>
              <a:rPr sz="1800"/>
            </a:br>
            <a:r>
              <a:rPr b="0" lang="en-US" sz="1800" strike="noStrike" u="none">
                <a:solidFill>
                  <a:srgbClr val="3a3a3a"/>
                </a:solidFill>
                <a:uFillTx/>
                <a:latin typeface="Times New Roman"/>
                <a:ea typeface="Times New Roman"/>
              </a:rPr>
              <a:t>a) Pisum sativum</a:t>
            </a:r>
            <a:br>
              <a:rPr sz="1800"/>
            </a:br>
            <a:r>
              <a:rPr b="0" lang="en-US" sz="1800" strike="noStrike" u="none">
                <a:solidFill>
                  <a:srgbClr val="3a3a3a"/>
                </a:solidFill>
                <a:uFillTx/>
                <a:latin typeface="Times New Roman"/>
                <a:ea typeface="Times New Roman"/>
              </a:rPr>
              <a:t>b) Pisum album</a:t>
            </a:r>
            <a:br>
              <a:rPr sz="1800"/>
            </a:br>
            <a:r>
              <a:rPr b="0" lang="en-US" sz="1800" strike="noStrike" u="none">
                <a:solidFill>
                  <a:srgbClr val="3a3a3a"/>
                </a:solidFill>
                <a:uFillTx/>
                <a:latin typeface="Times New Roman"/>
                <a:ea typeface="Times New Roman"/>
              </a:rPr>
              <a:t>c) Oryza sativa</a:t>
            </a:r>
            <a:br>
              <a:rPr sz="1800"/>
            </a:br>
            <a:r>
              <a:rPr b="0" lang="en-US" sz="1800" strike="noStrike" u="none">
                <a:solidFill>
                  <a:srgbClr val="3a3a3a"/>
                </a:solidFill>
                <a:uFillTx/>
                <a:latin typeface="Times New Roman"/>
                <a:ea typeface="Times New Roman"/>
              </a:rPr>
              <a:t>d) Oryza Orientalis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2.  Ағзаның әр түрлі белгілерінің көрінуінің жиынтығы…………..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3. Локус ден нені айтады.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4. Суреттен көрсетілген бағытта Мендельдің заңын сипаттаңыз.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PlaceHolder 1"/>
          <p:cNvSpPr>
            <a:spLocks noGrp="1"/>
          </p:cNvSpPr>
          <p:nvPr>
            <p:ph type="title"/>
          </p:nvPr>
        </p:nvSpPr>
        <p:spPr>
          <a:xfrm>
            <a:off x="76320" y="274680"/>
            <a:ext cx="8610480" cy="58975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4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Қорытынды</a:t>
            </a:r>
            <a:br>
              <a:rPr sz="4400"/>
            </a:br>
            <a:r>
              <a:rPr b="0" lang="ru-RU" sz="4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Бір бірінен айқын екі жұп белгі бойынша ажыратылатын гомозиготалы дараларды будандастырған жағдайда, екінші ұрпақта ата- аналарына ұқсамайтын жаңа формалар пайда болады. Ол- белгілердің тәуелсіз тұқым қуалау заңы деп аталады.</a:t>
            </a:r>
            <a:endParaRPr b="0" lang="ru-RU" sz="4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2" descr="Mendelian Laws of Inheritance- Monohybrid"/>
          <p:cNvPicPr/>
          <p:nvPr/>
        </p:nvPicPr>
        <p:blipFill>
          <a:blip r:embed="rId1"/>
          <a:srcRect l="6400" t="19564" r="4132" b="6968"/>
          <a:stretch/>
        </p:blipFill>
        <p:spPr>
          <a:xfrm>
            <a:off x="533520" y="3032280"/>
            <a:ext cx="8305560" cy="3411360"/>
          </a:xfrm>
          <a:prstGeom prst="rect">
            <a:avLst/>
          </a:prstGeom>
          <a:ln w="0">
            <a:noFill/>
          </a:ln>
        </p:spPr>
      </p:pic>
      <p:pic>
        <p:nvPicPr>
          <p:cNvPr id="17" name="Picture 4" descr=""/>
          <p:cNvPicPr/>
          <p:nvPr/>
        </p:nvPicPr>
        <p:blipFill>
          <a:blip r:embed="rId2"/>
          <a:srcRect l="7998" t="35339" r="55001" b="10003"/>
          <a:stretch/>
        </p:blipFill>
        <p:spPr>
          <a:xfrm>
            <a:off x="168120" y="0"/>
            <a:ext cx="2475000" cy="2743200"/>
          </a:xfrm>
          <a:prstGeom prst="rect">
            <a:avLst/>
          </a:prstGeom>
          <a:ln w="0">
            <a:noFill/>
          </a:ln>
        </p:spPr>
      </p:pic>
      <p:sp>
        <p:nvSpPr>
          <p:cNvPr id="18" name="TextBox 3"/>
          <p:cNvSpPr/>
          <p:nvPr/>
        </p:nvSpPr>
        <p:spPr>
          <a:xfrm>
            <a:off x="3048120" y="1281240"/>
            <a:ext cx="327636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Arial"/>
              </a:rPr>
              <a:t>5. Г.И.Мендель зерттеуінде асбұршақтың қанша белгісін тәжірибеде қолданды.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4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Бағалау критерийлері: </a:t>
            </a:r>
            <a:br>
              <a:rPr sz="4000"/>
            </a:br>
            <a:endParaRPr b="0" lang="ru-RU" sz="40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0" name=""/>
          <p:cNvSpPr txBox="1"/>
          <p:nvPr/>
        </p:nvSpPr>
        <p:spPr>
          <a:xfrm>
            <a:off x="538200" y="1020600"/>
            <a:ext cx="8229600" cy="15638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 marL="343080" indent="-343080">
              <a:lnSpc>
                <a:spcPct val="100000"/>
              </a:lnSpc>
              <a:spcBef>
                <a:spcPts val="524"/>
              </a:spcBef>
              <a:buClr>
                <a:srgbClr val="000000"/>
              </a:buClr>
              <a:buFont typeface="Courier New"/>
              <a:buChar char="o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1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«Берілген есепті» дұрыс құрастыру; </a:t>
            </a:r>
            <a:endParaRPr b="0" lang="ru-RU" sz="21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524"/>
              </a:spcBef>
              <a:buClr>
                <a:srgbClr val="000000"/>
              </a:buClr>
              <a:buFont typeface="Courier New"/>
              <a:buChar char="o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1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Ата аналардың, гаметалардың,</a:t>
            </a:r>
            <a:r>
              <a:rPr b="0" lang="en-US" sz="21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F</a:t>
            </a:r>
            <a:r>
              <a:rPr b="0" lang="ru-RU" sz="2100" strike="noStrike" u="none" baseline="-25000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1</a:t>
            </a:r>
            <a:r>
              <a:rPr b="0" lang="ru-RU" sz="21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, </a:t>
            </a:r>
            <a:r>
              <a:rPr b="0" lang="en-US" sz="21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F</a:t>
            </a:r>
            <a:r>
              <a:rPr b="0" lang="ru-RU" sz="2100" strike="noStrike" u="none" baseline="-25000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2, </a:t>
            </a:r>
            <a:r>
              <a:rPr b="0" lang="ru-RU" sz="21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гибридтерінің генотипі мен таңбаларын дұрыс белгілеп үйрену;</a:t>
            </a:r>
            <a:endParaRPr b="0" lang="ru-RU" sz="21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524"/>
              </a:spcBef>
              <a:buClr>
                <a:srgbClr val="000000"/>
              </a:buClr>
              <a:buFont typeface="Courier New"/>
              <a:buChar char="o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1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Генотип пен фенотипін дұрыс анықтау.</a:t>
            </a:r>
            <a:endParaRPr b="0" lang="ru-RU" sz="21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21" name="Picture 2" descr="Can Back Pain be Inherited? | Douglas Chiropractic &amp; Physiotherapy | Cork  Chiropractors and Physios"/>
          <p:cNvPicPr/>
          <p:nvPr/>
        </p:nvPicPr>
        <p:blipFill>
          <a:blip r:embed="rId1"/>
          <a:stretch/>
        </p:blipFill>
        <p:spPr>
          <a:xfrm>
            <a:off x="1523880" y="2895480"/>
            <a:ext cx="5453280" cy="38181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" descr=""/>
          <p:cNvPicPr/>
          <p:nvPr/>
        </p:nvPicPr>
        <p:blipFill>
          <a:blip r:embed="rId1"/>
          <a:srcRect l="3000" t="14003" r="63004" b="8668"/>
          <a:stretch/>
        </p:blipFill>
        <p:spPr>
          <a:xfrm>
            <a:off x="0" y="0"/>
            <a:ext cx="5029200" cy="6858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12"/>
          <p:cNvSpPr/>
          <p:nvPr/>
        </p:nvSpPr>
        <p:spPr>
          <a:xfrm>
            <a:off x="2666880" y="4240080"/>
            <a:ext cx="3276720" cy="600120"/>
          </a:xfrm>
          <a:prstGeom prst="rect">
            <a:avLst/>
          </a:prstGeom>
          <a:solidFill>
            <a:srgbClr val="ffffff"/>
          </a:solidFill>
          <a:ln w="57240">
            <a:solidFill>
              <a:srgbClr val="c0504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4" name="Rectangle 2"/>
          <p:cNvSpPr/>
          <p:nvPr/>
        </p:nvSpPr>
        <p:spPr>
          <a:xfrm>
            <a:off x="152280" y="762120"/>
            <a:ext cx="899172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rmAutofit fontScale="62500" lnSpcReduction="19999"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4800" strike="noStrike" u="none">
                <a:solidFill>
                  <a:srgbClr val="ff0000"/>
                </a:solidFill>
                <a:uFillTx/>
                <a:latin typeface="Times New Roman"/>
                <a:ea typeface="Times New Roman"/>
              </a:rPr>
              <a:t>Дигибрид будандастыру</a:t>
            </a:r>
            <a:r>
              <a:rPr b="0" lang="en-US" sz="4800" strike="noStrike" u="none">
                <a:solidFill>
                  <a:srgbClr val="ff0000"/>
                </a:solidFill>
                <a:uFillTx/>
                <a:latin typeface="Rockwell Extra Bold"/>
              </a:rPr>
              <a:t>:</a:t>
            </a:r>
            <a:br>
              <a:rPr sz="4800"/>
            </a:br>
            <a:r>
              <a:rPr b="0" lang="ru-RU" sz="32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Тұқымның түсін және пішінін анықтайтын гендер әр хромосомада орналасқан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5" name="Text Box 3"/>
          <p:cNvSpPr/>
          <p:nvPr/>
        </p:nvSpPr>
        <p:spPr>
          <a:xfrm>
            <a:off x="1600200" y="2438280"/>
            <a:ext cx="2362320" cy="109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000000"/>
                </a:solidFill>
                <a:uFillTx/>
                <a:latin typeface="Arial"/>
              </a:rPr>
              <a:t>Түсі</a:t>
            </a:r>
            <a:r>
              <a:rPr b="0" lang="en-US" sz="2400" strike="noStrike" u="none">
                <a:solidFill>
                  <a:srgbClr val="000000"/>
                </a:solidFill>
                <a:uFillTx/>
                <a:latin typeface="Arial"/>
              </a:rPr>
              <a:t>: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ff0000"/>
                </a:solidFill>
                <a:uFillTx/>
                <a:latin typeface="Arial"/>
              </a:rPr>
              <a:t>B</a:t>
            </a:r>
            <a:r>
              <a:rPr b="0" lang="en-US" sz="2400" strike="noStrike" u="none">
                <a:solidFill>
                  <a:srgbClr val="000000"/>
                </a:solidFill>
                <a:uFillTx/>
                <a:latin typeface="Arial"/>
              </a:rPr>
              <a:t>:  </a:t>
            </a:r>
            <a:r>
              <a:rPr b="0" lang="kk-KZ" sz="2400" strike="noStrike" u="none">
                <a:solidFill>
                  <a:srgbClr val="000000"/>
                </a:solidFill>
                <a:uFillTx/>
                <a:latin typeface="Arial"/>
              </a:rPr>
              <a:t>сары  </a:t>
            </a:r>
            <a:r>
              <a:rPr b="0" lang="en-US" sz="24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ff0000"/>
                </a:solidFill>
                <a:uFillTx/>
                <a:latin typeface="Arial"/>
              </a:rPr>
              <a:t>b</a:t>
            </a:r>
            <a:r>
              <a:rPr b="0" lang="en-US" sz="2400" strike="noStrike" u="none">
                <a:solidFill>
                  <a:srgbClr val="000000"/>
                </a:solidFill>
                <a:uFillTx/>
                <a:latin typeface="Arial"/>
              </a:rPr>
              <a:t>:</a:t>
            </a:r>
            <a:r>
              <a:rPr b="0" lang="kk-KZ" sz="2400" strike="noStrike" u="none">
                <a:solidFill>
                  <a:srgbClr val="000000"/>
                </a:solidFill>
                <a:uFillTx/>
                <a:latin typeface="Arial"/>
              </a:rPr>
              <a:t>жасыл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Text Box 4"/>
          <p:cNvSpPr/>
          <p:nvPr/>
        </p:nvSpPr>
        <p:spPr>
          <a:xfrm>
            <a:off x="4952880" y="2362320"/>
            <a:ext cx="2362320" cy="109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000000"/>
                </a:solidFill>
                <a:uFillTx/>
                <a:latin typeface="Arial"/>
              </a:rPr>
              <a:t>Пішіні </a:t>
            </a:r>
            <a:r>
              <a:rPr b="0" lang="en-US" sz="2400" strike="noStrike" u="none">
                <a:solidFill>
                  <a:srgbClr val="000000"/>
                </a:solidFill>
                <a:uFillTx/>
                <a:latin typeface="Arial"/>
              </a:rPr>
              <a:t>: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ff0000"/>
                </a:solidFill>
                <a:uFillTx/>
                <a:latin typeface="Arial"/>
              </a:rPr>
              <a:t>R</a:t>
            </a:r>
            <a:r>
              <a:rPr b="0" lang="en-US" sz="2400" strike="noStrike" u="none">
                <a:solidFill>
                  <a:srgbClr val="000000"/>
                </a:solidFill>
                <a:uFillTx/>
                <a:latin typeface="Arial"/>
              </a:rPr>
              <a:t>: </a:t>
            </a:r>
            <a:r>
              <a:rPr b="0" lang="kk-KZ" sz="2400" strike="noStrike" u="none">
                <a:solidFill>
                  <a:srgbClr val="000000"/>
                </a:solidFill>
                <a:uFillTx/>
                <a:latin typeface="Arial"/>
              </a:rPr>
              <a:t>тегіс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ff0000"/>
                </a:solidFill>
                <a:uFillTx/>
                <a:latin typeface="Arial"/>
              </a:rPr>
              <a:t>r</a:t>
            </a:r>
            <a:r>
              <a:rPr b="0" lang="en-US" sz="2400" strike="noStrike" u="none">
                <a:solidFill>
                  <a:srgbClr val="000000"/>
                </a:solidFill>
                <a:uFillTx/>
                <a:latin typeface="Arial"/>
              </a:rPr>
              <a:t>:  </a:t>
            </a:r>
            <a:r>
              <a:rPr b="0" lang="kk-KZ" sz="2400" strike="noStrike" u="none">
                <a:solidFill>
                  <a:srgbClr val="000000"/>
                </a:solidFill>
                <a:uFillTx/>
                <a:latin typeface="Arial"/>
              </a:rPr>
              <a:t>бұдыр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7" name="Text Box 6"/>
          <p:cNvSpPr/>
          <p:nvPr/>
        </p:nvSpPr>
        <p:spPr>
          <a:xfrm>
            <a:off x="2819520" y="4282920"/>
            <a:ext cx="29718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uFillTx/>
                <a:latin typeface="Arial"/>
              </a:rPr>
              <a:t>BbRr x BbRr</a:t>
            </a:r>
            <a:endParaRPr b="0" lang="ru-RU" sz="3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8" name="Straight Connector 2"/>
          <p:cNvSpPr/>
          <p:nvPr/>
        </p:nvSpPr>
        <p:spPr>
          <a:xfrm>
            <a:off x="4343400" y="1905120"/>
            <a:ext cx="0" cy="1904760"/>
          </a:xfrm>
          <a:prstGeom prst="line">
            <a:avLst/>
          </a:prstGeom>
          <a:ln w="38160">
            <a:solidFill>
              <a:srgbClr val="c0504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9" name="Straight Connector 5"/>
          <p:cNvSpPr/>
          <p:nvPr/>
        </p:nvSpPr>
        <p:spPr>
          <a:xfrm flipH="1">
            <a:off x="1143000" y="2387520"/>
            <a:ext cx="3200400" cy="0"/>
          </a:xfrm>
          <a:prstGeom prst="line">
            <a:avLst/>
          </a:prstGeom>
          <a:ln w="38160">
            <a:solidFill>
              <a:srgbClr val="c0504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0" name="Straight Connector 8"/>
          <p:cNvSpPr/>
          <p:nvPr/>
        </p:nvSpPr>
        <p:spPr>
          <a:xfrm>
            <a:off x="4343400" y="2387520"/>
            <a:ext cx="3429000" cy="0"/>
          </a:xfrm>
          <a:prstGeom prst="line">
            <a:avLst/>
          </a:prstGeom>
          <a:ln w="38160">
            <a:solidFill>
              <a:srgbClr val="c0504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1" name="TextBox 9"/>
          <p:cNvSpPr/>
          <p:nvPr/>
        </p:nvSpPr>
        <p:spPr>
          <a:xfrm>
            <a:off x="2057400" y="2019240"/>
            <a:ext cx="22096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Arial"/>
              </a:rPr>
              <a:t>Бірінші белгі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2" name="TextBox 10"/>
          <p:cNvSpPr/>
          <p:nvPr/>
        </p:nvSpPr>
        <p:spPr>
          <a:xfrm>
            <a:off x="5143680" y="1974960"/>
            <a:ext cx="18288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Arial"/>
              </a:rPr>
              <a:t>Екінші белгі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9" dur="indefinite" restart="never" nodeType="tmRoot">
          <p:childTnLst>
            <p:seq>
              <p:cTn id="10" dur="indefinite" nodeType="mainSeq">
                <p:childTnLst>
                  <p:par>
                    <p:cTn id="11" nodeType="clickEffect" fill="hold">
                      <p:stCondLst>
                        <p:cond delay="indefinite"/>
                      </p:stCondLst>
                      <p:childTnLst>
                        <p:par>
                          <p:cTn id="1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3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nodeType="clickEffect" fill="hold">
                      <p:stCondLst>
                        <p:cond delay="indefinite"/>
                      </p:stCondLst>
                      <p:childTnLst>
                        <p:par>
                          <p:cTn id="17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8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Oval 42"/>
          <p:cNvSpPr/>
          <p:nvPr/>
        </p:nvSpPr>
        <p:spPr>
          <a:xfrm>
            <a:off x="7696080" y="1195560"/>
            <a:ext cx="762120" cy="685800"/>
          </a:xfrm>
          <a:prstGeom prst="ellipse">
            <a:avLst/>
          </a:prstGeom>
          <a:solidFill>
            <a:srgbClr val="4f81bd"/>
          </a:solidFill>
          <a:ln w="25560">
            <a:solidFill>
              <a:srgbClr val="385d8a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4" name="Oval 41"/>
          <p:cNvSpPr/>
          <p:nvPr/>
        </p:nvSpPr>
        <p:spPr>
          <a:xfrm>
            <a:off x="6310440" y="1216080"/>
            <a:ext cx="761760" cy="685800"/>
          </a:xfrm>
          <a:prstGeom prst="ellipse">
            <a:avLst/>
          </a:prstGeom>
          <a:solidFill>
            <a:srgbClr val="4f81bd"/>
          </a:solidFill>
          <a:ln w="25560">
            <a:solidFill>
              <a:srgbClr val="385d8a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5" name="Oval 40"/>
          <p:cNvSpPr/>
          <p:nvPr/>
        </p:nvSpPr>
        <p:spPr>
          <a:xfrm>
            <a:off x="4903920" y="1203480"/>
            <a:ext cx="761760" cy="685800"/>
          </a:xfrm>
          <a:prstGeom prst="ellipse">
            <a:avLst/>
          </a:prstGeom>
          <a:solidFill>
            <a:srgbClr val="4f81bd"/>
          </a:solidFill>
          <a:ln w="25560">
            <a:solidFill>
              <a:srgbClr val="385d8a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6" name="Oval 46"/>
          <p:cNvSpPr/>
          <p:nvPr/>
        </p:nvSpPr>
        <p:spPr>
          <a:xfrm>
            <a:off x="2590920" y="5470560"/>
            <a:ext cx="761760" cy="685800"/>
          </a:xfrm>
          <a:prstGeom prst="ellipse">
            <a:avLst/>
          </a:prstGeom>
          <a:solidFill>
            <a:srgbClr val="ff33cc"/>
          </a:solidFill>
          <a:ln w="25560">
            <a:solidFill>
              <a:srgbClr val="ff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7" name="Oval 45"/>
          <p:cNvSpPr/>
          <p:nvPr/>
        </p:nvSpPr>
        <p:spPr>
          <a:xfrm>
            <a:off x="2590920" y="4303800"/>
            <a:ext cx="761760" cy="685800"/>
          </a:xfrm>
          <a:prstGeom prst="ellipse">
            <a:avLst/>
          </a:prstGeom>
          <a:solidFill>
            <a:srgbClr val="ff33cc"/>
          </a:solidFill>
          <a:ln w="25560">
            <a:solidFill>
              <a:srgbClr val="ff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8" name="Oval 44"/>
          <p:cNvSpPr/>
          <p:nvPr/>
        </p:nvSpPr>
        <p:spPr>
          <a:xfrm>
            <a:off x="2565360" y="3160800"/>
            <a:ext cx="762120" cy="685800"/>
          </a:xfrm>
          <a:prstGeom prst="ellipse">
            <a:avLst/>
          </a:prstGeom>
          <a:solidFill>
            <a:srgbClr val="ff33cc"/>
          </a:solidFill>
          <a:ln w="25560">
            <a:solidFill>
              <a:srgbClr val="ff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9" name="Oval 43"/>
          <p:cNvSpPr/>
          <p:nvPr/>
        </p:nvSpPr>
        <p:spPr>
          <a:xfrm>
            <a:off x="2565360" y="2139840"/>
            <a:ext cx="762120" cy="685800"/>
          </a:xfrm>
          <a:prstGeom prst="ellipse">
            <a:avLst/>
          </a:prstGeom>
          <a:solidFill>
            <a:srgbClr val="ff33cc"/>
          </a:solidFill>
          <a:ln w="25560">
            <a:solidFill>
              <a:srgbClr val="ff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0" name="Oval 1"/>
          <p:cNvSpPr/>
          <p:nvPr/>
        </p:nvSpPr>
        <p:spPr>
          <a:xfrm>
            <a:off x="3467160" y="1203480"/>
            <a:ext cx="762120" cy="685800"/>
          </a:xfrm>
          <a:prstGeom prst="ellipse">
            <a:avLst/>
          </a:prstGeom>
          <a:solidFill>
            <a:srgbClr val="4f81bd"/>
          </a:solidFill>
          <a:ln w="25560">
            <a:solidFill>
              <a:srgbClr val="385d8a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1" name="Text Box 3"/>
          <p:cNvSpPr/>
          <p:nvPr/>
        </p:nvSpPr>
        <p:spPr>
          <a:xfrm>
            <a:off x="200160" y="1716120"/>
            <a:ext cx="2361960" cy="109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000000"/>
                </a:solidFill>
                <a:uFillTx/>
                <a:latin typeface="Tahoma"/>
              </a:rPr>
              <a:t>Түсі</a:t>
            </a:r>
            <a:r>
              <a:rPr b="0" lang="en-US" sz="2400" strike="noStrike" u="none">
                <a:solidFill>
                  <a:srgbClr val="000000"/>
                </a:solidFill>
                <a:uFillTx/>
                <a:latin typeface="Tahoma"/>
              </a:rPr>
              <a:t>: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uFillTx/>
                <a:latin typeface="Tahoma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uFillTx/>
                <a:latin typeface="Tahoma"/>
              </a:rPr>
              <a:t>B:  </a:t>
            </a:r>
            <a:r>
              <a:rPr b="0" lang="kk-KZ" sz="2400" strike="noStrike" u="none">
                <a:solidFill>
                  <a:srgbClr val="000000"/>
                </a:solidFill>
                <a:uFillTx/>
                <a:latin typeface="Tahoma"/>
              </a:rPr>
              <a:t>сары</a:t>
            </a:r>
            <a:r>
              <a:rPr b="0" lang="en-US" sz="2400" strike="noStrike" u="none">
                <a:solidFill>
                  <a:srgbClr val="000000"/>
                </a:solidFill>
                <a:uFillTx/>
                <a:latin typeface="Tahoma"/>
              </a:rPr>
              <a:t> 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uFillTx/>
                <a:latin typeface="Tahoma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uFillTx/>
                <a:latin typeface="Tahoma"/>
              </a:rPr>
              <a:t>b:  </a:t>
            </a:r>
            <a:r>
              <a:rPr b="0" lang="kk-KZ" sz="2400" strike="noStrike" u="none">
                <a:solidFill>
                  <a:srgbClr val="000000"/>
                </a:solidFill>
                <a:uFillTx/>
                <a:latin typeface="Tahoma"/>
              </a:rPr>
              <a:t>жасыл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2" name="Text Box 4"/>
          <p:cNvSpPr/>
          <p:nvPr/>
        </p:nvSpPr>
        <p:spPr>
          <a:xfrm>
            <a:off x="200160" y="2895480"/>
            <a:ext cx="2361960" cy="109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uFillTx/>
                <a:latin typeface="Tahoma"/>
              </a:rPr>
              <a:t>Coat Texture: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uFillTx/>
                <a:latin typeface="Tahoma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uFillTx/>
                <a:latin typeface="Tahoma"/>
              </a:rPr>
              <a:t>R:</a:t>
            </a:r>
            <a:r>
              <a:rPr b="0" lang="kk-KZ" sz="2400" strike="noStrike" u="none">
                <a:solidFill>
                  <a:srgbClr val="000000"/>
                </a:solidFill>
                <a:uFillTx/>
                <a:latin typeface="Tahoma"/>
              </a:rPr>
              <a:t>тегіс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uFillTx/>
                <a:latin typeface="Tahoma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uFillTx/>
                <a:latin typeface="Tahoma"/>
              </a:rPr>
              <a:t>r: </a:t>
            </a:r>
            <a:r>
              <a:rPr b="0" lang="kk-KZ" sz="2400" strike="noStrike" u="none">
                <a:solidFill>
                  <a:srgbClr val="000000"/>
                </a:solidFill>
                <a:uFillTx/>
                <a:latin typeface="Tahoma"/>
              </a:rPr>
              <a:t>бұдыр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3" name="Text Box 5"/>
          <p:cNvSpPr/>
          <p:nvPr/>
        </p:nvSpPr>
        <p:spPr>
          <a:xfrm>
            <a:off x="533520" y="1295280"/>
            <a:ext cx="2209680" cy="42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uFillTx/>
                <a:latin typeface="Tahoma"/>
              </a:rPr>
              <a:t>BbRr x BbRr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44" name="Group 6"/>
          <p:cNvGrpSpPr/>
          <p:nvPr/>
        </p:nvGrpSpPr>
        <p:grpSpPr>
          <a:xfrm>
            <a:off x="2743200" y="1295280"/>
            <a:ext cx="6095520" cy="4937400"/>
            <a:chOff x="2743200" y="1295280"/>
            <a:chExt cx="6095520" cy="4937400"/>
          </a:xfrm>
        </p:grpSpPr>
        <p:grpSp>
          <p:nvGrpSpPr>
            <p:cNvPr id="45" name="Group 7"/>
            <p:cNvGrpSpPr/>
            <p:nvPr/>
          </p:nvGrpSpPr>
          <p:grpSpPr>
            <a:xfrm>
              <a:off x="3276360" y="1889280"/>
              <a:ext cx="5562360" cy="4343400"/>
              <a:chOff x="3276360" y="1889280"/>
              <a:chExt cx="5562360" cy="4343400"/>
            </a:xfrm>
          </p:grpSpPr>
          <p:sp>
            <p:nvSpPr>
              <p:cNvPr id="46" name="Rectangle 8"/>
              <p:cNvSpPr/>
              <p:nvPr/>
            </p:nvSpPr>
            <p:spPr>
              <a:xfrm>
                <a:off x="3276360" y="1889280"/>
                <a:ext cx="5562360" cy="4343400"/>
              </a:xfrm>
              <a:prstGeom prst="rect">
                <a:avLst/>
              </a:prstGeom>
              <a:solidFill>
                <a:srgbClr val="ffff99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Arial"/>
                </a:endParaRPr>
              </a:p>
            </p:txBody>
          </p:sp>
          <p:sp>
            <p:nvSpPr>
              <p:cNvPr id="47" name="Line 9"/>
              <p:cNvSpPr/>
              <p:nvPr/>
            </p:nvSpPr>
            <p:spPr>
              <a:xfrm>
                <a:off x="3276360" y="4022640"/>
                <a:ext cx="5562360" cy="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t">
                <a:noAutofit/>
              </a:bodyPr>
              <a:p>
                <a:endParaRPr b="0" lang="ru-RU" sz="1800" strike="noStrike" u="none">
                  <a:solidFill>
                    <a:srgbClr val="000000"/>
                  </a:solidFill>
                  <a:uFillTx/>
                  <a:latin typeface="Arial"/>
                </a:endParaRPr>
              </a:p>
            </p:txBody>
          </p:sp>
          <p:sp>
            <p:nvSpPr>
              <p:cNvPr id="48" name="Line 10"/>
              <p:cNvSpPr/>
              <p:nvPr/>
            </p:nvSpPr>
            <p:spPr>
              <a:xfrm>
                <a:off x="3276360" y="2955960"/>
                <a:ext cx="5562360" cy="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t">
                <a:noAutofit/>
              </a:bodyPr>
              <a:p>
                <a:endParaRPr b="0" lang="ru-RU" sz="1800" strike="noStrike" u="none">
                  <a:solidFill>
                    <a:srgbClr val="000000"/>
                  </a:solidFill>
                  <a:uFillTx/>
                  <a:latin typeface="Arial"/>
                </a:endParaRPr>
              </a:p>
            </p:txBody>
          </p:sp>
          <p:sp>
            <p:nvSpPr>
              <p:cNvPr id="49" name="Line 11"/>
              <p:cNvSpPr/>
              <p:nvPr/>
            </p:nvSpPr>
            <p:spPr>
              <a:xfrm>
                <a:off x="3276360" y="5165640"/>
                <a:ext cx="5562360" cy="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t">
                <a:noAutofit/>
              </a:bodyPr>
              <a:p>
                <a:endParaRPr b="0" lang="ru-RU" sz="1800" strike="noStrike" u="none">
                  <a:solidFill>
                    <a:srgbClr val="000000"/>
                  </a:solidFill>
                  <a:uFillTx/>
                  <a:latin typeface="Arial"/>
                </a:endParaRPr>
              </a:p>
            </p:txBody>
          </p:sp>
          <p:sp>
            <p:nvSpPr>
              <p:cNvPr id="50" name="Line 12"/>
              <p:cNvSpPr/>
              <p:nvPr/>
            </p:nvSpPr>
            <p:spPr>
              <a:xfrm>
                <a:off x="4723920" y="1889280"/>
                <a:ext cx="0" cy="43434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ru-RU" sz="1800" strike="noStrike" u="none">
                  <a:solidFill>
                    <a:srgbClr val="000000"/>
                  </a:solidFill>
                  <a:uFillTx/>
                  <a:latin typeface="Arial"/>
                </a:endParaRPr>
              </a:p>
            </p:txBody>
          </p:sp>
          <p:sp>
            <p:nvSpPr>
              <p:cNvPr id="51" name="Line 13"/>
              <p:cNvSpPr/>
              <p:nvPr/>
            </p:nvSpPr>
            <p:spPr>
              <a:xfrm>
                <a:off x="7467120" y="1889280"/>
                <a:ext cx="0" cy="43434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ru-RU" sz="1800" strike="noStrike" u="none">
                  <a:solidFill>
                    <a:srgbClr val="000000"/>
                  </a:solidFill>
                  <a:uFillTx/>
                  <a:latin typeface="Arial"/>
                </a:endParaRPr>
              </a:p>
            </p:txBody>
          </p:sp>
          <p:sp>
            <p:nvSpPr>
              <p:cNvPr id="52" name="Line 14"/>
              <p:cNvSpPr/>
              <p:nvPr/>
            </p:nvSpPr>
            <p:spPr>
              <a:xfrm>
                <a:off x="6095520" y="1889280"/>
                <a:ext cx="0" cy="43434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ru-RU" sz="1800" strike="noStrike" u="none">
                  <a:solidFill>
                    <a:srgbClr val="000000"/>
                  </a:solidFill>
                  <a:uFillTx/>
                  <a:latin typeface="Arial"/>
                </a:endParaRPr>
              </a:p>
            </p:txBody>
          </p:sp>
        </p:grpSp>
        <p:sp>
          <p:nvSpPr>
            <p:cNvPr id="53" name="Text Box 15"/>
            <p:cNvSpPr/>
            <p:nvPr/>
          </p:nvSpPr>
          <p:spPr>
            <a:xfrm>
              <a:off x="3584160" y="1295280"/>
              <a:ext cx="533160" cy="488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2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3200" strike="noStrike" u="none">
                  <a:solidFill>
                    <a:srgbClr val="000000"/>
                  </a:solidFill>
                  <a:uFillTx/>
                  <a:latin typeface="Tahoma"/>
                </a:rPr>
                <a:t>BR</a:t>
              </a:r>
              <a:endParaRPr b="0" lang="ru-RU" sz="32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54" name="Text Box 16"/>
            <p:cNvSpPr/>
            <p:nvPr/>
          </p:nvSpPr>
          <p:spPr>
            <a:xfrm>
              <a:off x="6438600" y="1355760"/>
              <a:ext cx="609480" cy="488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2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3200" strike="noStrike" u="none">
                  <a:solidFill>
                    <a:srgbClr val="000000"/>
                  </a:solidFill>
                  <a:uFillTx/>
                  <a:latin typeface="Tahoma"/>
                </a:rPr>
                <a:t>bR</a:t>
              </a:r>
              <a:endParaRPr b="0" lang="ru-RU" sz="32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55" name="Text Box 17"/>
            <p:cNvSpPr/>
            <p:nvPr/>
          </p:nvSpPr>
          <p:spPr>
            <a:xfrm>
              <a:off x="2819160" y="5470560"/>
              <a:ext cx="380520" cy="488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2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3200" strike="noStrike" u="none">
                  <a:solidFill>
                    <a:srgbClr val="000000"/>
                  </a:solidFill>
                  <a:uFillTx/>
                  <a:latin typeface="Tahoma"/>
                </a:rPr>
                <a:t>br</a:t>
              </a:r>
              <a:endParaRPr b="0" lang="ru-RU" sz="32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56" name="Text Box 18"/>
            <p:cNvSpPr/>
            <p:nvPr/>
          </p:nvSpPr>
          <p:spPr>
            <a:xfrm>
              <a:off x="2743200" y="4403880"/>
              <a:ext cx="533160" cy="488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2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3200" strike="noStrike" u="none">
                  <a:solidFill>
                    <a:srgbClr val="000000"/>
                  </a:solidFill>
                  <a:uFillTx/>
                  <a:latin typeface="Tahoma"/>
                </a:rPr>
                <a:t>bR</a:t>
              </a:r>
              <a:endParaRPr b="0" lang="ru-RU" sz="32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57" name="Text Box 19"/>
            <p:cNvSpPr/>
            <p:nvPr/>
          </p:nvSpPr>
          <p:spPr>
            <a:xfrm>
              <a:off x="2743200" y="3260880"/>
              <a:ext cx="456840" cy="488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2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3200" strike="noStrike" u="none">
                  <a:solidFill>
                    <a:srgbClr val="000000"/>
                  </a:solidFill>
                  <a:uFillTx/>
                  <a:latin typeface="Tahoma"/>
                </a:rPr>
                <a:t>Br</a:t>
              </a:r>
              <a:endParaRPr b="0" lang="ru-RU" sz="32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58" name="Text Box 20"/>
            <p:cNvSpPr/>
            <p:nvPr/>
          </p:nvSpPr>
          <p:spPr>
            <a:xfrm>
              <a:off x="2743200" y="2193840"/>
              <a:ext cx="533160" cy="488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2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3200" strike="noStrike" u="none">
                  <a:solidFill>
                    <a:srgbClr val="000000"/>
                  </a:solidFill>
                  <a:uFillTx/>
                  <a:latin typeface="Tahoma"/>
                </a:rPr>
                <a:t>BR</a:t>
              </a:r>
              <a:endParaRPr b="0" lang="ru-RU" sz="32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59" name="Text Box 21"/>
            <p:cNvSpPr/>
            <p:nvPr/>
          </p:nvSpPr>
          <p:spPr>
            <a:xfrm>
              <a:off x="7886520" y="1316160"/>
              <a:ext cx="380520" cy="488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2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3200" strike="noStrike" u="none">
                  <a:solidFill>
                    <a:srgbClr val="000000"/>
                  </a:solidFill>
                  <a:uFillTx/>
                  <a:latin typeface="Tahoma"/>
                </a:rPr>
                <a:t>br</a:t>
              </a:r>
              <a:endParaRPr b="0" lang="ru-RU" sz="32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60" name="Text Box 22"/>
            <p:cNvSpPr/>
            <p:nvPr/>
          </p:nvSpPr>
          <p:spPr>
            <a:xfrm>
              <a:off x="5105160" y="1355760"/>
              <a:ext cx="456840" cy="488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2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3200" strike="noStrike" u="none">
                  <a:solidFill>
                    <a:srgbClr val="000000"/>
                  </a:solidFill>
                  <a:uFillTx/>
                  <a:latin typeface="Tahoma"/>
                </a:rPr>
                <a:t>Br</a:t>
              </a:r>
              <a:endParaRPr b="0" lang="ru-RU" sz="32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61" name="Text Box 23"/>
            <p:cNvSpPr/>
            <p:nvPr/>
          </p:nvSpPr>
          <p:spPr>
            <a:xfrm>
              <a:off x="3581280" y="2193840"/>
              <a:ext cx="837720" cy="36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15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62" name="Text Box 24"/>
            <p:cNvSpPr/>
            <p:nvPr/>
          </p:nvSpPr>
          <p:spPr>
            <a:xfrm>
              <a:off x="6324480" y="2193840"/>
              <a:ext cx="837720" cy="36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15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63" name="Text Box 25"/>
            <p:cNvSpPr/>
            <p:nvPr/>
          </p:nvSpPr>
          <p:spPr>
            <a:xfrm>
              <a:off x="7696080" y="2193840"/>
              <a:ext cx="837720" cy="36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15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64" name="Text Box 26"/>
            <p:cNvSpPr/>
            <p:nvPr/>
          </p:nvSpPr>
          <p:spPr>
            <a:xfrm>
              <a:off x="3657240" y="3336840"/>
              <a:ext cx="838080" cy="36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15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65" name="Text Box 27"/>
            <p:cNvSpPr/>
            <p:nvPr/>
          </p:nvSpPr>
          <p:spPr>
            <a:xfrm>
              <a:off x="5028840" y="3336840"/>
              <a:ext cx="838080" cy="36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15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66" name="Text Box 28"/>
            <p:cNvSpPr/>
            <p:nvPr/>
          </p:nvSpPr>
          <p:spPr>
            <a:xfrm>
              <a:off x="6400440" y="3336840"/>
              <a:ext cx="838080" cy="36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15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67" name="Text Box 29"/>
            <p:cNvSpPr/>
            <p:nvPr/>
          </p:nvSpPr>
          <p:spPr>
            <a:xfrm>
              <a:off x="7696080" y="3336840"/>
              <a:ext cx="837720" cy="36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15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68" name="Text Box 30"/>
            <p:cNvSpPr/>
            <p:nvPr/>
          </p:nvSpPr>
          <p:spPr>
            <a:xfrm>
              <a:off x="3657240" y="4403880"/>
              <a:ext cx="838080" cy="365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15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69" name="Text Box 31"/>
            <p:cNvSpPr/>
            <p:nvPr/>
          </p:nvSpPr>
          <p:spPr>
            <a:xfrm>
              <a:off x="4952880" y="4403880"/>
              <a:ext cx="837720" cy="365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15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0" name="Text Box 32"/>
            <p:cNvSpPr/>
            <p:nvPr/>
          </p:nvSpPr>
          <p:spPr>
            <a:xfrm>
              <a:off x="6400440" y="4403880"/>
              <a:ext cx="838080" cy="365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15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1" name="Text Box 33"/>
            <p:cNvSpPr/>
            <p:nvPr/>
          </p:nvSpPr>
          <p:spPr>
            <a:xfrm>
              <a:off x="7772040" y="4403880"/>
              <a:ext cx="838080" cy="365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15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2" name="Text Box 34"/>
            <p:cNvSpPr/>
            <p:nvPr/>
          </p:nvSpPr>
          <p:spPr>
            <a:xfrm>
              <a:off x="3657240" y="5470560"/>
              <a:ext cx="838080" cy="365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15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3" name="Text Box 35"/>
            <p:cNvSpPr/>
            <p:nvPr/>
          </p:nvSpPr>
          <p:spPr>
            <a:xfrm>
              <a:off x="5028840" y="5470560"/>
              <a:ext cx="838080" cy="365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15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4" name="Text Box 36"/>
            <p:cNvSpPr/>
            <p:nvPr/>
          </p:nvSpPr>
          <p:spPr>
            <a:xfrm>
              <a:off x="6476760" y="5470560"/>
              <a:ext cx="837720" cy="365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15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5" name="Text Box 37"/>
            <p:cNvSpPr/>
            <p:nvPr/>
          </p:nvSpPr>
          <p:spPr>
            <a:xfrm>
              <a:off x="7848360" y="5470560"/>
              <a:ext cx="685440" cy="365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15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6" name="Text Box 38"/>
            <p:cNvSpPr/>
            <p:nvPr/>
          </p:nvSpPr>
          <p:spPr>
            <a:xfrm>
              <a:off x="5028840" y="2193840"/>
              <a:ext cx="838080" cy="36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15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  <p:sp>
        <p:nvSpPr>
          <p:cNvPr id="77" name="Text Box 39"/>
          <p:cNvSpPr/>
          <p:nvPr/>
        </p:nvSpPr>
        <p:spPr>
          <a:xfrm>
            <a:off x="9360" y="4267080"/>
            <a:ext cx="2743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kk-KZ" sz="2400" strike="noStrike" u="sng">
                <a:solidFill>
                  <a:srgbClr val="ff0000"/>
                </a:solidFill>
                <a:uFillTx/>
                <a:latin typeface="Arial"/>
              </a:rPr>
              <a:t>Қадам</a:t>
            </a:r>
            <a:r>
              <a:rPr b="1" i="1" lang="en-US" sz="2400" strike="noStrike" u="sng">
                <a:solidFill>
                  <a:srgbClr val="ff0000"/>
                </a:solidFill>
                <a:uFillTx/>
                <a:latin typeface="Arial"/>
              </a:rPr>
              <a:t> 3</a:t>
            </a:r>
            <a:r>
              <a:rPr b="1" i="1" lang="en-US" sz="2400" strike="noStrike" u="none">
                <a:solidFill>
                  <a:srgbClr val="ff0000"/>
                </a:solidFill>
                <a:uFillTx/>
                <a:latin typeface="Arial"/>
              </a:rPr>
              <a:t>: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78" name="Curved Connector 3"/>
          <p:cNvCxnSpPr/>
          <p:nvPr/>
        </p:nvCxnSpPr>
        <p:spPr>
          <a:xfrm flipV="1">
            <a:off x="4192200" y="1294920"/>
            <a:ext cx="532440" cy="215280"/>
          </a:xfrm>
          <a:prstGeom prst="curvedConnector5">
            <a:avLst>
              <a:gd name="adj1" fmla="val 50000"/>
              <a:gd name="adj2" fmla="val 49916"/>
              <a:gd name="adj3" fmla="val 50000"/>
            </a:avLst>
          </a:prstGeom>
          <a:ln w="38160">
            <a:solidFill>
              <a:srgbClr val="4f81bd"/>
            </a:solidFill>
            <a:miter/>
          </a:ln>
        </p:spPr>
      </p:cxnSp>
      <p:cxnSp>
        <p:nvCxnSpPr>
          <p:cNvPr id="79" name="Curved Connector 55"/>
          <p:cNvCxnSpPr/>
          <p:nvPr/>
        </p:nvCxnSpPr>
        <p:spPr>
          <a:xfrm flipV="1">
            <a:off x="5648040" y="1345320"/>
            <a:ext cx="532440" cy="213480"/>
          </a:xfrm>
          <a:prstGeom prst="curvedConnector5">
            <a:avLst>
              <a:gd name="adj1" fmla="val 50000"/>
              <a:gd name="adj2" fmla="val 50000"/>
              <a:gd name="adj3" fmla="val 50000"/>
            </a:avLst>
          </a:prstGeom>
          <a:ln w="38160">
            <a:solidFill>
              <a:srgbClr val="4f81bd"/>
            </a:solidFill>
            <a:miter/>
          </a:ln>
        </p:spPr>
      </p:cxnSp>
      <p:cxnSp>
        <p:nvCxnSpPr>
          <p:cNvPr id="80" name="Curved Connector 56"/>
          <p:cNvCxnSpPr/>
          <p:nvPr/>
        </p:nvCxnSpPr>
        <p:spPr>
          <a:xfrm flipV="1">
            <a:off x="7048080" y="1355040"/>
            <a:ext cx="532440" cy="213480"/>
          </a:xfrm>
          <a:prstGeom prst="curvedConnector5">
            <a:avLst>
              <a:gd name="adj1" fmla="val 50000"/>
              <a:gd name="adj2" fmla="val 50000"/>
              <a:gd name="adj3" fmla="val 50000"/>
            </a:avLst>
          </a:prstGeom>
          <a:ln w="38160">
            <a:solidFill>
              <a:srgbClr val="4f81bd"/>
            </a:solidFill>
            <a:miter/>
          </a:ln>
        </p:spPr>
      </p:cxnSp>
      <p:cxnSp>
        <p:nvCxnSpPr>
          <p:cNvPr id="81" name="Curved Connector 57"/>
          <p:cNvCxnSpPr/>
          <p:nvPr/>
        </p:nvCxnSpPr>
        <p:spPr>
          <a:xfrm flipV="1">
            <a:off x="8457840" y="1355040"/>
            <a:ext cx="532440" cy="213480"/>
          </a:xfrm>
          <a:prstGeom prst="curvedConnector5">
            <a:avLst>
              <a:gd name="adj1" fmla="val 50000"/>
              <a:gd name="adj2" fmla="val 50000"/>
              <a:gd name="adj3" fmla="val 50000"/>
            </a:avLst>
          </a:prstGeom>
          <a:ln w="38160">
            <a:solidFill>
              <a:srgbClr val="4f81bd"/>
            </a:solidFill>
            <a:miter/>
          </a:ln>
        </p:spPr>
      </p:cxnSp>
      <p:sp>
        <p:nvSpPr>
          <p:cNvPr id="82" name="TextBox 2"/>
          <p:cNvSpPr/>
          <p:nvPr/>
        </p:nvSpPr>
        <p:spPr>
          <a:xfrm>
            <a:off x="3360600" y="2173320"/>
            <a:ext cx="3049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uFillTx/>
                <a:latin typeface="Arial"/>
              </a:rPr>
              <a:t>B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3" name="TextBox 4"/>
          <p:cNvSpPr/>
          <p:nvPr/>
        </p:nvSpPr>
        <p:spPr>
          <a:xfrm>
            <a:off x="3581280" y="2558880"/>
            <a:ext cx="184320" cy="37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4" name="TextBox 53"/>
          <p:cNvSpPr/>
          <p:nvPr/>
        </p:nvSpPr>
        <p:spPr>
          <a:xfrm>
            <a:off x="3346560" y="3294000"/>
            <a:ext cx="3045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uFillTx/>
                <a:latin typeface="Arial"/>
              </a:rPr>
              <a:t>B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5" name="TextBox 54"/>
          <p:cNvSpPr/>
          <p:nvPr/>
        </p:nvSpPr>
        <p:spPr>
          <a:xfrm>
            <a:off x="3355920" y="4356000"/>
            <a:ext cx="3049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uFillTx/>
                <a:latin typeface="Arial"/>
              </a:rPr>
              <a:t>B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6" name="TextBox 58"/>
          <p:cNvSpPr/>
          <p:nvPr/>
        </p:nvSpPr>
        <p:spPr>
          <a:xfrm>
            <a:off x="3349800" y="5423040"/>
            <a:ext cx="3045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uFillTx/>
                <a:latin typeface="Arial"/>
              </a:rPr>
              <a:t>B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7" name="TextBox 59"/>
          <p:cNvSpPr/>
          <p:nvPr/>
        </p:nvSpPr>
        <p:spPr>
          <a:xfrm>
            <a:off x="4800600" y="2116080"/>
            <a:ext cx="3049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uFillTx/>
                <a:latin typeface="Arial"/>
              </a:rPr>
              <a:t>B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8" name="TextBox 60"/>
          <p:cNvSpPr/>
          <p:nvPr/>
        </p:nvSpPr>
        <p:spPr>
          <a:xfrm>
            <a:off x="4773600" y="3171960"/>
            <a:ext cx="3049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uFillTx/>
                <a:latin typeface="Arial"/>
              </a:rPr>
              <a:t>B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9" name="TextBox 61"/>
          <p:cNvSpPr/>
          <p:nvPr/>
        </p:nvSpPr>
        <p:spPr>
          <a:xfrm>
            <a:off x="4772160" y="4375080"/>
            <a:ext cx="3045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uFillTx/>
                <a:latin typeface="Arial"/>
              </a:rPr>
              <a:t>B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0" name="TextBox 62"/>
          <p:cNvSpPr/>
          <p:nvPr/>
        </p:nvSpPr>
        <p:spPr>
          <a:xfrm>
            <a:off x="4756320" y="5442120"/>
            <a:ext cx="3045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uFillTx/>
                <a:latin typeface="Arial"/>
              </a:rPr>
              <a:t>B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1" name="TextBox 5"/>
          <p:cNvSpPr/>
          <p:nvPr/>
        </p:nvSpPr>
        <p:spPr>
          <a:xfrm>
            <a:off x="6140520" y="2138400"/>
            <a:ext cx="3189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uFillTx/>
                <a:latin typeface="Arial"/>
              </a:rPr>
              <a:t>b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2" name="TextBox 63"/>
          <p:cNvSpPr/>
          <p:nvPr/>
        </p:nvSpPr>
        <p:spPr>
          <a:xfrm>
            <a:off x="6230880" y="3184560"/>
            <a:ext cx="3193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uFillTx/>
                <a:latin typeface="Arial"/>
              </a:rPr>
              <a:t>b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3" name="TextBox 64"/>
          <p:cNvSpPr/>
          <p:nvPr/>
        </p:nvSpPr>
        <p:spPr>
          <a:xfrm>
            <a:off x="6226200" y="4329000"/>
            <a:ext cx="3189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uFillTx/>
                <a:latin typeface="Arial"/>
              </a:rPr>
              <a:t>b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4" name="TextBox 65"/>
          <p:cNvSpPr/>
          <p:nvPr/>
        </p:nvSpPr>
        <p:spPr>
          <a:xfrm>
            <a:off x="6180120" y="5495760"/>
            <a:ext cx="3189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uFillTx/>
                <a:latin typeface="Arial"/>
              </a:rPr>
              <a:t>b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5" name="TextBox 66"/>
          <p:cNvSpPr/>
          <p:nvPr/>
        </p:nvSpPr>
        <p:spPr>
          <a:xfrm>
            <a:off x="7500960" y="2184480"/>
            <a:ext cx="3189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uFillTx/>
                <a:latin typeface="Arial"/>
              </a:rPr>
              <a:t>b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6" name="TextBox 67"/>
          <p:cNvSpPr/>
          <p:nvPr/>
        </p:nvSpPr>
        <p:spPr>
          <a:xfrm>
            <a:off x="7535880" y="4373640"/>
            <a:ext cx="3189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uFillTx/>
                <a:latin typeface="Arial"/>
              </a:rPr>
              <a:t>b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7" name="TextBox 68"/>
          <p:cNvSpPr/>
          <p:nvPr/>
        </p:nvSpPr>
        <p:spPr>
          <a:xfrm>
            <a:off x="7496280" y="3322800"/>
            <a:ext cx="3189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uFillTx/>
                <a:latin typeface="Arial"/>
              </a:rPr>
              <a:t>b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8" name="TextBox 69"/>
          <p:cNvSpPr/>
          <p:nvPr/>
        </p:nvSpPr>
        <p:spPr>
          <a:xfrm>
            <a:off x="7499520" y="5452920"/>
            <a:ext cx="3189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uFillTx/>
                <a:latin typeface="Arial"/>
              </a:rPr>
              <a:t>b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9" name="TextBox 6"/>
          <p:cNvSpPr/>
          <p:nvPr/>
        </p:nvSpPr>
        <p:spPr>
          <a:xfrm>
            <a:off x="3602160" y="2171880"/>
            <a:ext cx="3110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uFillTx/>
                <a:latin typeface="Arial"/>
              </a:rPr>
              <a:t>B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0" name="TextBox 70"/>
          <p:cNvSpPr/>
          <p:nvPr/>
        </p:nvSpPr>
        <p:spPr>
          <a:xfrm>
            <a:off x="5021280" y="2125800"/>
            <a:ext cx="3096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uFillTx/>
                <a:latin typeface="Arial"/>
              </a:rPr>
              <a:t>B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1" name="TextBox 71"/>
          <p:cNvSpPr/>
          <p:nvPr/>
        </p:nvSpPr>
        <p:spPr>
          <a:xfrm>
            <a:off x="6321600" y="2136600"/>
            <a:ext cx="3110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uFillTx/>
                <a:latin typeface="Arial"/>
              </a:rPr>
              <a:t>B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2" name="TextBox 72"/>
          <p:cNvSpPr/>
          <p:nvPr/>
        </p:nvSpPr>
        <p:spPr>
          <a:xfrm>
            <a:off x="7701120" y="2170080"/>
            <a:ext cx="3092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uFillTx/>
                <a:latin typeface="Arial"/>
              </a:rPr>
              <a:t>B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3" name="TextBox 73"/>
          <p:cNvSpPr/>
          <p:nvPr/>
        </p:nvSpPr>
        <p:spPr>
          <a:xfrm>
            <a:off x="3600360" y="3294000"/>
            <a:ext cx="3114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uFillTx/>
                <a:latin typeface="Arial"/>
              </a:rPr>
              <a:t>B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4" name="TextBox 74"/>
          <p:cNvSpPr/>
          <p:nvPr/>
        </p:nvSpPr>
        <p:spPr>
          <a:xfrm>
            <a:off x="4979880" y="3171960"/>
            <a:ext cx="3096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uFillTx/>
                <a:latin typeface="Arial"/>
              </a:rPr>
              <a:t>B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5" name="TextBox 75"/>
          <p:cNvSpPr/>
          <p:nvPr/>
        </p:nvSpPr>
        <p:spPr>
          <a:xfrm>
            <a:off x="6410160" y="3171960"/>
            <a:ext cx="3096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uFillTx/>
                <a:latin typeface="Arial"/>
              </a:rPr>
              <a:t>B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6" name="TextBox 76"/>
          <p:cNvSpPr/>
          <p:nvPr/>
        </p:nvSpPr>
        <p:spPr>
          <a:xfrm>
            <a:off x="7664400" y="3313080"/>
            <a:ext cx="3110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uFillTx/>
                <a:latin typeface="Arial"/>
              </a:rPr>
              <a:t>B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7" name="TextBox 7"/>
          <p:cNvSpPr/>
          <p:nvPr/>
        </p:nvSpPr>
        <p:spPr>
          <a:xfrm>
            <a:off x="3591000" y="4363920"/>
            <a:ext cx="2919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uFillTx/>
                <a:latin typeface="Arial"/>
              </a:rPr>
              <a:t>b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8" name="TextBox 77"/>
          <p:cNvSpPr/>
          <p:nvPr/>
        </p:nvSpPr>
        <p:spPr>
          <a:xfrm>
            <a:off x="4976640" y="4384800"/>
            <a:ext cx="2923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uFillTx/>
                <a:latin typeface="Arial"/>
              </a:rPr>
              <a:t>b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9" name="TextBox 78"/>
          <p:cNvSpPr/>
          <p:nvPr/>
        </p:nvSpPr>
        <p:spPr>
          <a:xfrm>
            <a:off x="6399360" y="4329000"/>
            <a:ext cx="2919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uFillTx/>
                <a:latin typeface="Arial"/>
              </a:rPr>
              <a:t>b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10" name="TextBox 79"/>
          <p:cNvSpPr/>
          <p:nvPr/>
        </p:nvSpPr>
        <p:spPr>
          <a:xfrm>
            <a:off x="7740720" y="4384800"/>
            <a:ext cx="2919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uFillTx/>
                <a:latin typeface="Arial"/>
              </a:rPr>
              <a:t>b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11" name="TextBox 80"/>
          <p:cNvSpPr/>
          <p:nvPr/>
        </p:nvSpPr>
        <p:spPr>
          <a:xfrm>
            <a:off x="3587760" y="5423040"/>
            <a:ext cx="2919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uFillTx/>
                <a:latin typeface="Arial"/>
              </a:rPr>
              <a:t>b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12" name="TextBox 81"/>
          <p:cNvSpPr/>
          <p:nvPr/>
        </p:nvSpPr>
        <p:spPr>
          <a:xfrm>
            <a:off x="4989600" y="5442120"/>
            <a:ext cx="290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uFillTx/>
                <a:latin typeface="Arial"/>
              </a:rPr>
              <a:t>b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13" name="TextBox 82"/>
          <p:cNvSpPr/>
          <p:nvPr/>
        </p:nvSpPr>
        <p:spPr>
          <a:xfrm>
            <a:off x="6380280" y="5486400"/>
            <a:ext cx="2919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uFillTx/>
                <a:latin typeface="Arial"/>
              </a:rPr>
              <a:t>b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14" name="TextBox 83"/>
          <p:cNvSpPr/>
          <p:nvPr/>
        </p:nvSpPr>
        <p:spPr>
          <a:xfrm>
            <a:off x="7666200" y="5452920"/>
            <a:ext cx="290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uFillTx/>
                <a:latin typeface="Arial"/>
              </a:rPr>
              <a:t>b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15" name="TextBox 8"/>
          <p:cNvSpPr/>
          <p:nvPr/>
        </p:nvSpPr>
        <p:spPr>
          <a:xfrm>
            <a:off x="3855960" y="2171880"/>
            <a:ext cx="3193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uFillTx/>
                <a:latin typeface="Arial"/>
              </a:rPr>
              <a:t>R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16" name="TextBox 86"/>
          <p:cNvSpPr/>
          <p:nvPr/>
        </p:nvSpPr>
        <p:spPr>
          <a:xfrm>
            <a:off x="3854520" y="3282840"/>
            <a:ext cx="317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uFillTx/>
                <a:latin typeface="Arial"/>
              </a:rPr>
              <a:t>R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17" name="TextBox 87"/>
          <p:cNvSpPr/>
          <p:nvPr/>
        </p:nvSpPr>
        <p:spPr>
          <a:xfrm>
            <a:off x="3809880" y="4373640"/>
            <a:ext cx="317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uFillTx/>
                <a:latin typeface="Arial"/>
              </a:rPr>
              <a:t>R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18" name="TextBox 88"/>
          <p:cNvSpPr/>
          <p:nvPr/>
        </p:nvSpPr>
        <p:spPr>
          <a:xfrm>
            <a:off x="3876840" y="5440320"/>
            <a:ext cx="3171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uFillTx/>
                <a:latin typeface="Arial"/>
              </a:rPr>
              <a:t>R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19" name="TextBox 9"/>
          <p:cNvSpPr/>
          <p:nvPr/>
        </p:nvSpPr>
        <p:spPr>
          <a:xfrm>
            <a:off x="5275440" y="2125800"/>
            <a:ext cx="2523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uFillTx/>
                <a:latin typeface="Arial"/>
              </a:rPr>
              <a:t>r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20" name="TextBox 90"/>
          <p:cNvSpPr/>
          <p:nvPr/>
        </p:nvSpPr>
        <p:spPr>
          <a:xfrm>
            <a:off x="5284800" y="3192480"/>
            <a:ext cx="2509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uFillTx/>
                <a:latin typeface="Arial"/>
              </a:rPr>
              <a:t>r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21" name="TextBox 91"/>
          <p:cNvSpPr/>
          <p:nvPr/>
        </p:nvSpPr>
        <p:spPr>
          <a:xfrm>
            <a:off x="5207040" y="4373640"/>
            <a:ext cx="2523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uFillTx/>
                <a:latin typeface="Arial"/>
              </a:rPr>
              <a:t>r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22" name="TextBox 92"/>
          <p:cNvSpPr/>
          <p:nvPr/>
        </p:nvSpPr>
        <p:spPr>
          <a:xfrm>
            <a:off x="5229360" y="5430960"/>
            <a:ext cx="2505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uFillTx/>
                <a:latin typeface="Arial"/>
              </a:rPr>
              <a:t>r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23" name="TextBox 93"/>
          <p:cNvSpPr/>
          <p:nvPr/>
        </p:nvSpPr>
        <p:spPr>
          <a:xfrm>
            <a:off x="6662880" y="2160720"/>
            <a:ext cx="3189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uFillTx/>
                <a:latin typeface="Arial"/>
              </a:rPr>
              <a:t>R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24" name="TextBox 94"/>
          <p:cNvSpPr/>
          <p:nvPr/>
        </p:nvSpPr>
        <p:spPr>
          <a:xfrm>
            <a:off x="6740640" y="3192480"/>
            <a:ext cx="317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uFillTx/>
                <a:latin typeface="Arial"/>
              </a:rPr>
              <a:t>R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25" name="TextBox 95"/>
          <p:cNvSpPr/>
          <p:nvPr/>
        </p:nvSpPr>
        <p:spPr>
          <a:xfrm>
            <a:off x="6620040" y="4329000"/>
            <a:ext cx="3171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uFillTx/>
                <a:latin typeface="Arial"/>
              </a:rPr>
              <a:t>R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26" name="TextBox 96"/>
          <p:cNvSpPr/>
          <p:nvPr/>
        </p:nvSpPr>
        <p:spPr>
          <a:xfrm>
            <a:off x="6608880" y="5495760"/>
            <a:ext cx="3189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uFillTx/>
                <a:latin typeface="Arial"/>
              </a:rPr>
              <a:t>R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27" name="TextBox 98"/>
          <p:cNvSpPr/>
          <p:nvPr/>
        </p:nvSpPr>
        <p:spPr>
          <a:xfrm>
            <a:off x="7970760" y="2190600"/>
            <a:ext cx="2523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uFillTx/>
                <a:latin typeface="Arial"/>
              </a:rPr>
              <a:t>r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28" name="TextBox 99"/>
          <p:cNvSpPr/>
          <p:nvPr/>
        </p:nvSpPr>
        <p:spPr>
          <a:xfrm>
            <a:off x="7970760" y="3313080"/>
            <a:ext cx="2523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uFillTx/>
                <a:latin typeface="Arial"/>
              </a:rPr>
              <a:t>r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29" name="TextBox 100"/>
          <p:cNvSpPr/>
          <p:nvPr/>
        </p:nvSpPr>
        <p:spPr>
          <a:xfrm>
            <a:off x="7985160" y="4361040"/>
            <a:ext cx="2509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uFillTx/>
                <a:latin typeface="Arial"/>
              </a:rPr>
              <a:t>r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0" name="TextBox 101"/>
          <p:cNvSpPr/>
          <p:nvPr/>
        </p:nvSpPr>
        <p:spPr>
          <a:xfrm>
            <a:off x="7970760" y="5459400"/>
            <a:ext cx="2523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uFillTx/>
                <a:latin typeface="Arial"/>
              </a:rPr>
              <a:t>r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1" name="TextBox 102"/>
          <p:cNvSpPr/>
          <p:nvPr/>
        </p:nvSpPr>
        <p:spPr>
          <a:xfrm>
            <a:off x="4140360" y="2170080"/>
            <a:ext cx="317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uFillTx/>
                <a:latin typeface="Arial"/>
              </a:rPr>
              <a:t>R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2" name="TextBox 103"/>
          <p:cNvSpPr/>
          <p:nvPr/>
        </p:nvSpPr>
        <p:spPr>
          <a:xfrm>
            <a:off x="5440320" y="2125800"/>
            <a:ext cx="3189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uFillTx/>
                <a:latin typeface="Arial"/>
              </a:rPr>
              <a:t>R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3" name="TextBox 104"/>
          <p:cNvSpPr/>
          <p:nvPr/>
        </p:nvSpPr>
        <p:spPr>
          <a:xfrm>
            <a:off x="6929280" y="2160720"/>
            <a:ext cx="317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uFillTx/>
                <a:latin typeface="Arial"/>
              </a:rPr>
              <a:t>R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4" name="TextBox 105"/>
          <p:cNvSpPr/>
          <p:nvPr/>
        </p:nvSpPr>
        <p:spPr>
          <a:xfrm>
            <a:off x="8131320" y="2181240"/>
            <a:ext cx="317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uFillTx/>
                <a:latin typeface="Arial"/>
              </a:rPr>
              <a:t>R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5" name="TextBox 106"/>
          <p:cNvSpPr/>
          <p:nvPr/>
        </p:nvSpPr>
        <p:spPr>
          <a:xfrm>
            <a:off x="4137120" y="3279600"/>
            <a:ext cx="2523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uFillTx/>
                <a:latin typeface="Arial"/>
              </a:rPr>
              <a:t>r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6" name="TextBox 107"/>
          <p:cNvSpPr/>
          <p:nvPr/>
        </p:nvSpPr>
        <p:spPr>
          <a:xfrm>
            <a:off x="5425920" y="3189240"/>
            <a:ext cx="2509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uFillTx/>
                <a:latin typeface="Arial"/>
              </a:rPr>
              <a:t>r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7" name="TextBox 108"/>
          <p:cNvSpPr/>
          <p:nvPr/>
        </p:nvSpPr>
        <p:spPr>
          <a:xfrm>
            <a:off x="7013520" y="3178080"/>
            <a:ext cx="2509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uFillTx/>
                <a:latin typeface="Arial"/>
              </a:rPr>
              <a:t>r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8" name="TextBox 109"/>
          <p:cNvSpPr/>
          <p:nvPr/>
        </p:nvSpPr>
        <p:spPr>
          <a:xfrm>
            <a:off x="8126280" y="3316320"/>
            <a:ext cx="2527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uFillTx/>
                <a:latin typeface="Arial"/>
              </a:rPr>
              <a:t>r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9" name="TextBox 111"/>
          <p:cNvSpPr/>
          <p:nvPr/>
        </p:nvSpPr>
        <p:spPr>
          <a:xfrm>
            <a:off x="4071960" y="4395960"/>
            <a:ext cx="317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uFillTx/>
                <a:latin typeface="Arial"/>
              </a:rPr>
              <a:t>R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40" name="TextBox 112"/>
          <p:cNvSpPr/>
          <p:nvPr/>
        </p:nvSpPr>
        <p:spPr>
          <a:xfrm>
            <a:off x="5338800" y="4383000"/>
            <a:ext cx="3189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uFillTx/>
                <a:latin typeface="Arial"/>
              </a:rPr>
              <a:t>R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41" name="TextBox 113"/>
          <p:cNvSpPr/>
          <p:nvPr/>
        </p:nvSpPr>
        <p:spPr>
          <a:xfrm>
            <a:off x="6892920" y="4338720"/>
            <a:ext cx="317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uFillTx/>
                <a:latin typeface="Arial"/>
              </a:rPr>
              <a:t>R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42" name="TextBox 114"/>
          <p:cNvSpPr/>
          <p:nvPr/>
        </p:nvSpPr>
        <p:spPr>
          <a:xfrm>
            <a:off x="8105760" y="4371840"/>
            <a:ext cx="317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uFillTx/>
                <a:latin typeface="Arial"/>
              </a:rPr>
              <a:t>R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43" name="TextBox 116"/>
          <p:cNvSpPr/>
          <p:nvPr/>
        </p:nvSpPr>
        <p:spPr>
          <a:xfrm>
            <a:off x="4146480" y="5437080"/>
            <a:ext cx="2509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uFillTx/>
                <a:latin typeface="Arial"/>
              </a:rPr>
              <a:t>r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44" name="TextBox 117"/>
          <p:cNvSpPr/>
          <p:nvPr/>
        </p:nvSpPr>
        <p:spPr>
          <a:xfrm>
            <a:off x="5402160" y="5433840"/>
            <a:ext cx="2509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uFillTx/>
                <a:latin typeface="Arial"/>
              </a:rPr>
              <a:t>r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45" name="TextBox 118"/>
          <p:cNvSpPr/>
          <p:nvPr/>
        </p:nvSpPr>
        <p:spPr>
          <a:xfrm>
            <a:off x="6877080" y="5478480"/>
            <a:ext cx="2523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uFillTx/>
                <a:latin typeface="Arial"/>
              </a:rPr>
              <a:t>r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46" name="TextBox 119"/>
          <p:cNvSpPr/>
          <p:nvPr/>
        </p:nvSpPr>
        <p:spPr>
          <a:xfrm>
            <a:off x="8110440" y="5457960"/>
            <a:ext cx="2509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uFillTx/>
                <a:latin typeface="Arial"/>
              </a:rPr>
              <a:t>r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2" dur="indefinite" restart="never" nodeType="tmRoot">
          <p:childTnLst>
            <p:seq>
              <p:cTn id="23" dur="indefinite" nodeType="mainSeq">
                <p:childTnLst>
                  <p:par>
                    <p:cTn id="24" nodeType="clickEffect" fill="hold">
                      <p:stCondLst>
                        <p:cond delay="indefinite"/>
                      </p:stCondLst>
                      <p:childTnLst>
                        <p:par>
                          <p:cTn id="25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6" nodeType="clickEffect" fill="hold" presetClass="entr" presetID="4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in)" transition="in">
                                      <p:cBhvr additive="repl">
                                        <p:cTn id="28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nodeType="clickEffect" fill="hold">
                      <p:stCondLst>
                        <p:cond delay="indefinite"/>
                      </p:stCondLst>
                      <p:childTnLst>
                        <p:par>
                          <p:cTn id="3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nodeType="clickEffect" fill="hold">
                      <p:stCondLst>
                        <p:cond delay="indefinite"/>
                      </p:stCondLst>
                      <p:childTnLst>
                        <p:par>
                          <p:cTn id="3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nodeType="clickEffect" fill="hold">
                      <p:stCondLst>
                        <p:cond delay="indefinite"/>
                      </p:stCondLst>
                      <p:childTnLst>
                        <p:par>
                          <p:cTn id="3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nodeType="clickEffect" fill="hold">
                      <p:stCondLst>
                        <p:cond delay="indefinite"/>
                      </p:stCondLst>
                      <p:childTnLst>
                        <p:par>
                          <p:cTn id="4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4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nodeType="clickEffect" fill="hold">
                      <p:stCondLst>
                        <p:cond delay="indefinite"/>
                      </p:stCondLst>
                      <p:childTnLst>
                        <p:par>
                          <p:cTn id="4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4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nodeType="clickEffect" fill="hold">
                      <p:stCondLst>
                        <p:cond delay="indefinite"/>
                      </p:stCondLst>
                      <p:childTnLst>
                        <p:par>
                          <p:cTn id="5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nodeType="clickEffect" fill="hold">
                      <p:stCondLst>
                        <p:cond delay="indefinite"/>
                      </p:stCondLst>
                      <p:childTnLst>
                        <p:par>
                          <p:cTn id="5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nodeType="clickEffect" fill="hold">
                      <p:stCondLst>
                        <p:cond delay="indefinite"/>
                      </p:stCondLst>
                      <p:childTnLst>
                        <p:par>
                          <p:cTn id="5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nodeType="clickEffect" fill="hold">
                      <p:stCondLst>
                        <p:cond delay="indefinite"/>
                      </p:stCondLst>
                      <p:childTnLst>
                        <p:par>
                          <p:cTn id="6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6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nodeType="clickEffect" fill="hold">
                      <p:stCondLst>
                        <p:cond delay="indefinite"/>
                      </p:stCondLst>
                      <p:childTnLst>
                        <p:par>
                          <p:cTn id="6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67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nodeType="clickEffect" fill="hold">
                      <p:stCondLst>
                        <p:cond delay="indefinite"/>
                      </p:stCondLst>
                      <p:childTnLst>
                        <p:par>
                          <p:cTn id="7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73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nodeType="clickEffect" fill="hold">
                      <p:stCondLst>
                        <p:cond delay="indefinite"/>
                      </p:stCondLst>
                      <p:childTnLst>
                        <p:par>
                          <p:cTn id="7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79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nodeType="clickEffect" fill="hold">
                      <p:stCondLst>
                        <p:cond delay="indefinite"/>
                      </p:stCondLst>
                      <p:childTnLst>
                        <p:par>
                          <p:cTn id="8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8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nodeType="clickEffect" fill="hold">
                      <p:stCondLst>
                        <p:cond delay="indefinite"/>
                      </p:stCondLst>
                      <p:childTnLst>
                        <p:par>
                          <p:cTn id="8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8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nodeType="clickEffect" fill="hold">
                      <p:stCondLst>
                        <p:cond delay="indefinite"/>
                      </p:stCondLst>
                      <p:childTnLst>
                        <p:par>
                          <p:cTn id="9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93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95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nodeType="clickEffect" fill="hold">
                      <p:stCondLst>
                        <p:cond delay="indefinite"/>
                      </p:stCondLst>
                      <p:childTnLst>
                        <p:par>
                          <p:cTn id="97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98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0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nodeType="clickEffect" fill="hold">
                      <p:stCondLst>
                        <p:cond delay="indefinite"/>
                      </p:stCondLst>
                      <p:childTnLst>
                        <p:par>
                          <p:cTn id="10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0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nodeType="clickEffect" fill="hold">
                      <p:stCondLst>
                        <p:cond delay="indefinite"/>
                      </p:stCondLst>
                      <p:childTnLst>
                        <p:par>
                          <p:cTn id="10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0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nodeType="clickEffect" fill="hold">
                      <p:stCondLst>
                        <p:cond delay="indefinite"/>
                      </p:stCondLst>
                      <p:childTnLst>
                        <p:par>
                          <p:cTn id="11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1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nodeType="clickEffect" fill="hold">
                      <p:stCondLst>
                        <p:cond delay="indefinite"/>
                      </p:stCondLst>
                      <p:childTnLst>
                        <p:par>
                          <p:cTn id="11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1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nodeType="clickEffect" fill="hold">
                      <p:stCondLst>
                        <p:cond delay="indefinite"/>
                      </p:stCondLst>
                      <p:childTnLst>
                        <p:par>
                          <p:cTn id="11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1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nodeType="clickEffect" fill="hold">
                      <p:stCondLst>
                        <p:cond delay="indefinite"/>
                      </p:stCondLst>
                      <p:childTnLst>
                        <p:par>
                          <p:cTn id="12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2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nodeType="clickEffect" fill="hold">
                      <p:stCondLst>
                        <p:cond delay="indefinite"/>
                      </p:stCondLst>
                      <p:childTnLst>
                        <p:par>
                          <p:cTn id="12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2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nodeType="clickEffect" fill="hold">
                      <p:stCondLst>
                        <p:cond delay="indefinite"/>
                      </p:stCondLst>
                      <p:childTnLst>
                        <p:par>
                          <p:cTn id="13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3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nodeType="clickEffect" fill="hold">
                      <p:stCondLst>
                        <p:cond delay="indefinite"/>
                      </p:stCondLst>
                      <p:childTnLst>
                        <p:par>
                          <p:cTn id="13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3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nodeType="clickEffect" fill="hold">
                      <p:stCondLst>
                        <p:cond delay="indefinite"/>
                      </p:stCondLst>
                      <p:childTnLst>
                        <p:par>
                          <p:cTn id="13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3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nodeType="clickEffect" fill="hold">
                      <p:stCondLst>
                        <p:cond delay="indefinite"/>
                      </p:stCondLst>
                      <p:childTnLst>
                        <p:par>
                          <p:cTn id="14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4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nodeType="clickEffect" fill="hold">
                      <p:stCondLst>
                        <p:cond delay="indefinite"/>
                      </p:stCondLst>
                      <p:childTnLst>
                        <p:par>
                          <p:cTn id="14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4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nodeType="clickEffect" fill="hold">
                      <p:stCondLst>
                        <p:cond delay="indefinite"/>
                      </p:stCondLst>
                      <p:childTnLst>
                        <p:par>
                          <p:cTn id="15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5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nodeType="clickEffect" fill="hold">
                      <p:stCondLst>
                        <p:cond delay="indefinite"/>
                      </p:stCondLst>
                      <p:childTnLst>
                        <p:par>
                          <p:cTn id="15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5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nodeType="clickEffect" fill="hold">
                      <p:stCondLst>
                        <p:cond delay="indefinite"/>
                      </p:stCondLst>
                      <p:childTnLst>
                        <p:par>
                          <p:cTn id="15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5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nodeType="clickEffect" fill="hold">
                      <p:stCondLst>
                        <p:cond delay="indefinite"/>
                      </p:stCondLst>
                      <p:childTnLst>
                        <p:par>
                          <p:cTn id="16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6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nodeType="clickEffect" fill="hold">
                      <p:stCondLst>
                        <p:cond delay="indefinite"/>
                      </p:stCondLst>
                      <p:childTnLst>
                        <p:par>
                          <p:cTn id="16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6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nodeType="clickEffect" fill="hold">
                      <p:stCondLst>
                        <p:cond delay="indefinite"/>
                      </p:stCondLst>
                      <p:childTnLst>
                        <p:par>
                          <p:cTn id="17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7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nodeType="clickEffect" fill="hold">
                      <p:stCondLst>
                        <p:cond delay="indefinite"/>
                      </p:stCondLst>
                      <p:childTnLst>
                        <p:par>
                          <p:cTn id="17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7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nodeType="clickEffect" fill="hold">
                      <p:stCondLst>
                        <p:cond delay="indefinite"/>
                      </p:stCondLst>
                      <p:childTnLst>
                        <p:par>
                          <p:cTn id="17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7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nodeType="clickEffect" fill="hold">
                      <p:stCondLst>
                        <p:cond delay="indefinite"/>
                      </p:stCondLst>
                      <p:childTnLst>
                        <p:par>
                          <p:cTn id="18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8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nodeType="clickEffect" fill="hold">
                      <p:stCondLst>
                        <p:cond delay="indefinite"/>
                      </p:stCondLst>
                      <p:childTnLst>
                        <p:par>
                          <p:cTn id="18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8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nodeType="clickEffect" fill="hold">
                      <p:stCondLst>
                        <p:cond delay="indefinite"/>
                      </p:stCondLst>
                      <p:childTnLst>
                        <p:par>
                          <p:cTn id="19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9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nodeType="clickEffect" fill="hold">
                      <p:stCondLst>
                        <p:cond delay="indefinite"/>
                      </p:stCondLst>
                      <p:childTnLst>
                        <p:par>
                          <p:cTn id="19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9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nodeType="clickEffect" fill="hold">
                      <p:stCondLst>
                        <p:cond delay="indefinite"/>
                      </p:stCondLst>
                      <p:childTnLst>
                        <p:par>
                          <p:cTn id="19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9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nodeType="clickEffect" fill="hold">
                      <p:stCondLst>
                        <p:cond delay="indefinite"/>
                      </p:stCondLst>
                      <p:childTnLst>
                        <p:par>
                          <p:cTn id="20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0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nodeType="clickEffect" fill="hold">
                      <p:stCondLst>
                        <p:cond delay="indefinite"/>
                      </p:stCondLst>
                      <p:childTnLst>
                        <p:par>
                          <p:cTn id="20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0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nodeType="clickEffect" fill="hold">
                      <p:stCondLst>
                        <p:cond delay="indefinite"/>
                      </p:stCondLst>
                      <p:childTnLst>
                        <p:par>
                          <p:cTn id="21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1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nodeType="clickEffect" fill="hold">
                      <p:stCondLst>
                        <p:cond delay="indefinite"/>
                      </p:stCondLst>
                      <p:childTnLst>
                        <p:par>
                          <p:cTn id="21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1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nodeType="clickEffect" fill="hold">
                      <p:stCondLst>
                        <p:cond delay="indefinite"/>
                      </p:stCondLst>
                      <p:childTnLst>
                        <p:par>
                          <p:cTn id="21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1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nodeType="clickEffect" fill="hold">
                      <p:stCondLst>
                        <p:cond delay="indefinite"/>
                      </p:stCondLst>
                      <p:childTnLst>
                        <p:par>
                          <p:cTn id="22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2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nodeType="clickEffect" fill="hold">
                      <p:stCondLst>
                        <p:cond delay="indefinite"/>
                      </p:stCondLst>
                      <p:childTnLst>
                        <p:par>
                          <p:cTn id="22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2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nodeType="clickEffect" fill="hold">
                      <p:stCondLst>
                        <p:cond delay="indefinite"/>
                      </p:stCondLst>
                      <p:childTnLst>
                        <p:par>
                          <p:cTn id="23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3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nodeType="clickEffect" fill="hold">
                      <p:stCondLst>
                        <p:cond delay="indefinite"/>
                      </p:stCondLst>
                      <p:childTnLst>
                        <p:par>
                          <p:cTn id="23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3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nodeType="clickEffect" fill="hold">
                      <p:stCondLst>
                        <p:cond delay="indefinite"/>
                      </p:stCondLst>
                      <p:childTnLst>
                        <p:par>
                          <p:cTn id="23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3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nodeType="clickEffect" fill="hold">
                      <p:stCondLst>
                        <p:cond delay="indefinite"/>
                      </p:stCondLst>
                      <p:childTnLst>
                        <p:par>
                          <p:cTn id="24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4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nodeType="clickEffect" fill="hold">
                      <p:stCondLst>
                        <p:cond delay="indefinite"/>
                      </p:stCondLst>
                      <p:childTnLst>
                        <p:par>
                          <p:cTn id="24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4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nodeType="clickEffect" fill="hold">
                      <p:stCondLst>
                        <p:cond delay="indefinite"/>
                      </p:stCondLst>
                      <p:childTnLst>
                        <p:par>
                          <p:cTn id="25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5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nodeType="clickEffect" fill="hold">
                      <p:stCondLst>
                        <p:cond delay="indefinite"/>
                      </p:stCondLst>
                      <p:childTnLst>
                        <p:par>
                          <p:cTn id="25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5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7" nodeType="clickEffect" fill="hold">
                      <p:stCondLst>
                        <p:cond delay="indefinite"/>
                      </p:stCondLst>
                      <p:childTnLst>
                        <p:par>
                          <p:cTn id="25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5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nodeType="clickEffect" fill="hold">
                      <p:stCondLst>
                        <p:cond delay="indefinite"/>
                      </p:stCondLst>
                      <p:childTnLst>
                        <p:par>
                          <p:cTn id="26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6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5" nodeType="clickEffect" fill="hold">
                      <p:stCondLst>
                        <p:cond delay="indefinite"/>
                      </p:stCondLst>
                      <p:childTnLst>
                        <p:par>
                          <p:cTn id="26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6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9" nodeType="clickEffect" fill="hold">
                      <p:stCondLst>
                        <p:cond delay="indefinite"/>
                      </p:stCondLst>
                      <p:childTnLst>
                        <p:par>
                          <p:cTn id="27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7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3" nodeType="clickEffect" fill="hold">
                      <p:stCondLst>
                        <p:cond delay="indefinite"/>
                      </p:stCondLst>
                      <p:childTnLst>
                        <p:par>
                          <p:cTn id="27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7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7" nodeType="clickEffect" fill="hold">
                      <p:stCondLst>
                        <p:cond delay="indefinite"/>
                      </p:stCondLst>
                      <p:childTnLst>
                        <p:par>
                          <p:cTn id="27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7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1" nodeType="clickEffect" fill="hold">
                      <p:stCondLst>
                        <p:cond delay="indefinite"/>
                      </p:stCondLst>
                      <p:childTnLst>
                        <p:par>
                          <p:cTn id="28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8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5" nodeType="clickEffect" fill="hold">
                      <p:stCondLst>
                        <p:cond delay="indefinite"/>
                      </p:stCondLst>
                      <p:childTnLst>
                        <p:par>
                          <p:cTn id="28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8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9" nodeType="clickEffect" fill="hold">
                      <p:stCondLst>
                        <p:cond delay="indefinite"/>
                      </p:stCondLst>
                      <p:childTnLst>
                        <p:par>
                          <p:cTn id="29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9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7" name="Group 2"/>
          <p:cNvGrpSpPr/>
          <p:nvPr/>
        </p:nvGrpSpPr>
        <p:grpSpPr>
          <a:xfrm>
            <a:off x="3809880" y="685800"/>
            <a:ext cx="4876560" cy="4190760"/>
            <a:chOff x="3809880" y="685800"/>
            <a:chExt cx="4876560" cy="4190760"/>
          </a:xfrm>
        </p:grpSpPr>
        <p:grpSp>
          <p:nvGrpSpPr>
            <p:cNvPr id="148" name="Group 3"/>
            <p:cNvGrpSpPr/>
            <p:nvPr/>
          </p:nvGrpSpPr>
          <p:grpSpPr>
            <a:xfrm>
              <a:off x="4236480" y="1144080"/>
              <a:ext cx="4449960" cy="3732480"/>
              <a:chOff x="4236480" y="1144080"/>
              <a:chExt cx="4449960" cy="3732480"/>
            </a:xfrm>
          </p:grpSpPr>
          <p:sp>
            <p:nvSpPr>
              <p:cNvPr id="149" name="Rectangle 4"/>
              <p:cNvSpPr/>
              <p:nvPr/>
            </p:nvSpPr>
            <p:spPr>
              <a:xfrm>
                <a:off x="4236480" y="1144080"/>
                <a:ext cx="4449960" cy="3732480"/>
              </a:xfrm>
              <a:prstGeom prst="rect">
                <a:avLst/>
              </a:prstGeom>
              <a:solidFill>
                <a:srgbClr val="ffff99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Arial"/>
                </a:endParaRPr>
              </a:p>
            </p:txBody>
          </p:sp>
          <p:sp>
            <p:nvSpPr>
              <p:cNvPr id="150" name="Line 5"/>
              <p:cNvSpPr/>
              <p:nvPr/>
            </p:nvSpPr>
            <p:spPr>
              <a:xfrm>
                <a:off x="4236480" y="2977200"/>
                <a:ext cx="4449960" cy="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t">
                <a:noAutofit/>
              </a:bodyPr>
              <a:p>
                <a:endParaRPr b="0" lang="ru-RU" sz="1800" strike="noStrike" u="none">
                  <a:solidFill>
                    <a:srgbClr val="000000"/>
                  </a:solidFill>
                  <a:uFillTx/>
                  <a:latin typeface="Arial"/>
                </a:endParaRPr>
              </a:p>
            </p:txBody>
          </p:sp>
          <p:sp>
            <p:nvSpPr>
              <p:cNvPr id="151" name="Line 6"/>
              <p:cNvSpPr/>
              <p:nvPr/>
            </p:nvSpPr>
            <p:spPr>
              <a:xfrm>
                <a:off x="4236480" y="2060640"/>
                <a:ext cx="4449960" cy="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t">
                <a:noAutofit/>
              </a:bodyPr>
              <a:p>
                <a:endParaRPr b="0" lang="ru-RU" sz="1800" strike="noStrike" u="none">
                  <a:solidFill>
                    <a:srgbClr val="000000"/>
                  </a:solidFill>
                  <a:uFillTx/>
                  <a:latin typeface="Arial"/>
                </a:endParaRPr>
              </a:p>
            </p:txBody>
          </p:sp>
          <p:sp>
            <p:nvSpPr>
              <p:cNvPr id="152" name="Line 7"/>
              <p:cNvSpPr/>
              <p:nvPr/>
            </p:nvSpPr>
            <p:spPr>
              <a:xfrm>
                <a:off x="4236480" y="3959640"/>
                <a:ext cx="4449960" cy="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t">
                <a:noAutofit/>
              </a:bodyPr>
              <a:p>
                <a:endParaRPr b="0" lang="ru-RU" sz="1800" strike="noStrike" u="none">
                  <a:solidFill>
                    <a:srgbClr val="000000"/>
                  </a:solidFill>
                  <a:uFillTx/>
                  <a:latin typeface="Arial"/>
                </a:endParaRPr>
              </a:p>
            </p:txBody>
          </p:sp>
          <p:sp>
            <p:nvSpPr>
              <p:cNvPr id="153" name="Line 8"/>
              <p:cNvSpPr/>
              <p:nvPr/>
            </p:nvSpPr>
            <p:spPr>
              <a:xfrm>
                <a:off x="5394600" y="1144080"/>
                <a:ext cx="0" cy="37324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ru-RU" sz="1800" strike="noStrike" u="none">
                  <a:solidFill>
                    <a:srgbClr val="000000"/>
                  </a:solidFill>
                  <a:uFillTx/>
                  <a:latin typeface="Arial"/>
                </a:endParaRPr>
              </a:p>
            </p:txBody>
          </p:sp>
          <p:sp>
            <p:nvSpPr>
              <p:cNvPr id="154" name="Line 9"/>
              <p:cNvSpPr/>
              <p:nvPr/>
            </p:nvSpPr>
            <p:spPr>
              <a:xfrm>
                <a:off x="7589160" y="1144080"/>
                <a:ext cx="0" cy="37324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ru-RU" sz="1800" strike="noStrike" u="none">
                  <a:solidFill>
                    <a:srgbClr val="000000"/>
                  </a:solidFill>
                  <a:uFillTx/>
                  <a:latin typeface="Arial"/>
                </a:endParaRPr>
              </a:p>
            </p:txBody>
          </p:sp>
          <p:sp>
            <p:nvSpPr>
              <p:cNvPr id="155" name="Line 10"/>
              <p:cNvSpPr/>
              <p:nvPr/>
            </p:nvSpPr>
            <p:spPr>
              <a:xfrm>
                <a:off x="6491880" y="1144080"/>
                <a:ext cx="0" cy="37324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ru-RU" sz="1800" strike="noStrike" u="none">
                  <a:solidFill>
                    <a:srgbClr val="000000"/>
                  </a:solidFill>
                  <a:uFillTx/>
                  <a:latin typeface="Arial"/>
                </a:endParaRPr>
              </a:p>
            </p:txBody>
          </p:sp>
        </p:grpSp>
        <p:sp>
          <p:nvSpPr>
            <p:cNvPr id="156" name="Text Box 11"/>
            <p:cNvSpPr/>
            <p:nvPr/>
          </p:nvSpPr>
          <p:spPr>
            <a:xfrm>
              <a:off x="4480560" y="685800"/>
              <a:ext cx="4262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15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000000"/>
                  </a:solidFill>
                  <a:uFillTx/>
                  <a:latin typeface="Tahoma"/>
                </a:rPr>
                <a:t>BR</a:t>
              </a:r>
              <a:endParaRPr b="0" lang="ru-RU" sz="2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157" name="Text Box 12"/>
            <p:cNvSpPr/>
            <p:nvPr/>
          </p:nvSpPr>
          <p:spPr>
            <a:xfrm>
              <a:off x="6797880" y="725400"/>
              <a:ext cx="48636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15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000000"/>
                  </a:solidFill>
                  <a:uFillTx/>
                  <a:latin typeface="Tahoma"/>
                </a:rPr>
                <a:t>bR</a:t>
              </a:r>
              <a:endParaRPr b="0" lang="ru-RU" sz="2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158" name="Text Box 13"/>
            <p:cNvSpPr/>
            <p:nvPr/>
          </p:nvSpPr>
          <p:spPr>
            <a:xfrm>
              <a:off x="3870720" y="4223160"/>
              <a:ext cx="30456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15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000000"/>
                  </a:solidFill>
                  <a:uFillTx/>
                  <a:latin typeface="Tahoma"/>
                </a:rPr>
                <a:t>br</a:t>
              </a:r>
              <a:endParaRPr b="0" lang="ru-RU" sz="2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159" name="Text Box 14"/>
            <p:cNvSpPr/>
            <p:nvPr/>
          </p:nvSpPr>
          <p:spPr>
            <a:xfrm>
              <a:off x="3809880" y="3305160"/>
              <a:ext cx="42660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15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000000"/>
                  </a:solidFill>
                  <a:uFillTx/>
                  <a:latin typeface="Tahoma"/>
                </a:rPr>
                <a:t>bR</a:t>
              </a:r>
              <a:endParaRPr b="0" lang="ru-RU" sz="2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160" name="Text Box 15"/>
            <p:cNvSpPr/>
            <p:nvPr/>
          </p:nvSpPr>
          <p:spPr>
            <a:xfrm>
              <a:off x="3809880" y="2322720"/>
              <a:ext cx="36576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15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000000"/>
                  </a:solidFill>
                  <a:uFillTx/>
                  <a:latin typeface="Tahoma"/>
                </a:rPr>
                <a:t>Br</a:t>
              </a:r>
              <a:endParaRPr b="0" lang="ru-RU" sz="2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161" name="Text Box 16"/>
            <p:cNvSpPr/>
            <p:nvPr/>
          </p:nvSpPr>
          <p:spPr>
            <a:xfrm>
              <a:off x="3809880" y="1405800"/>
              <a:ext cx="42660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15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000000"/>
                  </a:solidFill>
                  <a:uFillTx/>
                  <a:latin typeface="Tahoma"/>
                </a:rPr>
                <a:t>BR</a:t>
              </a:r>
              <a:endParaRPr b="0" lang="ru-RU" sz="2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162" name="Text Box 17"/>
            <p:cNvSpPr/>
            <p:nvPr/>
          </p:nvSpPr>
          <p:spPr>
            <a:xfrm>
              <a:off x="7894080" y="725400"/>
              <a:ext cx="30456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15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000000"/>
                  </a:solidFill>
                  <a:uFillTx/>
                  <a:latin typeface="Tahoma"/>
                </a:rPr>
                <a:t>br</a:t>
              </a:r>
              <a:endParaRPr b="0" lang="ru-RU" sz="2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163" name="Text Box 18"/>
            <p:cNvSpPr/>
            <p:nvPr/>
          </p:nvSpPr>
          <p:spPr>
            <a:xfrm>
              <a:off x="5699520" y="685800"/>
              <a:ext cx="36576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15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000000"/>
                  </a:solidFill>
                  <a:uFillTx/>
                  <a:latin typeface="Tahoma"/>
                </a:rPr>
                <a:t>Br</a:t>
              </a:r>
              <a:endParaRPr b="0" lang="ru-RU" sz="2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164" name="Text Box 19"/>
            <p:cNvSpPr/>
            <p:nvPr/>
          </p:nvSpPr>
          <p:spPr>
            <a:xfrm>
              <a:off x="4480560" y="1405800"/>
              <a:ext cx="67032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125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000" strike="noStrike" u="none">
                  <a:solidFill>
                    <a:srgbClr val="800080"/>
                  </a:solidFill>
                  <a:uFillTx/>
                  <a:latin typeface="Tahoma"/>
                </a:rPr>
                <a:t>BBRR</a:t>
              </a:r>
              <a:endParaRPr b="0" lang="ru-RU" sz="20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165" name="Text Box 20"/>
            <p:cNvSpPr/>
            <p:nvPr/>
          </p:nvSpPr>
          <p:spPr>
            <a:xfrm>
              <a:off x="6675120" y="1405800"/>
              <a:ext cx="67032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125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000" strike="noStrike" u="none">
                  <a:solidFill>
                    <a:srgbClr val="800080"/>
                  </a:solidFill>
                  <a:uFillTx/>
                  <a:latin typeface="Tahoma"/>
                </a:rPr>
                <a:t>BbRR</a:t>
              </a:r>
              <a:endParaRPr b="0" lang="ru-RU" sz="20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166" name="Text Box 21"/>
            <p:cNvSpPr/>
            <p:nvPr/>
          </p:nvSpPr>
          <p:spPr>
            <a:xfrm>
              <a:off x="7772400" y="1405800"/>
              <a:ext cx="67032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125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000" strike="noStrike" u="none">
                  <a:solidFill>
                    <a:srgbClr val="800080"/>
                  </a:solidFill>
                  <a:uFillTx/>
                  <a:latin typeface="Tahoma"/>
                </a:rPr>
                <a:t>BbRr</a:t>
              </a:r>
              <a:endParaRPr b="0" lang="ru-RU" sz="20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167" name="Text Box 22"/>
            <p:cNvSpPr/>
            <p:nvPr/>
          </p:nvSpPr>
          <p:spPr>
            <a:xfrm>
              <a:off x="4541400" y="2389680"/>
              <a:ext cx="67068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125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000" strike="noStrike" u="none">
                  <a:solidFill>
                    <a:srgbClr val="800080"/>
                  </a:solidFill>
                  <a:uFillTx/>
                  <a:latin typeface="Tahoma"/>
                </a:rPr>
                <a:t>BBRr</a:t>
              </a:r>
              <a:endParaRPr b="0" lang="ru-RU" sz="20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168" name="Text Box 23"/>
            <p:cNvSpPr/>
            <p:nvPr/>
          </p:nvSpPr>
          <p:spPr>
            <a:xfrm>
              <a:off x="5638680" y="2389680"/>
              <a:ext cx="67068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125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000" strike="noStrike" u="none">
                  <a:solidFill>
                    <a:srgbClr val="ff33cc"/>
                  </a:solidFill>
                  <a:uFillTx/>
                  <a:latin typeface="Tahoma"/>
                </a:rPr>
                <a:t>BBrr</a:t>
              </a:r>
              <a:endParaRPr b="0" lang="ru-RU" sz="20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169" name="Text Box 24"/>
            <p:cNvSpPr/>
            <p:nvPr/>
          </p:nvSpPr>
          <p:spPr>
            <a:xfrm>
              <a:off x="6735960" y="2389680"/>
              <a:ext cx="67176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125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000" strike="noStrike" u="none">
                  <a:solidFill>
                    <a:srgbClr val="800080"/>
                  </a:solidFill>
                  <a:uFillTx/>
                  <a:latin typeface="Tahoma"/>
                </a:rPr>
                <a:t>BbRr</a:t>
              </a:r>
              <a:endParaRPr b="0" lang="ru-RU" sz="20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170" name="Text Box 25"/>
            <p:cNvSpPr/>
            <p:nvPr/>
          </p:nvSpPr>
          <p:spPr>
            <a:xfrm>
              <a:off x="7772400" y="2389680"/>
              <a:ext cx="67032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125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000" strike="noStrike" u="none">
                  <a:solidFill>
                    <a:srgbClr val="ff33cc"/>
                  </a:solidFill>
                  <a:uFillTx/>
                  <a:latin typeface="Tahoma"/>
                </a:rPr>
                <a:t>Bbrr</a:t>
              </a:r>
              <a:endParaRPr b="0" lang="ru-RU" sz="20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171" name="Text Box 26"/>
            <p:cNvSpPr/>
            <p:nvPr/>
          </p:nvSpPr>
          <p:spPr>
            <a:xfrm>
              <a:off x="4541400" y="3305160"/>
              <a:ext cx="67068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125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000" strike="noStrike" u="none">
                  <a:solidFill>
                    <a:srgbClr val="800080"/>
                  </a:solidFill>
                  <a:uFillTx/>
                  <a:latin typeface="Tahoma"/>
                </a:rPr>
                <a:t>BbRR</a:t>
              </a:r>
              <a:endParaRPr b="0" lang="ru-RU" sz="20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172" name="Text Box 27"/>
            <p:cNvSpPr/>
            <p:nvPr/>
          </p:nvSpPr>
          <p:spPr>
            <a:xfrm>
              <a:off x="5578920" y="3305160"/>
              <a:ext cx="66924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125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000" strike="noStrike" u="none">
                  <a:solidFill>
                    <a:srgbClr val="800080"/>
                  </a:solidFill>
                  <a:uFillTx/>
                  <a:latin typeface="Tahoma"/>
                </a:rPr>
                <a:t>BbRr</a:t>
              </a:r>
              <a:endParaRPr b="0" lang="ru-RU" sz="20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173" name="Text Box 28"/>
            <p:cNvSpPr/>
            <p:nvPr/>
          </p:nvSpPr>
          <p:spPr>
            <a:xfrm>
              <a:off x="6735960" y="3305160"/>
              <a:ext cx="67176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125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000" strike="noStrike" u="none">
                  <a:solidFill>
                    <a:srgbClr val="0066ff"/>
                  </a:solidFill>
                  <a:uFillTx/>
                  <a:latin typeface="Tahoma"/>
                </a:rPr>
                <a:t>bbRR</a:t>
              </a:r>
              <a:endParaRPr b="0" lang="ru-RU" sz="20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174" name="Text Box 29"/>
            <p:cNvSpPr/>
            <p:nvPr/>
          </p:nvSpPr>
          <p:spPr>
            <a:xfrm>
              <a:off x="7833240" y="3305160"/>
              <a:ext cx="67068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125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000" strike="noStrike" u="none">
                  <a:solidFill>
                    <a:srgbClr val="0066ff"/>
                  </a:solidFill>
                  <a:uFillTx/>
                  <a:latin typeface="Tahoma"/>
                </a:rPr>
                <a:t>bbRr</a:t>
              </a:r>
              <a:endParaRPr b="0" lang="ru-RU" sz="20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175" name="Text Box 30"/>
            <p:cNvSpPr/>
            <p:nvPr/>
          </p:nvSpPr>
          <p:spPr>
            <a:xfrm>
              <a:off x="4541400" y="4223160"/>
              <a:ext cx="67068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125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000" strike="noStrike" u="none">
                  <a:solidFill>
                    <a:srgbClr val="800080"/>
                  </a:solidFill>
                  <a:uFillTx/>
                  <a:latin typeface="Tahoma"/>
                </a:rPr>
                <a:t>BbRr</a:t>
              </a:r>
              <a:endParaRPr b="0" lang="ru-RU" sz="20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176" name="Text Box 31"/>
            <p:cNvSpPr/>
            <p:nvPr/>
          </p:nvSpPr>
          <p:spPr>
            <a:xfrm>
              <a:off x="5638680" y="4223160"/>
              <a:ext cx="67068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125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000" strike="noStrike" u="none">
                  <a:solidFill>
                    <a:srgbClr val="ff33cc"/>
                  </a:solidFill>
                  <a:uFillTx/>
                  <a:latin typeface="Tahoma"/>
                </a:rPr>
                <a:t>Bbrr</a:t>
              </a:r>
              <a:endParaRPr b="0" lang="ru-RU" sz="20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177" name="Text Box 32"/>
            <p:cNvSpPr/>
            <p:nvPr/>
          </p:nvSpPr>
          <p:spPr>
            <a:xfrm>
              <a:off x="6797880" y="4223160"/>
              <a:ext cx="66924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125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000" strike="noStrike" u="none">
                  <a:solidFill>
                    <a:srgbClr val="0066ff"/>
                  </a:solidFill>
                  <a:uFillTx/>
                  <a:latin typeface="Tahoma"/>
                </a:rPr>
                <a:t>bbRr</a:t>
              </a:r>
              <a:endParaRPr b="0" lang="ru-RU" sz="20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178" name="Text Box 33"/>
            <p:cNvSpPr/>
            <p:nvPr/>
          </p:nvSpPr>
          <p:spPr>
            <a:xfrm>
              <a:off x="7894080" y="4223160"/>
              <a:ext cx="54864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125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000" strike="noStrike" u="none">
                  <a:solidFill>
                    <a:srgbClr val="ff9933"/>
                  </a:solidFill>
                  <a:uFillTx/>
                  <a:latin typeface="Tahoma"/>
                </a:rPr>
                <a:t>bbrr</a:t>
              </a:r>
              <a:endParaRPr b="0" lang="ru-RU" sz="20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179" name="Text Box 34"/>
            <p:cNvSpPr/>
            <p:nvPr/>
          </p:nvSpPr>
          <p:spPr>
            <a:xfrm>
              <a:off x="5638680" y="1405800"/>
              <a:ext cx="67068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125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000" strike="noStrike" u="none">
                  <a:solidFill>
                    <a:srgbClr val="800080"/>
                  </a:solidFill>
                  <a:uFillTx/>
                  <a:latin typeface="Tahoma"/>
                </a:rPr>
                <a:t>BBRr</a:t>
              </a:r>
              <a:endParaRPr b="0" lang="ru-RU" sz="20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  <p:sp>
        <p:nvSpPr>
          <p:cNvPr id="180" name="Text Box 36"/>
          <p:cNvSpPr/>
          <p:nvPr/>
        </p:nvSpPr>
        <p:spPr>
          <a:xfrm>
            <a:off x="936720" y="2987640"/>
            <a:ext cx="2361960" cy="109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uFillTx/>
                <a:latin typeface="Tahoma"/>
              </a:rPr>
              <a:t>Fur Color: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uFillTx/>
                <a:latin typeface="Tahoma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uFillTx/>
                <a:latin typeface="Tahoma"/>
              </a:rPr>
              <a:t>B:  </a:t>
            </a:r>
            <a:r>
              <a:rPr b="0" lang="kk-KZ" sz="2400" strike="noStrike" u="none">
                <a:solidFill>
                  <a:srgbClr val="000000"/>
                </a:solidFill>
                <a:uFillTx/>
                <a:latin typeface="Tahoma"/>
              </a:rPr>
              <a:t>сары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uFillTx/>
                <a:latin typeface="Tahoma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uFillTx/>
                <a:latin typeface="Tahoma"/>
              </a:rPr>
              <a:t>b:  </a:t>
            </a:r>
            <a:r>
              <a:rPr b="0" lang="kk-KZ" sz="2400" strike="noStrike" u="none">
                <a:solidFill>
                  <a:srgbClr val="000000"/>
                </a:solidFill>
                <a:uFillTx/>
                <a:latin typeface="Tahoma"/>
              </a:rPr>
              <a:t>жасыл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81" name="Text Box 37"/>
          <p:cNvSpPr/>
          <p:nvPr/>
        </p:nvSpPr>
        <p:spPr>
          <a:xfrm>
            <a:off x="844560" y="4329000"/>
            <a:ext cx="2362320" cy="109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uFillTx/>
                <a:latin typeface="Tahoma"/>
              </a:rPr>
              <a:t>Coat Texture: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uFillTx/>
                <a:latin typeface="Tahoma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uFillTx/>
                <a:latin typeface="Tahoma"/>
              </a:rPr>
              <a:t>R: </a:t>
            </a:r>
            <a:r>
              <a:rPr b="0" lang="kk-KZ" sz="2400" strike="noStrike" u="none">
                <a:solidFill>
                  <a:srgbClr val="000000"/>
                </a:solidFill>
                <a:uFillTx/>
                <a:latin typeface="Tahoma"/>
              </a:rPr>
              <a:t>тегіс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uFillTx/>
                <a:latin typeface="Tahoma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uFillTx/>
                <a:latin typeface="Tahoma"/>
              </a:rPr>
              <a:t>r:  </a:t>
            </a:r>
            <a:r>
              <a:rPr b="0" lang="kk-KZ" sz="2400" strike="noStrike" u="none">
                <a:solidFill>
                  <a:srgbClr val="000000"/>
                </a:solidFill>
                <a:uFillTx/>
                <a:latin typeface="Tahoma"/>
              </a:rPr>
              <a:t>бұдыр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82" name="Text Box 39"/>
          <p:cNvSpPr/>
          <p:nvPr/>
        </p:nvSpPr>
        <p:spPr>
          <a:xfrm>
            <a:off x="258840" y="1274760"/>
            <a:ext cx="3733560" cy="123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200" strike="noStrike" u="none">
                <a:solidFill>
                  <a:srgbClr val="ff0000"/>
                </a:solidFill>
                <a:uFillTx/>
                <a:latin typeface="Arial"/>
              </a:rPr>
              <a:t>фенотип</a:t>
            </a:r>
            <a:r>
              <a:rPr b="1" lang="en-US" sz="3200" strike="noStrike" u="none">
                <a:solidFill>
                  <a:srgbClr val="ff0000"/>
                </a:solidFill>
                <a:uFillTx/>
                <a:latin typeface="Arial"/>
              </a:rPr>
              <a:t>=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0000"/>
                </a:solidFill>
                <a:uFillTx/>
                <a:latin typeface="Arial"/>
              </a:rPr>
              <a:t>9:3:3:1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93" dur="indefinite" restart="never" nodeType="tmRoot">
          <p:childTnLst>
            <p:seq>
              <p:cTn id="294" dur="indefinite" nodeType="mainSeq">
                <p:childTnLst>
                  <p:par>
                    <p:cTn id="295" nodeType="clickEffect" fill="hold">
                      <p:stCondLst>
                        <p:cond delay="indefinite"/>
                      </p:stCondLst>
                      <p:childTnLst>
                        <p:par>
                          <p:cTn id="29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97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299"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9360">
            <a:solidFill>
              <a:srgbClr val="4f81bd"/>
            </a:solidFill>
            <a:miter/>
          </a:ln>
        </p:spPr>
        <p:txBody>
          <a:bodyPr lIns="91440" rIns="91440" tIns="45720" bIns="4572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5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Дигибридті будандастыру</a:t>
            </a:r>
            <a:endParaRPr b="0" lang="ru-RU" sz="5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84" name=""/>
          <p:cNvSpPr txBox="1"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 marL="343080" indent="-343080" algn="ctr">
              <a:spcBef>
                <a:spcPts val="11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000000"/>
                </a:solidFill>
                <a:uFillTx/>
                <a:latin typeface="Calibri"/>
              </a:rPr>
              <a:t>BbRr   x   BbRr</a:t>
            </a:r>
            <a:endParaRPr b="0" lang="ru-RU" sz="4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343080" indent="-343080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343080" indent="-343080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343080" indent="-343080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kk-KZ" sz="3200" strike="noStrike" u="sng">
                <a:solidFill>
                  <a:srgbClr val="ff0000"/>
                </a:solidFill>
                <a:uFillTx/>
                <a:latin typeface="Calibri"/>
              </a:rPr>
              <a:t>Қадам </a:t>
            </a:r>
            <a:r>
              <a:rPr b="1" i="1" lang="en-US" sz="3200" strike="noStrike" u="sng">
                <a:solidFill>
                  <a:srgbClr val="ff0000"/>
                </a:solidFill>
                <a:uFillTx/>
                <a:latin typeface="Calibri"/>
              </a:rPr>
              <a:t>1</a:t>
            </a:r>
            <a:r>
              <a:rPr b="1" i="1" lang="en-US" sz="3200" strike="noStrike" u="none">
                <a:solidFill>
                  <a:srgbClr val="ff0000"/>
                </a:solidFill>
                <a:uFillTx/>
                <a:latin typeface="Calibri"/>
              </a:rPr>
              <a:t>: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185" name="Picture 3" descr="C:\Users\11412.BISD\AppData\Local\Microsoft\Windows\Temporary Internet Files\Content.IE5\IUNUDL3G\MC900303653[1].wmf"/>
          <p:cNvPicPr/>
          <p:nvPr/>
        </p:nvPicPr>
        <p:blipFill>
          <a:blip r:embed="rId1"/>
          <a:stretch/>
        </p:blipFill>
        <p:spPr>
          <a:xfrm>
            <a:off x="838080" y="1535040"/>
            <a:ext cx="1270080" cy="1501920"/>
          </a:xfrm>
          <a:prstGeom prst="rect">
            <a:avLst/>
          </a:prstGeom>
          <a:ln w="0">
            <a:noFill/>
          </a:ln>
        </p:spPr>
      </p:pic>
      <p:pic>
        <p:nvPicPr>
          <p:cNvPr id="186" name="Picture 2" descr="C:\Users\11412.BISD\AppData\Local\Microsoft\Windows\Temporary Internet Files\Content.IE5\OJ7B5M4M\MC900303655[1].wmf"/>
          <p:cNvPicPr/>
          <p:nvPr/>
        </p:nvPicPr>
        <p:blipFill>
          <a:blip r:embed="rId2"/>
          <a:stretch/>
        </p:blipFill>
        <p:spPr>
          <a:xfrm>
            <a:off x="7238880" y="1486080"/>
            <a:ext cx="990720" cy="1463400"/>
          </a:xfrm>
          <a:prstGeom prst="rect">
            <a:avLst/>
          </a:prstGeom>
          <a:ln w="0">
            <a:noFill/>
          </a:ln>
        </p:spPr>
      </p:pic>
      <p:sp>
        <p:nvSpPr>
          <p:cNvPr id="187" name="Oval 5"/>
          <p:cNvSpPr/>
          <p:nvPr/>
        </p:nvSpPr>
        <p:spPr>
          <a:xfrm>
            <a:off x="2438280" y="2538360"/>
            <a:ext cx="1600200" cy="820800"/>
          </a:xfrm>
          <a:prstGeom prst="ellipse">
            <a:avLst/>
          </a:prstGeom>
          <a:solidFill>
            <a:srgbClr val="00b0f0"/>
          </a:solidFill>
          <a:ln w="9360">
            <a:solidFill>
              <a:srgbClr val="4a7ebb"/>
            </a:solidFill>
            <a:miter/>
          </a:ln>
          <a:effectLst>
            <a:outerShdw dist="20160" dir="5400000" blurRad="0" rotWithShape="0">
              <a:srgbClr val="000000">
                <a:alpha val="38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Calibri"/>
              </a:rPr>
              <a:t>аталық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88" name="Oval 6"/>
          <p:cNvSpPr/>
          <p:nvPr/>
        </p:nvSpPr>
        <p:spPr>
          <a:xfrm>
            <a:off x="5105520" y="2538360"/>
            <a:ext cx="1600200" cy="820800"/>
          </a:xfrm>
          <a:prstGeom prst="ellipse">
            <a:avLst/>
          </a:prstGeom>
          <a:solidFill>
            <a:srgbClr val="ff33cc"/>
          </a:solidFill>
          <a:ln w="9360">
            <a:solidFill>
              <a:srgbClr val="be4b48"/>
            </a:solidFill>
            <a:miter/>
          </a:ln>
          <a:effectLst>
            <a:outerShdw dist="20160" dir="5400000" blurRad="0" rotWithShape="0">
              <a:srgbClr val="000000">
                <a:alpha val="38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аналық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2357</TotalTime>
  <Application>LibreOffice/24.8.2.1$MacOSX_AARCH64 LibreOffice_project/0f794b6e29741098670a3b95d60478a65d05ef13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2006-11-27T23:09:30Z</dcterms:created>
  <dc:creator>Frisco ISD</dc:creator>
  <dc:description/>
  <dc:language>ru-RU</dc:language>
  <cp:lastModifiedBy>Амангүл</cp:lastModifiedBy>
  <dcterms:modified xsi:type="dcterms:W3CDTF">2021-01-03T18:52:34Z</dcterms:modified>
  <cp:revision>100</cp:revision>
  <dc:subject/>
  <dc:title>Heredity and Genetics Part Two  Dihybrid Crosses</dc:title>
</cp:coreProperties>
</file>