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9.png" ContentType="image/png"/>
  <Override PartName="/ppt/media/image5.png" ContentType="image/png"/>
  <Override PartName="/ppt/media/image13.png" ContentType="image/png"/>
  <Override PartName="/ppt/media/image2.png" ContentType="image/png"/>
  <Override PartName="/ppt/media/image3.png" ContentType="image/png"/>
  <Override PartName="/ppt/media/image1.jpeg" ContentType="image/jpeg"/>
  <Override PartName="/ppt/media/image18.jpeg" ContentType="image/jpeg"/>
  <Override PartName="/ppt/media/image4.png" ContentType="image/png"/>
  <Override PartName="/ppt/media/image6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8.png" ContentType="image/png"/>
  <Override PartName="/ppt/media/image12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3" name="AutoShape 1"/>
          <p:cNvSpPr/>
          <p:nvPr/>
        </p:nvSpPr>
        <p:spPr>
          <a:xfrm>
            <a:off x="0" y="0"/>
            <a:ext cx="6858000" cy="9144000"/>
          </a:xfrm>
          <a:custGeom>
            <a:avLst/>
            <a:gdLst>
              <a:gd name="textAreaLeft" fmla="*/ 360 w 6858000"/>
              <a:gd name="textAreaRight" fmla="*/ 6857640 w 6858000"/>
              <a:gd name="textAreaTop" fmla="*/ 360 h 9144000"/>
              <a:gd name="textAreaBottom" fmla="*/ 9143640 h 9144000"/>
            </a:gdLst>
            <a:ahLst/>
            <a:rect l="textAreaLeft" t="textAreaTop" r="textAreaRight" b="textAreaBottom"/>
            <a:pathLst>
              <a:path w="21600" h="28800">
                <a:moveTo>
                  <a:pt x="5" y="0"/>
                </a:moveTo>
                <a:arcTo wR="5" hR="5" stAng="16200000" swAng="-5400000"/>
                <a:lnTo>
                  <a:pt x="0" y="28795"/>
                </a:lnTo>
                <a:arcTo wR="5" hR="5" stAng="10800000" swAng="-5400000"/>
                <a:lnTo>
                  <a:pt x="21595" y="28800"/>
                </a:lnTo>
                <a:arcTo wR="5" hR="5" stAng="5400000" swAng="-5400000"/>
                <a:lnTo>
                  <a:pt x="21600" y="5"/>
                </a:lnTo>
                <a:arcTo wR="5" hR="5" stAng="0" swAng="-5400000"/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5" name="Text Box 3"/>
          <p:cNvSpPr/>
          <p:nvPr/>
        </p:nvSpPr>
        <p:spPr>
          <a:xfrm>
            <a:off x="3884760" y="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0560" cy="3427560"/>
          </a:xfrm>
          <a:prstGeom prst="rect">
            <a:avLst/>
          </a:prstGeom>
          <a:noFill/>
          <a:ln cap="sq"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r>
              <a:rPr b="0" lang="ru-RU" sz="3200" strike="noStrike" u="none">
                <a:solidFill>
                  <a:srgbClr val="ffcc00"/>
                </a:solidFill>
                <a:uFillTx/>
                <a:latin typeface="Comic Sans MS"/>
              </a:rPr>
              <a:t>Click to move the slide</a:t>
            </a:r>
            <a:endParaRPr b="0" lang="ru-RU" sz="3200" strike="noStrike" u="none">
              <a:solidFill>
                <a:srgbClr val="ffcc00"/>
              </a:solidFill>
              <a:uFillTx/>
              <a:latin typeface="Comic Sans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Text Box 6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1"/>
          </p:nvPr>
        </p:nvSpPr>
        <p:spPr>
          <a:xfrm>
            <a:off x="3884760" y="8685000"/>
            <a:ext cx="297000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-216000" algn="r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  <a:ea typeface="Segoe UI"/>
              </a:defRPr>
            </a:lvl1pPr>
          </a:lstStyle>
          <a:p>
            <a:pPr marL="216000" indent="-216000" algn="r">
              <a:lnSpc>
                <a:spcPct val="100000"/>
              </a:lnSpc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E94A37A1-86E1-4F90-94D5-F34CDA25C7E8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  <a:ea typeface="Segoe U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6000" algn="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  <a:tab algn="l" pos="10058400"/>
                <a:tab algn="l" pos="10515600"/>
              </a:tabLst>
            </a:pPr>
            <a:fld id="{9F693BDF-8E5E-4B55-A8D1-3E889075DE3C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53" name="Text Box 1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fld id="{8E5BE102-7442-4779-BA8E-03127E570188}" type="slidenum">
              <a:rPr b="0" lang="en-US" sz="1200" strike="noStrike" u="none">
                <a:solidFill>
                  <a:srgbClr val="000000"/>
                </a:solidFill>
                <a:uFillTx/>
                <a:latin typeface="Comic Sans MS"/>
                <a:ea typeface="Microsoft YaHei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5" name="Text Box 3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66680" y="914400"/>
            <a:ext cx="5942160" cy="83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3200" strike="noStrike" u="none">
                <a:solidFill>
                  <a:srgbClr val="ffcc00"/>
                </a:solidFill>
                <a:uFillTx/>
                <a:latin typeface="Comic Sans MS"/>
              </a:rPr>
              <a:t>Click to edit the title text format</a:t>
            </a:r>
            <a:endParaRPr b="0" lang="ru-RU" sz="3200" strike="noStrike" u="none">
              <a:solidFill>
                <a:srgbClr val="ffcc00"/>
              </a:solidFill>
              <a:uFillTx/>
              <a:latin typeface="Comic Sans M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05120"/>
            <a:ext cx="457056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 Unicode MS"/>
              </a:rPr>
              <a:t>Click to edit the outline text format</a:t>
            </a:r>
            <a:endParaRPr b="0" lang="ru-RU" sz="2000" strike="noStrike" u="none">
              <a:solidFill>
                <a:srgbClr val="ffffff"/>
              </a:solidFill>
              <a:uFillTx/>
              <a:latin typeface="Arial Unicode MS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 Unicode MS"/>
              </a:rPr>
              <a:t>Second Outline Level</a:t>
            </a:r>
            <a:endParaRPr b="0" lang="ru-RU" sz="2000" strike="noStrike" u="none">
              <a:solidFill>
                <a:srgbClr val="ffffff"/>
              </a:solidFill>
              <a:uFillTx/>
              <a:latin typeface="Arial Unicode MS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 Unicode MS"/>
              </a:rPr>
              <a:t>Third Outline Level</a:t>
            </a:r>
            <a:endParaRPr b="0" lang="ru-RU" sz="2000" strike="noStrike" u="none">
              <a:solidFill>
                <a:srgbClr val="ffffff"/>
              </a:solidFill>
              <a:uFillTx/>
              <a:latin typeface="Arial Unicode MS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 Unicode MS"/>
              </a:rPr>
              <a:t>Fourth Outline Level</a:t>
            </a:r>
            <a:endParaRPr b="0" lang="ru-RU" sz="2000" strike="noStrike" u="none">
              <a:solidFill>
                <a:srgbClr val="ffffff"/>
              </a:solidFill>
              <a:uFillTx/>
              <a:latin typeface="Arial Unicode MS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 Unicode MS"/>
              </a:rPr>
              <a:t>Fifth Outline Level</a:t>
            </a:r>
            <a:endParaRPr b="0" lang="ru-RU" sz="2000" strike="noStrike" u="none">
              <a:solidFill>
                <a:srgbClr val="ffffff"/>
              </a:solidFill>
              <a:uFillTx/>
              <a:latin typeface="Arial Unicode MS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 Unicode MS"/>
              </a:rPr>
              <a:t>Sixth Outline Level</a:t>
            </a:r>
            <a:endParaRPr b="0" lang="ru-RU" sz="2000" strike="noStrike" u="none">
              <a:solidFill>
                <a:srgbClr val="ffffff"/>
              </a:solidFill>
              <a:uFillTx/>
              <a:latin typeface="Arial Unicode MS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Arial Unicode MS"/>
              </a:rPr>
              <a:t>Seventh Outline Level</a:t>
            </a:r>
            <a:endParaRPr b="0" lang="ru-RU" sz="2000" strike="noStrike" u="none">
              <a:solidFill>
                <a:srgbClr val="ffffff"/>
              </a:solidFill>
              <a:uFillTx/>
              <a:latin typeface="Arial Unicode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/>
          <p:nvPr/>
        </p:nvSpPr>
        <p:spPr>
          <a:xfrm>
            <a:off x="571680" y="0"/>
            <a:ext cx="8001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515600"/>
              </a:tabLst>
            </a:pPr>
            <a:r>
              <a:rPr b="1" lang="kk-KZ" sz="4000" strike="noStrike" u="none">
                <a:solidFill>
                  <a:srgbClr val="ffcc00"/>
                </a:solidFill>
                <a:uFillTx/>
                <a:latin typeface="Times New Roman"/>
                <a:ea typeface="Times New Roman"/>
              </a:rPr>
              <a:t>Модификациялық өзгергіштік</a:t>
            </a:r>
            <a:endParaRPr b="0" lang="ru-RU" sz="40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pic>
        <p:nvPicPr>
          <p:cNvPr id="11" name="Picture 3" descr=""/>
          <p:cNvPicPr/>
          <p:nvPr/>
        </p:nvPicPr>
        <p:blipFill>
          <a:blip r:embed="rId1"/>
          <a:srcRect l="0" t="0" r="31044" b="0"/>
          <a:stretch/>
        </p:blipFill>
        <p:spPr>
          <a:xfrm>
            <a:off x="5486400" y="685800"/>
            <a:ext cx="3510000" cy="7238880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2" descr=""/>
          <p:cNvPicPr/>
          <p:nvPr/>
        </p:nvPicPr>
        <p:blipFill>
          <a:blip r:embed="rId2"/>
          <a:stretch/>
        </p:blipFill>
        <p:spPr>
          <a:xfrm>
            <a:off x="838080" y="1066680"/>
            <a:ext cx="4013280" cy="4157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Стрелолист обыкновенный - Фото 5476-14"/>
          <p:cNvPicPr/>
          <p:nvPr/>
        </p:nvPicPr>
        <p:blipFill>
          <a:blip r:embed="rId1"/>
          <a:srcRect l="0" t="0" r="0" b="10098"/>
          <a:stretch/>
        </p:blipFill>
        <p:spPr>
          <a:xfrm>
            <a:off x="380880" y="490680"/>
            <a:ext cx="7162920" cy="4005000"/>
          </a:xfrm>
          <a:prstGeom prst="rect">
            <a:avLst/>
          </a:prstGeom>
          <a:ln w="0">
            <a:noFill/>
          </a:ln>
        </p:spPr>
      </p:pic>
      <p:sp>
        <p:nvSpPr>
          <p:cNvPr id="48" name="TextBox 3"/>
          <p:cNvSpPr/>
          <p:nvPr/>
        </p:nvSpPr>
        <p:spPr>
          <a:xfrm>
            <a:off x="380880" y="3886200"/>
            <a:ext cx="1219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omic Sans MS"/>
              </a:rPr>
              <a:t>суда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49" name="TextBox 4"/>
          <p:cNvSpPr/>
          <p:nvPr/>
        </p:nvSpPr>
        <p:spPr>
          <a:xfrm>
            <a:off x="4800600" y="3886200"/>
            <a:ext cx="167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omic Sans MS"/>
              </a:rPr>
              <a:t>Су жағасында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"/>
          <p:cNvGraphicFramePr/>
          <p:nvPr/>
        </p:nvGraphicFramePr>
        <p:xfrm>
          <a:off x="-228600" y="76320"/>
          <a:ext cx="9372600" cy="6324480"/>
        </p:xfrm>
        <a:graphic>
          <a:graphicData uri="http://schemas.openxmlformats.org/drawingml/2006/table">
            <a:tbl>
              <a:tblPr/>
              <a:tblGrid>
                <a:gridCol w="4686480"/>
                <a:gridCol w="4686120"/>
              </a:tblGrid>
              <a:tr h="11779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Arial Unicode MS"/>
                        </a:rPr>
                        <a:t>Тұқым қуалайтын өзгергіштік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</a:tr>
              <a:tr h="15634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Arial Unicode MS"/>
                        </a:rPr>
                        <a:t>Ағзалардың фенотиптері түрліше өзгеруін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</a:tr>
              <a:tr h="179064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Arial Unicode MS"/>
                        </a:rPr>
                        <a:t>Тірі ағзалардың өз ататегінен ерекшелену қасиеті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</a:tr>
              <a:tr h="179244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Arial Unicode MS"/>
                        </a:rPr>
                        <a:t>Популяцияның көптеген дараларында бірден пайда болатын өзгеріс 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omic Sans MS"/>
                      </a:endParaRPr>
                    </a:p>
                  </a:txBody>
                  <a:tcPr anchor="t" marL="68760" marR="68760">
                    <a:lnL w="5760">
                      <a:solidFill>
                        <a:srgbClr val="3333cc"/>
                      </a:solidFill>
                      <a:prstDash val="solid"/>
                    </a:lnL>
                    <a:lnR w="5760">
                      <a:solidFill>
                        <a:srgbClr val="3333cc"/>
                      </a:solidFill>
                      <a:prstDash val="solid"/>
                    </a:lnR>
                    <a:lnT w="5760">
                      <a:solidFill>
                        <a:srgbClr val="3333cc"/>
                      </a:solidFill>
                      <a:prstDash val="solid"/>
                    </a:lnT>
                    <a:lnB w="5760">
                      <a:solidFill>
                        <a:srgbClr val="3333cc"/>
                      </a:solidFill>
                      <a:prstDash val="solid"/>
                    </a:lnB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Post-Lesson Reflection: What Do Students Think They Learned? – Dr. Catlin  Tucker"/>
          <p:cNvPicPr/>
          <p:nvPr/>
        </p:nvPicPr>
        <p:blipFill>
          <a:blip r:embed="rId1"/>
          <a:srcRect l="0" t="0" r="49168" b="0"/>
          <a:stretch/>
        </p:blipFill>
        <p:spPr>
          <a:xfrm>
            <a:off x="0" y="0"/>
            <a:ext cx="9144000" cy="708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Прямоугольник 1" descr=""/>
          <p:cNvPicPr/>
          <p:nvPr/>
        </p:nvPicPr>
        <p:blipFill>
          <a:blip r:embed="rId1"/>
          <a:stretch/>
        </p:blipFill>
        <p:spPr>
          <a:xfrm>
            <a:off x="2017800" y="426960"/>
            <a:ext cx="4895640" cy="706680"/>
          </a:xfrm>
          <a:prstGeom prst="rect">
            <a:avLst/>
          </a:prstGeom>
          <a:ln w="0">
            <a:noFill/>
          </a:ln>
        </p:spPr>
      </p:pic>
      <p:pic>
        <p:nvPicPr>
          <p:cNvPr id="14" name="Прямоугольник 4" descr=""/>
          <p:cNvPicPr/>
          <p:nvPr/>
        </p:nvPicPr>
        <p:blipFill>
          <a:blip r:embed="rId2"/>
          <a:stretch/>
        </p:blipFill>
        <p:spPr>
          <a:xfrm>
            <a:off x="152280" y="1212840"/>
            <a:ext cx="7815240" cy="37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iscontinuous variation"/>
          <p:cNvPicPr/>
          <p:nvPr/>
        </p:nvPicPr>
        <p:blipFill>
          <a:blip r:embed="rId1"/>
          <a:srcRect l="29325" t="18714" r="29844" b="12449"/>
          <a:stretch/>
        </p:blipFill>
        <p:spPr>
          <a:xfrm>
            <a:off x="2666880" y="4038480"/>
            <a:ext cx="3048120" cy="2652840"/>
          </a:xfrm>
          <a:prstGeom prst="rect">
            <a:avLst/>
          </a:prstGeom>
          <a:ln w="0">
            <a:noFill/>
          </a:ln>
        </p:spPr>
      </p:pic>
      <p:sp>
        <p:nvSpPr>
          <p:cNvPr id="16" name="Прямоугольник 1"/>
          <p:cNvSpPr/>
          <p:nvPr/>
        </p:nvSpPr>
        <p:spPr>
          <a:xfrm>
            <a:off x="-76320" y="0"/>
            <a:ext cx="92203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Comic Sans MS"/>
              </a:rPr>
              <a:t>Модификациялар – фенотиптің  тұқым  қуаламайтын өзгерістері, сыртқы  орта  факторларының  әсерінен  дамиды, сыртқы  ортаға  бейімделу  болып  табылады, алайда   олардың кейбіреуі қайтымды, орта  факторының  әсері  жойылғанда  қайта  орнына  келеді. 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pic>
        <p:nvPicPr>
          <p:cNvPr id="17" name="Picture 2" descr="Dandelion leaves"/>
          <p:cNvPicPr/>
          <p:nvPr/>
        </p:nvPicPr>
        <p:blipFill>
          <a:blip r:embed="rId2"/>
          <a:srcRect l="11667" t="39619" r="13333" b="11337"/>
          <a:stretch/>
        </p:blipFill>
        <p:spPr>
          <a:xfrm>
            <a:off x="380880" y="1257480"/>
            <a:ext cx="7371000" cy="2514600"/>
          </a:xfrm>
          <a:prstGeom prst="rect">
            <a:avLst/>
          </a:prstGeom>
          <a:ln w="0">
            <a:noFill/>
          </a:ln>
        </p:spPr>
      </p:pic>
      <p:sp>
        <p:nvSpPr>
          <p:cNvPr id="18" name="Прямоугольник 3"/>
          <p:cNvSpPr/>
          <p:nvPr/>
        </p:nvSpPr>
        <p:spPr>
          <a:xfrm>
            <a:off x="3125160" y="3059280"/>
            <a:ext cx="2353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en-US" sz="1800" strike="noStrike" u="none">
                <a:solidFill>
                  <a:srgbClr val="5f6368"/>
                </a:solidFill>
                <a:uFillTx/>
                <a:latin typeface="Arial"/>
              </a:rPr>
              <a:t>Taraxacum</a:t>
            </a:r>
            <a:r>
              <a:rPr b="0" lang="en-US" sz="1800" strike="noStrike" u="none">
                <a:solidFill>
                  <a:srgbClr val="4d5156"/>
                </a:solidFill>
                <a:uFillTx/>
                <a:latin typeface="Arial"/>
              </a:rPr>
              <a:t> officinale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Plants | Free Full-Text | Heterophylly: Phenotypic Plasticity of Leaf Shape  in Aquatic and Amphibious Plants | HTML"/>
          <p:cNvPicPr/>
          <p:nvPr/>
        </p:nvPicPr>
        <p:blipFill>
          <a:blip r:embed="rId1"/>
          <a:srcRect l="0" t="8974" r="0" b="0"/>
          <a:stretch/>
        </p:blipFill>
        <p:spPr>
          <a:xfrm>
            <a:off x="0" y="838080"/>
            <a:ext cx="9144000" cy="5748480"/>
          </a:xfrm>
          <a:prstGeom prst="rect">
            <a:avLst/>
          </a:prstGeom>
          <a:ln w="0">
            <a:noFill/>
          </a:ln>
        </p:spPr>
      </p:pic>
      <p:sp>
        <p:nvSpPr>
          <p:cNvPr id="20" name="TextBox 1"/>
          <p:cNvSpPr/>
          <p:nvPr/>
        </p:nvSpPr>
        <p:spPr>
          <a:xfrm>
            <a:off x="1295280" y="295200"/>
            <a:ext cx="495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omic Sans MS"/>
              </a:rPr>
              <a:t>Ой қозғау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Прямоугольник 2" descr=""/>
          <p:cNvPicPr/>
          <p:nvPr/>
        </p:nvPicPr>
        <p:blipFill>
          <a:blip r:embed="rId1"/>
          <a:stretch/>
        </p:blipFill>
        <p:spPr>
          <a:xfrm>
            <a:off x="1828800" y="115920"/>
            <a:ext cx="6407280" cy="79848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4" descr="сайт Баториной Е.В. - модификационная изменчивость"/>
          <p:cNvPicPr/>
          <p:nvPr/>
        </p:nvPicPr>
        <p:blipFill>
          <a:blip r:embed="rId2"/>
          <a:stretch/>
        </p:blipFill>
        <p:spPr>
          <a:xfrm>
            <a:off x="2133720" y="1238400"/>
            <a:ext cx="6553080" cy="4914720"/>
          </a:xfrm>
          <a:prstGeom prst="rect">
            <a:avLst/>
          </a:prstGeom>
          <a:ln w="0">
            <a:noFill/>
          </a:ln>
        </p:spPr>
      </p:pic>
      <p:sp>
        <p:nvSpPr>
          <p:cNvPr id="23" name="TextBox 4"/>
          <p:cNvSpPr/>
          <p:nvPr/>
        </p:nvSpPr>
        <p:spPr>
          <a:xfrm>
            <a:off x="1192320" y="1214280"/>
            <a:ext cx="4751280" cy="4757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 Unicode MS"/>
              </a:rPr>
              <a:t>30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°C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температурадан жоғары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25°C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  шамасында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25°C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тан төмен температурада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/>
          <p:nvPr/>
        </p:nvSpPr>
        <p:spPr>
          <a:xfrm>
            <a:off x="1042920" y="260280"/>
            <a:ext cx="7201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Модификациялық өзгергіштік (реакция нормасы)</a:t>
            </a:r>
            <a:endParaRPr b="0" lang="ru-RU" sz="24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0" y="766440"/>
            <a:ext cx="914400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omic Sans MS"/>
              </a:rPr>
              <a:t>Белгінің модификациялары минимумнан  максимумға  қарай реакция  нормасының  шегінде  өзгеретін  вариациялық  қатар  түзеді. Модификациялық  өзгергіштіктің  генотиппен  анықталатын   шегі  реакция  нормасы  деп  аталады.  Реакция  нормасы  генетикалық  факторлармен  бақыланып,  тұқым  қуалайды. </a:t>
            </a:r>
            <a:endParaRPr b="0" lang="ru-RU" sz="24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pic>
        <p:nvPicPr>
          <p:cNvPr id="26" name="Picture 11" descr="Похожее изображение"/>
          <p:cNvPicPr/>
          <p:nvPr/>
        </p:nvPicPr>
        <p:blipFill>
          <a:blip r:embed="rId1"/>
          <a:stretch/>
        </p:blipFill>
        <p:spPr>
          <a:xfrm>
            <a:off x="-228600" y="3835440"/>
            <a:ext cx="9372600" cy="2733480"/>
          </a:xfrm>
          <a:prstGeom prst="rect">
            <a:avLst/>
          </a:prstGeom>
          <a:ln w="0">
            <a:noFill/>
          </a:ln>
        </p:spPr>
      </p:pic>
      <p:sp>
        <p:nvSpPr>
          <p:cNvPr id="27" name="Прямоугольник 8"/>
          <p:cNvSpPr/>
          <p:nvPr/>
        </p:nvSpPr>
        <p:spPr>
          <a:xfrm>
            <a:off x="0" y="2924280"/>
            <a:ext cx="9144000" cy="67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Comic Sans MS"/>
              </a:rPr>
              <a:t>Модификациялық  өзгергіштік табиғатта кеңінен таралған, себебі организмнің белгісінің дамуына қоршаған орта әсер етеді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omic Sans MS"/>
              </a:rPr>
              <a:t>.</a:t>
            </a:r>
            <a:endParaRPr b="0" lang="ru-RU" sz="24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The types of variability. The causes of modification variability - online  presentation"/>
          <p:cNvPicPr/>
          <p:nvPr/>
        </p:nvPicPr>
        <p:blipFill>
          <a:blip r:embed="rId1"/>
          <a:stretch/>
        </p:blipFill>
        <p:spPr>
          <a:xfrm>
            <a:off x="0" y="865080"/>
            <a:ext cx="9144000" cy="512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"/>
          <p:cNvSpPr/>
          <p:nvPr/>
        </p:nvSpPr>
        <p:spPr>
          <a:xfrm>
            <a:off x="914400" y="533520"/>
            <a:ext cx="617220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Модификациялық өзгергіштік 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30" name="TextBox 3"/>
          <p:cNvSpPr/>
          <p:nvPr/>
        </p:nvSpPr>
        <p:spPr>
          <a:xfrm>
            <a:off x="730080" y="1371600"/>
            <a:ext cx="262260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Адаптивті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31" name="TextBox 4"/>
          <p:cNvSpPr/>
          <p:nvPr/>
        </p:nvSpPr>
        <p:spPr>
          <a:xfrm>
            <a:off x="746280" y="2133720"/>
            <a:ext cx="131112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Морфоз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32" name="TextBox 6"/>
          <p:cNvSpPr/>
          <p:nvPr/>
        </p:nvSpPr>
        <p:spPr>
          <a:xfrm>
            <a:off x="3767040" y="1314360"/>
            <a:ext cx="347184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морфологиялық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33" name="TextBox 7"/>
          <p:cNvSpPr/>
          <p:nvPr/>
        </p:nvSpPr>
        <p:spPr>
          <a:xfrm>
            <a:off x="3676680" y="1995480"/>
            <a:ext cx="462924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Физиологиялық және  биохимиялық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34" name="TextBox 10"/>
          <p:cNvSpPr/>
          <p:nvPr/>
        </p:nvSpPr>
        <p:spPr>
          <a:xfrm>
            <a:off x="3592440" y="2895480"/>
            <a:ext cx="223704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Мінез құлықтық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cxnSp>
        <p:nvCxnSpPr>
          <p:cNvPr id="35" name="Соединитель: уступ 12"/>
          <p:cNvCxnSpPr>
            <a:stCxn id="29" idx="2"/>
          </p:cNvCxnSpPr>
          <p:nvPr/>
        </p:nvCxnSpPr>
        <p:spPr>
          <a:xfrm rot="5400000">
            <a:off x="2990160" y="132840"/>
            <a:ext cx="229320" cy="1791720"/>
          </a:xfrm>
          <a:prstGeom prst="bentConnector2">
            <a:avLst/>
          </a:prstGeom>
          <a:ln w="9360">
            <a:solidFill>
              <a:srgbClr val="3333cc"/>
            </a:solidFill>
            <a:round/>
            <a:tailEnd len="med" type="arrow" w="med"/>
          </a:ln>
        </p:spPr>
      </p:cxnSp>
      <p:cxnSp>
        <p:nvCxnSpPr>
          <p:cNvPr id="36" name="Соединитель: уступ 14"/>
          <p:cNvCxnSpPr>
            <a:endCxn id="32" idx="0"/>
          </p:cNvCxnSpPr>
          <p:nvPr/>
        </p:nvCxnSpPr>
        <p:spPr>
          <a:xfrm>
            <a:off x="4038120" y="1143000"/>
            <a:ext cx="1466280" cy="172080"/>
          </a:xfrm>
          <a:prstGeom prst="bentConnector2">
            <a:avLst/>
          </a:prstGeom>
          <a:ln w="9360">
            <a:solidFill>
              <a:srgbClr val="3333cc"/>
            </a:solidFill>
            <a:round/>
            <a:tailEnd len="med" type="arrow" w="med"/>
          </a:ln>
        </p:spPr>
      </p:cxnSp>
      <p:pic>
        <p:nvPicPr>
          <p:cNvPr id="37" name="Picture 11" descr=""/>
          <p:cNvPicPr/>
          <p:nvPr/>
        </p:nvPicPr>
        <p:blipFill>
          <a:blip r:embed="rId1"/>
          <a:stretch/>
        </p:blipFill>
        <p:spPr>
          <a:xfrm>
            <a:off x="1371600" y="3811680"/>
            <a:ext cx="5581800" cy="2678040"/>
          </a:xfrm>
          <a:prstGeom prst="rect">
            <a:avLst/>
          </a:prstGeom>
          <a:ln w="0">
            <a:noFill/>
          </a:ln>
        </p:spPr>
      </p:pic>
      <p:cxnSp>
        <p:nvCxnSpPr>
          <p:cNvPr id="38" name="Соединитель: изогнутый 5"/>
          <p:cNvCxnSpPr>
            <a:stCxn id="37" idx="1"/>
            <a:endCxn id="29" idx="1"/>
          </p:cNvCxnSpPr>
          <p:nvPr/>
        </p:nvCxnSpPr>
        <p:spPr>
          <a:xfrm rot="10800000">
            <a:off x="913680" y="723240"/>
            <a:ext cx="457920" cy="4428360"/>
          </a:xfrm>
          <a:prstGeom prst="curvedConnector5">
            <a:avLst>
              <a:gd name="adj1" fmla="val 218017"/>
              <a:gd name="adj2" fmla="val 50000"/>
              <a:gd name="adj3" fmla="val 218017"/>
            </a:avLst>
          </a:prstGeom>
          <a:ln w="19080">
            <a:solidFill>
              <a:srgbClr val="3333cc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Презентация на тему: &quot;МОУ «Железнодорожная СОШ 1» Учитель биологии Назарова  Н.Г. Назарова Н.Г. Основные закономерности явлений изменчивости.&quot;. Скачать  бесплатно и без регистрации."/>
          <p:cNvPicPr/>
          <p:nvPr/>
        </p:nvPicPr>
        <p:blipFill>
          <a:blip r:embed="rId1"/>
          <a:srcRect l="69336" t="0" r="0" b="14587"/>
          <a:stretch/>
        </p:blipFill>
        <p:spPr>
          <a:xfrm>
            <a:off x="1230480" y="685800"/>
            <a:ext cx="2993760" cy="231624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4" descr="Изменчивость, её формы. Фенотипическая, комбинативная и мутационная  изменчивость. Антимутационные барьеры - online presentation"/>
          <p:cNvPicPr/>
          <p:nvPr/>
        </p:nvPicPr>
        <p:blipFill>
          <a:blip r:embed="rId2"/>
          <a:srcRect l="62255" t="6606" r="0" b="61957"/>
          <a:stretch/>
        </p:blipFill>
        <p:spPr>
          <a:xfrm>
            <a:off x="5238720" y="598320"/>
            <a:ext cx="1814400" cy="2724480"/>
          </a:xfrm>
          <a:prstGeom prst="rect">
            <a:avLst/>
          </a:prstGeom>
          <a:ln w="0">
            <a:noFill/>
          </a:ln>
        </p:spPr>
      </p:pic>
      <p:pic>
        <p:nvPicPr>
          <p:cNvPr id="41" name="Picture 6" descr="Презентация на тему: &quot;МОУ «Железнодорожная СОШ 1» Учитель биологии Назарова  Н.Г. Назарова Н.Г. Основные закономерности явлений изменчивости.&quot;. Скачать  бесплатно и без регистрации."/>
          <p:cNvPicPr/>
          <p:nvPr/>
        </p:nvPicPr>
        <p:blipFill>
          <a:blip r:embed="rId3"/>
          <a:srcRect l="52550" t="19222" r="7588" b="10413"/>
          <a:stretch/>
        </p:blipFill>
        <p:spPr>
          <a:xfrm>
            <a:off x="1305000" y="3505320"/>
            <a:ext cx="2895480" cy="287496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Үйде күйдіруді емдеу - Пайдалы кеңестер - 2020"/>
          <p:cNvPicPr/>
          <p:nvPr/>
        </p:nvPicPr>
        <p:blipFill>
          <a:blip r:embed="rId4"/>
          <a:srcRect l="57904" t="4019" r="0" b="0"/>
          <a:stretch/>
        </p:blipFill>
        <p:spPr>
          <a:xfrm>
            <a:off x="5181480" y="3505320"/>
            <a:ext cx="3506760" cy="2874960"/>
          </a:xfrm>
          <a:prstGeom prst="rect">
            <a:avLst/>
          </a:prstGeom>
          <a:ln w="0">
            <a:noFill/>
          </a:ln>
        </p:spPr>
      </p:pic>
      <p:sp>
        <p:nvSpPr>
          <p:cNvPr id="43" name="TextBox 2"/>
          <p:cNvSpPr/>
          <p:nvPr/>
        </p:nvSpPr>
        <p:spPr>
          <a:xfrm>
            <a:off x="2629080" y="108000"/>
            <a:ext cx="2209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omic Sans MS"/>
              </a:rPr>
              <a:t>Фенокопия 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44" name="Прямоугольник 3"/>
          <p:cNvSpPr/>
          <p:nvPr/>
        </p:nvSpPr>
        <p:spPr>
          <a:xfrm>
            <a:off x="6304680" y="136440"/>
            <a:ext cx="144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omic Sans MS"/>
              </a:rPr>
              <a:t>Фенокопия 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45" name="Прямоугольник 4"/>
          <p:cNvSpPr/>
          <p:nvPr/>
        </p:nvSpPr>
        <p:spPr>
          <a:xfrm>
            <a:off x="2031840" y="6380280"/>
            <a:ext cx="1469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omic Sans MS"/>
              </a:rPr>
              <a:t>морфоздар 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  <p:sp>
        <p:nvSpPr>
          <p:cNvPr id="46" name="Прямоугольник 5"/>
          <p:cNvSpPr/>
          <p:nvPr/>
        </p:nvSpPr>
        <p:spPr>
          <a:xfrm>
            <a:off x="6332400" y="6413400"/>
            <a:ext cx="1469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Comic Sans MS"/>
              </a:rPr>
              <a:t>морфоздар </a:t>
            </a:r>
            <a:endParaRPr b="0" lang="ru-RU" sz="1800" strike="noStrike" u="none">
              <a:solidFill>
                <a:srgbClr val="ffffff"/>
              </a:solidFill>
              <a:uFillTx/>
              <a:latin typeface="Comic Sans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2005-11-28T10:56:20Z</dcterms:created>
  <dc:creator>Cheryl Massengale</dc:creator>
  <dc:description/>
  <cp:keywords/>
  <dc:language>ru-RU</dc:language>
  <cp:lastModifiedBy>Амангүл</cp:lastModifiedBy>
  <dcterms:modified xsi:type="dcterms:W3CDTF">2021-01-03T20:04:28Z</dcterms:modified>
  <cp:revision>60</cp:revision>
  <dc:subject/>
  <dc:title>Mutations</dc:title>
</cp:coreProperties>
</file>