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media/image1.wmf" ContentType="image/x-wmf"/>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ppt/slideLayouts/_rels/slideLayout1.xml.rels" ContentType="application/vnd.openxmlformats-package.relationships+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_rels/notesSlide12.xml.rels" ContentType="application/vnd.openxmlformats-package.relationships+xml"/>
  <Override PartName="/ppt/notesSlides/_rels/notesSlide4.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13.xml.rels" ContentType="application/vnd.openxmlformats-package.relationships+xml"/>
  <Override PartName="/ppt/notesSlides/_rels/notesSlide11.xml.rels" ContentType="application/vnd.openxmlformats-package.relationships+xml"/>
  <Override PartName="/ppt/notesSlides/_rels/notesSlide3.xml.rels" ContentType="application/vnd.openxmlformats-package.relationships+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1" lang="ru-RU" sz="3600" strike="noStrike" u="none">
              <a:solidFill>
                <a:srgbClr val="ffff00"/>
              </a:solidFill>
              <a:uFillTx/>
              <a:latin typeface="Arial"/>
            </a:endParaRPr>
          </a:p>
        </p:txBody>
      </p:sp>
      <p:sp>
        <p:nvSpPr>
          <p:cNvPr id="2" name="PlaceHolder 1"/>
          <p:cNvSpPr>
            <a:spLocks noGrp="1"/>
          </p:cNvSpPr>
          <p:nvPr>
            <p:ph type="hdr"/>
          </p:nvPr>
        </p:nvSpPr>
        <p:spPr>
          <a:xfrm>
            <a:off x="455400" y="127080"/>
            <a:ext cx="5941800" cy="630000"/>
          </a:xfrm>
          <a:prstGeom prst="rect">
            <a:avLst/>
          </a:prstGeom>
          <a:noFill/>
          <a:ln w="0">
            <a:noFill/>
          </a:ln>
        </p:spPr>
        <p:txBody>
          <a:bodyPr lIns="0" rIns="0" tIns="0" bIns="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uFillTx/>
                <a:latin typeface="Arial"/>
              </a:rPr>
              <a:t>National Cancer Institute</a:t>
            </a:r>
            <a:endParaRPr b="1" lang="ru-RU" sz="1100" strike="noStrike" u="none">
              <a:solidFill>
                <a:srgbClr val="ffff00"/>
              </a:solidFill>
              <a:uFillTx/>
              <a:latin typeface="Arial"/>
            </a:endParaRPr>
          </a:p>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uFillTx/>
                <a:latin typeface="Arial"/>
              </a:rPr>
              <a:t>Understanding Cancer and Related Topics  </a:t>
            </a:r>
            <a:endParaRPr b="1" lang="ru-RU" sz="1200" strike="noStrike" u="none">
              <a:solidFill>
                <a:srgbClr val="ffff00"/>
              </a:solidFill>
              <a:uFillTx/>
              <a:latin typeface="Arial"/>
            </a:endParaRPr>
          </a:p>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uFillTx/>
                <a:latin typeface="Arial"/>
              </a:rPr>
              <a:t>Understanding Cancer</a:t>
            </a:r>
            <a:endParaRPr b="1" lang="ru-RU" sz="1400" strike="noStrike" u="none">
              <a:solidFill>
                <a:srgbClr val="ffff00"/>
              </a:solidFill>
              <a:uFillTx/>
              <a:latin typeface="Arial"/>
            </a:endParaRPr>
          </a:p>
        </p:txBody>
      </p:sp>
      <p:sp>
        <p:nvSpPr>
          <p:cNvPr id="3" name="PlaceHolder 2"/>
          <p:cNvSpPr>
            <a:spLocks noGrp="1"/>
          </p:cNvSpPr>
          <p:nvPr>
            <p:ph type="dt" idx="1"/>
          </p:nvPr>
        </p:nvSpPr>
        <p:spPr>
          <a:xfrm>
            <a:off x="388584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3600" strike="noStrike" u="none">
              <a:solidFill>
                <a:srgbClr val="ffff00"/>
              </a:solidFill>
              <a:uFillTx/>
              <a:latin typeface="Arial"/>
            </a:endParaRPr>
          </a:p>
        </p:txBody>
      </p:sp>
      <p:sp>
        <p:nvSpPr>
          <p:cNvPr id="4" name="PlaceHolder 3"/>
          <p:cNvSpPr>
            <a:spLocks noGrp="1"/>
          </p:cNvSpPr>
          <p:nvPr>
            <p:ph type="sldImg"/>
          </p:nvPr>
        </p:nvSpPr>
        <p:spPr>
          <a:xfrm>
            <a:off x="457200" y="762120"/>
            <a:ext cx="5943600" cy="4457520"/>
          </a:xfrm>
          <a:prstGeom prst="rect">
            <a:avLst/>
          </a:prstGeom>
          <a:noFill/>
          <a:ln w="9360">
            <a:solidFill>
              <a:srgbClr val="000000"/>
            </a:solidFill>
            <a:miter/>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Times New Roman"/>
              </a:rPr>
              <a:t>Click to move the slide</a:t>
            </a:r>
            <a:endParaRPr b="0" lang="ru-RU" sz="4400" strike="noStrike" u="none">
              <a:solidFill>
                <a:srgbClr val="000000"/>
              </a:solidFill>
              <a:uFillTx/>
              <a:latin typeface="Times New Roman"/>
            </a:endParaRPr>
          </a:p>
        </p:txBody>
      </p:sp>
      <p:sp>
        <p:nvSpPr>
          <p:cNvPr id="5" name="PlaceHolder 4"/>
          <p:cNvSpPr>
            <a:spLocks noGrp="1"/>
          </p:cNvSpPr>
          <p:nvPr>
            <p:ph type="body"/>
          </p:nvPr>
        </p:nvSpPr>
        <p:spPr>
          <a:xfrm>
            <a:off x="455400" y="5336640"/>
            <a:ext cx="5941800" cy="3427560"/>
          </a:xfrm>
          <a:prstGeom prst="rect">
            <a:avLst/>
          </a:prstGeom>
          <a:noFill/>
          <a:ln w="0">
            <a:noFill/>
          </a:ln>
        </p:spPr>
        <p:txBody>
          <a:bodyPr lIns="0" rIns="0" tIns="0" bIns="0" anchor="t">
            <a:noAutofit/>
          </a:bodyPr>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rPr>
              <a:t>Click to edit the notes format</a:t>
            </a:r>
            <a:endParaRPr b="0" lang="ru-RU" sz="1200" strike="noStrike" u="none">
              <a:solidFill>
                <a:srgbClr val="000000"/>
              </a:solidFill>
              <a:uFillTx/>
              <a:latin typeface="Times New Roman"/>
            </a:endParaRPr>
          </a:p>
        </p:txBody>
      </p:sp>
      <p:sp>
        <p:nvSpPr>
          <p:cNvPr id="6" name="PlaceHolder 5"/>
          <p:cNvSpPr>
            <a:spLocks noGrp="1"/>
          </p:cNvSpPr>
          <p:nvPr>
            <p:ph type="ftr" idx="2"/>
          </p:nvPr>
        </p:nvSpPr>
        <p:spPr>
          <a:xfrm>
            <a:off x="455760" y="8737560"/>
            <a:ext cx="4497120" cy="301680"/>
          </a:xfrm>
          <a:prstGeom prst="rect">
            <a:avLst/>
          </a:prstGeom>
          <a:noFill/>
          <a:ln w="0">
            <a:noFill/>
          </a:ln>
        </p:spPr>
        <p:txBody>
          <a:bodyPr lIns="0" rIns="0" tIns="0" bIns="0" anchor="b">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uFillTx/>
                <a:latin typeface="Times New Roman"/>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NCI Web site: http://cancer.gov/cancertopics/understandingcancer</a:t>
            </a:r>
            <a:endParaRPr b="1" lang="ru-RU" sz="1200" strike="noStrike" u="none">
              <a:solidFill>
                <a:srgbClr val="ffff00"/>
              </a:solidFill>
              <a:uFillTx/>
              <a:latin typeface="Arial"/>
            </a:endParaRPr>
          </a:p>
        </p:txBody>
      </p:sp>
      <p:sp>
        <p:nvSpPr>
          <p:cNvPr id="7" name="PlaceHolder 6"/>
          <p:cNvSpPr>
            <a:spLocks noGrp="1"/>
          </p:cNvSpPr>
          <p:nvPr>
            <p:ph type="sldNum" idx="3"/>
          </p:nvPr>
        </p:nvSpPr>
        <p:spPr>
          <a:xfrm>
            <a:off x="4798800" y="8686800"/>
            <a:ext cx="1600200" cy="357120"/>
          </a:xfrm>
          <a:prstGeom prst="rect">
            <a:avLst/>
          </a:prstGeom>
          <a:noFill/>
          <a:ln w="0">
            <a:noFill/>
          </a:ln>
        </p:spPr>
        <p:txBody>
          <a:bodyPr lIns="0" rIns="0" tIns="0" bIns="0" anchor="b">
            <a:noAutofit/>
          </a:bodyPr>
          <a:lstStyle>
            <a:lvl1pPr indent="0" algn="r">
              <a:lnSpc>
                <a:spcPts val="1298"/>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uFillTx/>
                <a:latin typeface="Times New Roman"/>
              </a:defRPr>
            </a:lvl1pPr>
          </a:lstStyle>
          <a:p>
            <a:pPr indent="0" algn="r">
              <a:lnSpc>
                <a:spcPts val="1298"/>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A80A97F-402A-45EF-AF13-46922C5F2C1F}" type="slidenum">
              <a:rPr b="0" lang="en-US" sz="1200" strike="noStrike" u="none">
                <a:solidFill>
                  <a:srgbClr val="000000"/>
                </a:solidFill>
                <a:uFillTx/>
                <a:latin typeface="Times New Roman"/>
              </a:rPr>
              <a:t>&lt;number&gt;</a:t>
            </a:fld>
            <a:endParaRPr b="1" lang="ru-RU" sz="1200" strike="noStrike" u="none">
              <a:solidFill>
                <a:srgbClr val="ffff00"/>
              </a:solidFill>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Rectangle 2"/>
          <p:cNvSpPr/>
          <p:nvPr/>
        </p:nvSpPr>
        <p:spPr>
          <a:xfrm>
            <a:off x="455760" y="127080"/>
            <a:ext cx="5941800" cy="630000"/>
          </a:xfrm>
          <a:prstGeom prst="rect">
            <a:avLst/>
          </a:prstGeom>
          <a:noFill/>
          <a:ln w="0">
            <a:noFill/>
          </a:ln>
        </p:spPr>
        <p:style>
          <a:lnRef idx="0"/>
          <a:fillRef idx="0"/>
          <a:effectRef idx="0"/>
          <a:fontRef idx="minor"/>
        </p:style>
        <p:txBody>
          <a:bodyPr lIns="0" rIns="0" tIns="0" bIns="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uFillTx/>
                <a:latin typeface="Arial"/>
              </a:rPr>
              <a:t>National Cancer Institute</a:t>
            </a:r>
            <a:endParaRPr b="1" lang="ru-RU" sz="11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uFillTx/>
                <a:latin typeface="Arial"/>
              </a:rPr>
              <a:t>Understanding Cancer and Related Topics  </a:t>
            </a:r>
            <a:endParaRPr b="1" lang="ru-RU" sz="12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uFillTx/>
                <a:latin typeface="Arial"/>
              </a:rPr>
              <a:t>Understanding Cancer</a:t>
            </a:r>
            <a:endParaRPr b="1" lang="ru-RU" sz="1400" strike="noStrike" u="none">
              <a:solidFill>
                <a:srgbClr val="ffff00"/>
              </a:solidFill>
              <a:uFillTx/>
              <a:latin typeface="Arial"/>
            </a:endParaRPr>
          </a:p>
        </p:txBody>
      </p:sp>
      <p:sp>
        <p:nvSpPr>
          <p:cNvPr id="118" name="Rectangle 6"/>
          <p:cNvSpPr/>
          <p:nvPr/>
        </p:nvSpPr>
        <p:spPr>
          <a:xfrm>
            <a:off x="455760" y="8737560"/>
            <a:ext cx="4497120" cy="301680"/>
          </a:xfrm>
          <a:prstGeom prst="rect">
            <a:avLst/>
          </a:prstGeom>
          <a:noFill/>
          <a:ln w="0">
            <a:noFill/>
          </a:ln>
        </p:spPr>
        <p:style>
          <a:lnRef idx="0"/>
          <a:fillRef idx="0"/>
          <a:effectRef idx="0"/>
          <a:fontRef idx="minor"/>
        </p:style>
        <p:txBody>
          <a:bodyPr lIns="0" rIns="0" tIns="0" bIns="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NCI Web site: http://cancer.gov/cancertopics/understandingcancer</a:t>
            </a:r>
            <a:endParaRPr b="1" lang="ru-RU" sz="1200" strike="noStrike" u="none">
              <a:solidFill>
                <a:srgbClr val="ffff00"/>
              </a:solidFill>
              <a:uFillTx/>
              <a:latin typeface="Arial"/>
            </a:endParaRPr>
          </a:p>
        </p:txBody>
      </p:sp>
      <p:sp>
        <p:nvSpPr>
          <p:cNvPr id="119" name="Rectangle 7"/>
          <p:cNvSpPr/>
          <p:nvPr/>
        </p:nvSpPr>
        <p:spPr>
          <a:xfrm>
            <a:off x="4799160" y="8686800"/>
            <a:ext cx="1600200" cy="357120"/>
          </a:xfrm>
          <a:prstGeom prst="rect">
            <a:avLst/>
          </a:prstGeom>
          <a:noFill/>
          <a:ln w="0">
            <a:noFill/>
          </a:ln>
        </p:spPr>
        <p:style>
          <a:lnRef idx="0"/>
          <a:fillRef idx="0"/>
          <a:effectRef idx="0"/>
          <a:fontRef idx="minor"/>
        </p:style>
        <p:txBody>
          <a:bodyPr lIns="0" rIns="0" tIns="0" bIns="0" anchor="b">
            <a:noAutofit/>
          </a:bodyPr>
          <a:p>
            <a:pPr algn="r">
              <a:lnSpc>
                <a:spcPts val="1298"/>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8A9C416-1085-4F6E-BCE7-3F02FEEA70C0}" type="slidenum">
              <a:rPr b="0" lang="en-US" sz="1200" strike="noStrike" u="none">
                <a:solidFill>
                  <a:srgbClr val="000000"/>
                </a:solidFill>
                <a:uFillTx/>
                <a:latin typeface="Times New Roman"/>
              </a:rPr>
              <a:t>&lt;number&gt;</a:t>
            </a:fld>
            <a:endParaRPr b="1" lang="ru-RU" sz="1200" strike="noStrike" u="none">
              <a:solidFill>
                <a:srgbClr val="ffff00"/>
              </a:solidFill>
              <a:uFillTx/>
              <a:latin typeface="Arial"/>
            </a:endParaRPr>
          </a:p>
        </p:txBody>
      </p:sp>
      <p:sp>
        <p:nvSpPr>
          <p:cNvPr id="120" name="PlaceHolder 1"/>
          <p:cNvSpPr>
            <a:spLocks noGrp="1"/>
          </p:cNvSpPr>
          <p:nvPr>
            <p:ph type="sldImg"/>
          </p:nvPr>
        </p:nvSpPr>
        <p:spPr>
          <a:xfrm>
            <a:off x="457200" y="762120"/>
            <a:ext cx="5943600" cy="4457520"/>
          </a:xfrm>
          <a:prstGeom prst="rect">
            <a:avLst/>
          </a:prstGeom>
          <a:ln w="0">
            <a:noFill/>
          </a:ln>
        </p:spPr>
      </p:sp>
      <p:sp>
        <p:nvSpPr>
          <p:cNvPr id="121" name="PlaceHolder 2"/>
          <p:cNvSpPr>
            <a:spLocks noGrp="1"/>
          </p:cNvSpPr>
          <p:nvPr>
            <p:ph type="body"/>
          </p:nvPr>
        </p:nvSpPr>
        <p:spPr>
          <a:xfrm>
            <a:off x="455400" y="5336640"/>
            <a:ext cx="5941800" cy="3427560"/>
          </a:xfrm>
          <a:prstGeom prst="rect">
            <a:avLst/>
          </a:prstGeom>
          <a:noFill/>
          <a:ln w="0">
            <a:noFill/>
          </a:ln>
        </p:spPr>
        <p:txBody>
          <a:bodyPr lIns="0" rIns="0" tIns="0" bIns="0" anchor="t">
            <a:noAutofit/>
          </a:bodyPr>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Scientists use a variety of technical names to distinguish the many different types of carcinomas, sarcomas, lymphomas, and leukemias. In general, these names are created by using different Latin prefixes that stand for the location where the cancer began its unchecked growth. For example, the prefix </a:t>
            </a:r>
            <a:r>
              <a:rPr b="0" lang="ja-JP" sz="1200" strike="noStrike" u="none">
                <a:solidFill>
                  <a:srgbClr val="000000"/>
                </a:solidFill>
                <a:uFillTx/>
                <a:latin typeface="Times New Roman"/>
              </a:rPr>
              <a:t>“</a:t>
            </a:r>
            <a:r>
              <a:rPr b="0" lang="en-US" sz="1200" strike="noStrike" u="none">
                <a:solidFill>
                  <a:srgbClr val="000000"/>
                </a:solidFill>
                <a:uFillTx/>
                <a:latin typeface="Times New Roman"/>
              </a:rPr>
              <a:t>osteo</a:t>
            </a:r>
            <a:r>
              <a:rPr b="0" lang="ja-JP" sz="1200" strike="noStrike" u="none">
                <a:solidFill>
                  <a:srgbClr val="000000"/>
                </a:solidFill>
                <a:uFillTx/>
                <a:latin typeface="Times New Roman"/>
              </a:rPr>
              <a:t>”</a:t>
            </a:r>
            <a:r>
              <a:rPr b="0" lang="en-US" sz="1200" strike="noStrike" u="none">
                <a:solidFill>
                  <a:srgbClr val="000000"/>
                </a:solidFill>
                <a:uFillTx/>
                <a:latin typeface="Times New Roman"/>
              </a:rPr>
              <a:t> means bone, so a cancer arising in bone is called an osteosarcoma. Similarly, the prefix </a:t>
            </a:r>
            <a:r>
              <a:rPr b="0" lang="ja-JP" sz="1200" strike="noStrike" u="none">
                <a:solidFill>
                  <a:srgbClr val="000000"/>
                </a:solidFill>
                <a:uFillTx/>
                <a:latin typeface="Times New Roman"/>
              </a:rPr>
              <a:t>“</a:t>
            </a:r>
            <a:r>
              <a:rPr b="0" lang="en-US" sz="1200" strike="noStrike" u="none">
                <a:solidFill>
                  <a:srgbClr val="000000"/>
                </a:solidFill>
                <a:uFillTx/>
                <a:latin typeface="Times New Roman"/>
              </a:rPr>
              <a:t>adeno</a:t>
            </a:r>
            <a:r>
              <a:rPr b="0" lang="ja-JP" sz="1200" strike="noStrike" u="none">
                <a:solidFill>
                  <a:srgbClr val="000000"/>
                </a:solidFill>
                <a:uFillTx/>
                <a:latin typeface="Times New Roman"/>
              </a:rPr>
              <a:t>”</a:t>
            </a:r>
            <a:r>
              <a:rPr b="0" lang="en-US" sz="1200" strike="noStrike" u="none">
                <a:solidFill>
                  <a:srgbClr val="000000"/>
                </a:solidFill>
                <a:uFillTx/>
                <a:latin typeface="Times New Roman"/>
              </a:rPr>
              <a:t> means gland, so a cancer of gland cells is called adenocarcinoma--for example, a breast adenocarcinoma.</a:t>
            </a:r>
            <a:endParaRPr b="0" lang="ru-RU" sz="1200" strike="noStrike" u="none">
              <a:solidFill>
                <a:srgbClr val="000000"/>
              </a:solidFill>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Rectangle 2"/>
          <p:cNvSpPr/>
          <p:nvPr/>
        </p:nvSpPr>
        <p:spPr>
          <a:xfrm>
            <a:off x="455760" y="127080"/>
            <a:ext cx="5941800" cy="630000"/>
          </a:xfrm>
          <a:prstGeom prst="rect">
            <a:avLst/>
          </a:prstGeom>
          <a:noFill/>
          <a:ln w="0">
            <a:noFill/>
          </a:ln>
        </p:spPr>
        <p:style>
          <a:lnRef idx="0"/>
          <a:fillRef idx="0"/>
          <a:effectRef idx="0"/>
          <a:fontRef idx="minor"/>
        </p:style>
        <p:txBody>
          <a:bodyPr lIns="0" rIns="0" tIns="0" bIns="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uFillTx/>
                <a:latin typeface="Arial"/>
              </a:rPr>
              <a:t>National Cancer Institute</a:t>
            </a:r>
            <a:endParaRPr b="1" lang="ru-RU" sz="11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uFillTx/>
                <a:latin typeface="Arial"/>
              </a:rPr>
              <a:t>Understanding Cancer and Related Topics  </a:t>
            </a:r>
            <a:endParaRPr b="1" lang="ru-RU" sz="12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uFillTx/>
                <a:latin typeface="Arial"/>
              </a:rPr>
              <a:t>Understanding Cancer</a:t>
            </a:r>
            <a:endParaRPr b="1" lang="ru-RU" sz="1400" strike="noStrike" u="none">
              <a:solidFill>
                <a:srgbClr val="ffff00"/>
              </a:solidFill>
              <a:uFillTx/>
              <a:latin typeface="Arial"/>
            </a:endParaRPr>
          </a:p>
        </p:txBody>
      </p:sp>
      <p:sp>
        <p:nvSpPr>
          <p:cNvPr id="123" name="Rectangle 6"/>
          <p:cNvSpPr/>
          <p:nvPr/>
        </p:nvSpPr>
        <p:spPr>
          <a:xfrm>
            <a:off x="455760" y="8737560"/>
            <a:ext cx="4497120" cy="301680"/>
          </a:xfrm>
          <a:prstGeom prst="rect">
            <a:avLst/>
          </a:prstGeom>
          <a:noFill/>
          <a:ln w="0">
            <a:noFill/>
          </a:ln>
        </p:spPr>
        <p:style>
          <a:lnRef idx="0"/>
          <a:fillRef idx="0"/>
          <a:effectRef idx="0"/>
          <a:fontRef idx="minor"/>
        </p:style>
        <p:txBody>
          <a:bodyPr lIns="0" rIns="0" tIns="0" bIns="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NCI Web site: http://cancer.gov/cancertopics/understandingcancer</a:t>
            </a:r>
            <a:endParaRPr b="1" lang="ru-RU" sz="1200" strike="noStrike" u="none">
              <a:solidFill>
                <a:srgbClr val="ffff00"/>
              </a:solidFill>
              <a:uFillTx/>
              <a:latin typeface="Arial"/>
            </a:endParaRPr>
          </a:p>
        </p:txBody>
      </p:sp>
      <p:sp>
        <p:nvSpPr>
          <p:cNvPr id="124" name="Rectangle 7"/>
          <p:cNvSpPr/>
          <p:nvPr/>
        </p:nvSpPr>
        <p:spPr>
          <a:xfrm>
            <a:off x="4799160" y="8686800"/>
            <a:ext cx="1600200" cy="357120"/>
          </a:xfrm>
          <a:prstGeom prst="rect">
            <a:avLst/>
          </a:prstGeom>
          <a:noFill/>
          <a:ln w="0">
            <a:noFill/>
          </a:ln>
        </p:spPr>
        <p:style>
          <a:lnRef idx="0"/>
          <a:fillRef idx="0"/>
          <a:effectRef idx="0"/>
          <a:fontRef idx="minor"/>
        </p:style>
        <p:txBody>
          <a:bodyPr lIns="0" rIns="0" tIns="0" bIns="0" anchor="b">
            <a:noAutofit/>
          </a:bodyPr>
          <a:p>
            <a:pPr algn="r">
              <a:lnSpc>
                <a:spcPts val="1298"/>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7205321-D8E2-4CA4-8EC7-15CC24A5A12A}" type="slidenum">
              <a:rPr b="0" lang="en-US" sz="1200" strike="noStrike" u="none">
                <a:solidFill>
                  <a:srgbClr val="000000"/>
                </a:solidFill>
                <a:uFillTx/>
                <a:latin typeface="Times New Roman"/>
              </a:rPr>
              <a:t>&lt;number&gt;</a:t>
            </a:fld>
            <a:endParaRPr b="1" lang="ru-RU" sz="1200" strike="noStrike" u="none">
              <a:solidFill>
                <a:srgbClr val="ffff00"/>
              </a:solidFill>
              <a:uFillTx/>
              <a:latin typeface="Arial"/>
            </a:endParaRPr>
          </a:p>
        </p:txBody>
      </p:sp>
      <p:sp>
        <p:nvSpPr>
          <p:cNvPr id="125" name="PlaceHolder 1"/>
          <p:cNvSpPr>
            <a:spLocks noGrp="1"/>
          </p:cNvSpPr>
          <p:nvPr>
            <p:ph type="sldImg"/>
          </p:nvPr>
        </p:nvSpPr>
        <p:spPr>
          <a:xfrm>
            <a:off x="457200" y="762120"/>
            <a:ext cx="5943600" cy="4457520"/>
          </a:xfrm>
          <a:prstGeom prst="rect">
            <a:avLst/>
          </a:prstGeom>
          <a:ln w="0">
            <a:noFill/>
          </a:ln>
        </p:spPr>
      </p:sp>
      <p:sp>
        <p:nvSpPr>
          <p:cNvPr id="126" name="PlaceHolder 2"/>
          <p:cNvSpPr>
            <a:spLocks noGrp="1"/>
          </p:cNvSpPr>
          <p:nvPr>
            <p:ph type="body"/>
          </p:nvPr>
        </p:nvSpPr>
        <p:spPr>
          <a:xfrm>
            <a:off x="455400" y="5336640"/>
            <a:ext cx="5941800" cy="3427560"/>
          </a:xfrm>
          <a:prstGeom prst="rect">
            <a:avLst/>
          </a:prstGeom>
          <a:noFill/>
          <a:ln w="0">
            <a:noFill/>
          </a:ln>
        </p:spPr>
        <p:txBody>
          <a:bodyPr lIns="0" rIns="0" tIns="0" bIns="0" anchor="t">
            <a:noAutofit/>
          </a:bodyPr>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Student version only</a:t>
            </a:r>
            <a:endParaRPr b="0" lang="ru-RU" sz="1200" strike="noStrike" u="none">
              <a:solidFill>
                <a:srgbClr val="000000"/>
              </a:solidFill>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Rectangle 2"/>
          <p:cNvSpPr/>
          <p:nvPr/>
        </p:nvSpPr>
        <p:spPr>
          <a:xfrm>
            <a:off x="455760" y="127080"/>
            <a:ext cx="5941800" cy="630000"/>
          </a:xfrm>
          <a:prstGeom prst="rect">
            <a:avLst/>
          </a:prstGeom>
          <a:noFill/>
          <a:ln w="0">
            <a:noFill/>
          </a:ln>
        </p:spPr>
        <p:style>
          <a:lnRef idx="0"/>
          <a:fillRef idx="0"/>
          <a:effectRef idx="0"/>
          <a:fontRef idx="minor"/>
        </p:style>
        <p:txBody>
          <a:bodyPr lIns="0" rIns="0" tIns="0" bIns="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uFillTx/>
                <a:latin typeface="Arial"/>
              </a:rPr>
              <a:t>National Cancer Institute</a:t>
            </a:r>
            <a:endParaRPr b="1" lang="ru-RU" sz="11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uFillTx/>
                <a:latin typeface="Arial"/>
              </a:rPr>
              <a:t>Understanding Cancer and Related Topics  </a:t>
            </a:r>
            <a:endParaRPr b="1" lang="ru-RU" sz="12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uFillTx/>
                <a:latin typeface="Arial"/>
              </a:rPr>
              <a:t>Understanding Cancer</a:t>
            </a:r>
            <a:endParaRPr b="1" lang="ru-RU" sz="1400" strike="noStrike" u="none">
              <a:solidFill>
                <a:srgbClr val="ffff00"/>
              </a:solidFill>
              <a:uFillTx/>
              <a:latin typeface="Arial"/>
            </a:endParaRPr>
          </a:p>
        </p:txBody>
      </p:sp>
      <p:sp>
        <p:nvSpPr>
          <p:cNvPr id="128" name="Rectangle 6"/>
          <p:cNvSpPr/>
          <p:nvPr/>
        </p:nvSpPr>
        <p:spPr>
          <a:xfrm>
            <a:off x="455760" y="8737560"/>
            <a:ext cx="4497120" cy="301680"/>
          </a:xfrm>
          <a:prstGeom prst="rect">
            <a:avLst/>
          </a:prstGeom>
          <a:noFill/>
          <a:ln w="0">
            <a:noFill/>
          </a:ln>
        </p:spPr>
        <p:style>
          <a:lnRef idx="0"/>
          <a:fillRef idx="0"/>
          <a:effectRef idx="0"/>
          <a:fontRef idx="minor"/>
        </p:style>
        <p:txBody>
          <a:bodyPr lIns="0" rIns="0" tIns="0" bIns="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NCI Web site: http://cancer.gov/cancertopics/understandingcancer</a:t>
            </a:r>
            <a:endParaRPr b="1" lang="ru-RU" sz="1200" strike="noStrike" u="none">
              <a:solidFill>
                <a:srgbClr val="ffff00"/>
              </a:solidFill>
              <a:uFillTx/>
              <a:latin typeface="Arial"/>
            </a:endParaRPr>
          </a:p>
        </p:txBody>
      </p:sp>
      <p:sp>
        <p:nvSpPr>
          <p:cNvPr id="129" name="Rectangle 7"/>
          <p:cNvSpPr/>
          <p:nvPr/>
        </p:nvSpPr>
        <p:spPr>
          <a:xfrm>
            <a:off x="4799160" y="8686800"/>
            <a:ext cx="1600200" cy="357120"/>
          </a:xfrm>
          <a:prstGeom prst="rect">
            <a:avLst/>
          </a:prstGeom>
          <a:noFill/>
          <a:ln w="0">
            <a:noFill/>
          </a:ln>
        </p:spPr>
        <p:style>
          <a:lnRef idx="0"/>
          <a:fillRef idx="0"/>
          <a:effectRef idx="0"/>
          <a:fontRef idx="minor"/>
        </p:style>
        <p:txBody>
          <a:bodyPr lIns="0" rIns="0" tIns="0" bIns="0" anchor="b">
            <a:noAutofit/>
          </a:bodyPr>
          <a:p>
            <a:pPr algn="r">
              <a:lnSpc>
                <a:spcPts val="1298"/>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7F57C8B-6B3D-44A2-8A95-53C8A1822413}" type="slidenum">
              <a:rPr b="0" lang="en-US" sz="1200" strike="noStrike" u="none">
                <a:solidFill>
                  <a:srgbClr val="000000"/>
                </a:solidFill>
                <a:uFillTx/>
                <a:latin typeface="Times New Roman"/>
              </a:rPr>
              <a:t>&lt;number&gt;</a:t>
            </a:fld>
            <a:endParaRPr b="1" lang="ru-RU" sz="1200" strike="noStrike" u="none">
              <a:solidFill>
                <a:srgbClr val="ffff00"/>
              </a:solidFill>
              <a:uFillTx/>
              <a:latin typeface="Arial"/>
            </a:endParaRPr>
          </a:p>
        </p:txBody>
      </p:sp>
      <p:sp>
        <p:nvSpPr>
          <p:cNvPr id="130" name="PlaceHolder 1"/>
          <p:cNvSpPr>
            <a:spLocks noGrp="1"/>
          </p:cNvSpPr>
          <p:nvPr>
            <p:ph type="sldImg"/>
          </p:nvPr>
        </p:nvSpPr>
        <p:spPr>
          <a:xfrm>
            <a:off x="457200" y="762120"/>
            <a:ext cx="5943600" cy="4457520"/>
          </a:xfrm>
          <a:prstGeom prst="rect">
            <a:avLst/>
          </a:prstGeom>
          <a:ln w="0">
            <a:noFill/>
          </a:ln>
        </p:spPr>
      </p:sp>
      <p:sp>
        <p:nvSpPr>
          <p:cNvPr id="131" name="PlaceHolder 2"/>
          <p:cNvSpPr>
            <a:spLocks noGrp="1"/>
          </p:cNvSpPr>
          <p:nvPr>
            <p:ph type="body"/>
          </p:nvPr>
        </p:nvSpPr>
        <p:spPr>
          <a:xfrm>
            <a:off x="455400" y="5336640"/>
            <a:ext cx="5941800" cy="3427560"/>
          </a:xfrm>
          <a:prstGeom prst="rect">
            <a:avLst/>
          </a:prstGeom>
          <a:noFill/>
          <a:ln w="0">
            <a:noFill/>
          </a:ln>
        </p:spPr>
        <p:txBody>
          <a:bodyPr lIns="0" rIns="0" tIns="0" bIns="0" anchor="t">
            <a:noAutofit/>
          </a:bodyPr>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Student version only</a:t>
            </a:r>
            <a:endParaRPr b="0" lang="ru-RU" sz="1200" strike="noStrike" u="none">
              <a:solidFill>
                <a:srgbClr val="000000"/>
              </a:solidFill>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Rectangle 2"/>
          <p:cNvSpPr/>
          <p:nvPr/>
        </p:nvSpPr>
        <p:spPr>
          <a:xfrm>
            <a:off x="455760" y="127080"/>
            <a:ext cx="5941800" cy="630000"/>
          </a:xfrm>
          <a:prstGeom prst="rect">
            <a:avLst/>
          </a:prstGeom>
          <a:noFill/>
          <a:ln w="0">
            <a:noFill/>
          </a:ln>
        </p:spPr>
        <p:style>
          <a:lnRef idx="0"/>
          <a:fillRef idx="0"/>
          <a:effectRef idx="0"/>
          <a:fontRef idx="minor"/>
        </p:style>
        <p:txBody>
          <a:bodyPr lIns="0" rIns="0" tIns="0" bIns="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uFillTx/>
                <a:latin typeface="Arial"/>
              </a:rPr>
              <a:t>National Cancer Institute</a:t>
            </a:r>
            <a:endParaRPr b="1" lang="ru-RU" sz="11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uFillTx/>
                <a:latin typeface="Arial"/>
              </a:rPr>
              <a:t>Understanding Cancer and Related Topics  </a:t>
            </a:r>
            <a:endParaRPr b="1" lang="ru-RU" sz="12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uFillTx/>
                <a:latin typeface="Arial"/>
              </a:rPr>
              <a:t>Understanding Cancer</a:t>
            </a:r>
            <a:endParaRPr b="1" lang="ru-RU" sz="1400" strike="noStrike" u="none">
              <a:solidFill>
                <a:srgbClr val="ffff00"/>
              </a:solidFill>
              <a:uFillTx/>
              <a:latin typeface="Arial"/>
            </a:endParaRPr>
          </a:p>
        </p:txBody>
      </p:sp>
      <p:sp>
        <p:nvSpPr>
          <p:cNvPr id="133" name="Rectangle 6"/>
          <p:cNvSpPr/>
          <p:nvPr/>
        </p:nvSpPr>
        <p:spPr>
          <a:xfrm>
            <a:off x="455760" y="8737560"/>
            <a:ext cx="4497120" cy="301680"/>
          </a:xfrm>
          <a:prstGeom prst="rect">
            <a:avLst/>
          </a:prstGeom>
          <a:noFill/>
          <a:ln w="0">
            <a:noFill/>
          </a:ln>
        </p:spPr>
        <p:style>
          <a:lnRef idx="0"/>
          <a:fillRef idx="0"/>
          <a:effectRef idx="0"/>
          <a:fontRef idx="minor"/>
        </p:style>
        <p:txBody>
          <a:bodyPr lIns="0" rIns="0" tIns="0" bIns="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NCI Web site: http://cancer.gov/cancertopics/understandingcancer</a:t>
            </a:r>
            <a:endParaRPr b="1" lang="ru-RU" sz="1200" strike="noStrike" u="none">
              <a:solidFill>
                <a:srgbClr val="ffff00"/>
              </a:solidFill>
              <a:uFillTx/>
              <a:latin typeface="Arial"/>
            </a:endParaRPr>
          </a:p>
        </p:txBody>
      </p:sp>
      <p:sp>
        <p:nvSpPr>
          <p:cNvPr id="134" name="Rectangle 7"/>
          <p:cNvSpPr/>
          <p:nvPr/>
        </p:nvSpPr>
        <p:spPr>
          <a:xfrm>
            <a:off x="4799160" y="8686800"/>
            <a:ext cx="1600200" cy="357120"/>
          </a:xfrm>
          <a:prstGeom prst="rect">
            <a:avLst/>
          </a:prstGeom>
          <a:noFill/>
          <a:ln w="0">
            <a:noFill/>
          </a:ln>
        </p:spPr>
        <p:style>
          <a:lnRef idx="0"/>
          <a:fillRef idx="0"/>
          <a:effectRef idx="0"/>
          <a:fontRef idx="minor"/>
        </p:style>
        <p:txBody>
          <a:bodyPr lIns="0" rIns="0" tIns="0" bIns="0" anchor="b">
            <a:noAutofit/>
          </a:bodyPr>
          <a:p>
            <a:pPr algn="r">
              <a:lnSpc>
                <a:spcPts val="1298"/>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96BAFD8-30CE-44AA-B692-5419EF6B8CB5}" type="slidenum">
              <a:rPr b="0" lang="en-US" sz="1200" strike="noStrike" u="none">
                <a:solidFill>
                  <a:srgbClr val="000000"/>
                </a:solidFill>
                <a:uFillTx/>
                <a:latin typeface="Times New Roman"/>
              </a:rPr>
              <a:t>&lt;number&gt;</a:t>
            </a:fld>
            <a:endParaRPr b="1" lang="ru-RU" sz="1200" strike="noStrike" u="none">
              <a:solidFill>
                <a:srgbClr val="ffff00"/>
              </a:solidFill>
              <a:uFillTx/>
              <a:latin typeface="Arial"/>
            </a:endParaRPr>
          </a:p>
        </p:txBody>
      </p:sp>
      <p:sp>
        <p:nvSpPr>
          <p:cNvPr id="135" name="PlaceHolder 1"/>
          <p:cNvSpPr>
            <a:spLocks noGrp="1"/>
          </p:cNvSpPr>
          <p:nvPr>
            <p:ph type="sldImg"/>
          </p:nvPr>
        </p:nvSpPr>
        <p:spPr>
          <a:xfrm>
            <a:off x="457200" y="762120"/>
            <a:ext cx="5943600" cy="4457520"/>
          </a:xfrm>
          <a:prstGeom prst="rect">
            <a:avLst/>
          </a:prstGeom>
          <a:ln w="0">
            <a:noFill/>
          </a:ln>
        </p:spPr>
      </p:sp>
      <p:sp>
        <p:nvSpPr>
          <p:cNvPr id="136" name="PlaceHolder 2"/>
          <p:cNvSpPr>
            <a:spLocks noGrp="1"/>
          </p:cNvSpPr>
          <p:nvPr>
            <p:ph type="body"/>
          </p:nvPr>
        </p:nvSpPr>
        <p:spPr>
          <a:xfrm>
            <a:off x="455400" y="5336640"/>
            <a:ext cx="5941800" cy="3427560"/>
          </a:xfrm>
          <a:prstGeom prst="rect">
            <a:avLst/>
          </a:prstGeom>
          <a:noFill/>
          <a:ln w="0">
            <a:noFill/>
          </a:ln>
        </p:spPr>
        <p:txBody>
          <a:bodyPr lIns="0" rIns="0" tIns="0" bIns="0" anchor="t">
            <a:noAutofit/>
          </a:bodyPr>
          <a:p>
            <a:pPr indent="0">
              <a:lnSpc>
                <a:spcPts val="1298"/>
              </a:lnSpc>
              <a:spcBef>
                <a:spcPts val="300"/>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This gradual increase in the number of dividing cells creates a growing mass of tissue called a </a:t>
            </a:r>
            <a:r>
              <a:rPr b="0" lang="ja-JP" sz="1200" strike="noStrike" u="none">
                <a:solidFill>
                  <a:srgbClr val="000000"/>
                </a:solidFill>
                <a:uFillTx/>
                <a:latin typeface="Times New Roman"/>
              </a:rPr>
              <a:t>“</a:t>
            </a:r>
            <a:r>
              <a:rPr b="0" lang="en-US" sz="1200" strike="noStrike" u="none">
                <a:solidFill>
                  <a:srgbClr val="000000"/>
                </a:solidFill>
                <a:uFillTx/>
                <a:latin typeface="Times New Roman"/>
              </a:rPr>
              <a:t>tumor</a:t>
            </a:r>
            <a:r>
              <a:rPr b="0" lang="ja-JP" sz="1200" strike="noStrike" u="none">
                <a:solidFill>
                  <a:srgbClr val="000000"/>
                </a:solidFill>
                <a:uFillTx/>
                <a:latin typeface="Times New Roman"/>
              </a:rPr>
              <a:t>”</a:t>
            </a:r>
            <a:r>
              <a:rPr b="0" lang="en-US" sz="1200" strike="noStrike" u="none">
                <a:solidFill>
                  <a:srgbClr val="000000"/>
                </a:solidFill>
                <a:uFillTx/>
                <a:latin typeface="Times New Roman"/>
              </a:rPr>
              <a:t> or </a:t>
            </a:r>
            <a:r>
              <a:rPr b="0" lang="ja-JP" sz="1200" strike="noStrike" u="none">
                <a:solidFill>
                  <a:srgbClr val="000000"/>
                </a:solidFill>
                <a:uFillTx/>
                <a:latin typeface="Times New Roman"/>
              </a:rPr>
              <a:t>“</a:t>
            </a:r>
            <a:r>
              <a:rPr b="0" lang="en-US" sz="1200" strike="noStrike" u="none">
                <a:solidFill>
                  <a:srgbClr val="000000"/>
                </a:solidFill>
                <a:uFillTx/>
                <a:latin typeface="Times New Roman"/>
              </a:rPr>
              <a:t>neoplasm.</a:t>
            </a:r>
            <a:r>
              <a:rPr b="0" lang="ja-JP" sz="1200" strike="noStrike" u="none">
                <a:solidFill>
                  <a:srgbClr val="000000"/>
                </a:solidFill>
                <a:uFillTx/>
                <a:latin typeface="Times New Roman"/>
              </a:rPr>
              <a:t>”</a:t>
            </a:r>
            <a:r>
              <a:rPr b="0" lang="en-US" sz="1200" strike="noStrike" u="none">
                <a:solidFill>
                  <a:srgbClr val="000000"/>
                </a:solidFill>
                <a:uFillTx/>
                <a:latin typeface="Times New Roman"/>
              </a:rPr>
              <a:t> If the rate of cell division is relatively rapid, and no </a:t>
            </a:r>
            <a:r>
              <a:rPr b="0" lang="ja-JP" sz="1200" strike="noStrike" u="none">
                <a:solidFill>
                  <a:srgbClr val="000000"/>
                </a:solidFill>
                <a:uFillTx/>
                <a:latin typeface="Times New Roman"/>
              </a:rPr>
              <a:t>“</a:t>
            </a:r>
            <a:r>
              <a:rPr b="0" lang="en-US" sz="1200" strike="noStrike" u="none">
                <a:solidFill>
                  <a:srgbClr val="000000"/>
                </a:solidFill>
                <a:uFillTx/>
                <a:latin typeface="Times New Roman"/>
              </a:rPr>
              <a:t>suicide</a:t>
            </a:r>
            <a:r>
              <a:rPr b="0" lang="ja-JP" sz="1200" strike="noStrike" u="none">
                <a:solidFill>
                  <a:srgbClr val="000000"/>
                </a:solidFill>
                <a:uFillTx/>
                <a:latin typeface="Times New Roman"/>
              </a:rPr>
              <a:t>”</a:t>
            </a:r>
            <a:r>
              <a:rPr b="0" lang="en-US" sz="1200" strike="noStrike" u="none">
                <a:solidFill>
                  <a:srgbClr val="000000"/>
                </a:solidFill>
                <a:uFillTx/>
                <a:latin typeface="Times New Roman"/>
              </a:rPr>
              <a:t> signals are in place to trigger cell death, the tumor will grow quickly in size; if the cells divide more slowly, tumor growth will be slower. But regardless of the growth rate, tumors ultimately increase in size because new cells are being produced in greater numbers than needed. As more and more of these dividing cells accumulate, the normal organization of the tissue gradually becomes disrupted.</a:t>
            </a:r>
            <a:endParaRPr b="0" lang="ru-RU" sz="1200" strike="noStrike" u="none">
              <a:solidFill>
                <a:srgbClr val="000000"/>
              </a:solidFill>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Rectangle 2"/>
          <p:cNvSpPr/>
          <p:nvPr/>
        </p:nvSpPr>
        <p:spPr>
          <a:xfrm>
            <a:off x="455760" y="127080"/>
            <a:ext cx="5941800" cy="630000"/>
          </a:xfrm>
          <a:prstGeom prst="rect">
            <a:avLst/>
          </a:prstGeom>
          <a:noFill/>
          <a:ln w="0">
            <a:noFill/>
          </a:ln>
        </p:spPr>
        <p:style>
          <a:lnRef idx="0"/>
          <a:fillRef idx="0"/>
          <a:effectRef idx="0"/>
          <a:fontRef idx="minor"/>
        </p:style>
        <p:txBody>
          <a:bodyPr lIns="0" rIns="0" tIns="0" bIns="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uFillTx/>
                <a:latin typeface="Arial"/>
              </a:rPr>
              <a:t>National Cancer Institute</a:t>
            </a:r>
            <a:endParaRPr b="1" lang="ru-RU" sz="11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uFillTx/>
                <a:latin typeface="Arial"/>
              </a:rPr>
              <a:t>Understanding Cancer and Related Topics  </a:t>
            </a:r>
            <a:endParaRPr b="1" lang="ru-RU" sz="12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uFillTx/>
                <a:latin typeface="Arial"/>
              </a:rPr>
              <a:t>Understanding Cancer</a:t>
            </a:r>
            <a:endParaRPr b="1" lang="ru-RU" sz="1400" strike="noStrike" u="none">
              <a:solidFill>
                <a:srgbClr val="ffff00"/>
              </a:solidFill>
              <a:uFillTx/>
              <a:latin typeface="Arial"/>
            </a:endParaRPr>
          </a:p>
        </p:txBody>
      </p:sp>
      <p:sp>
        <p:nvSpPr>
          <p:cNvPr id="105" name="Rectangle 6"/>
          <p:cNvSpPr/>
          <p:nvPr/>
        </p:nvSpPr>
        <p:spPr>
          <a:xfrm>
            <a:off x="455760" y="8737560"/>
            <a:ext cx="4497120" cy="301680"/>
          </a:xfrm>
          <a:prstGeom prst="rect">
            <a:avLst/>
          </a:prstGeom>
          <a:noFill/>
          <a:ln w="0">
            <a:noFill/>
          </a:ln>
        </p:spPr>
        <p:style>
          <a:lnRef idx="0"/>
          <a:fillRef idx="0"/>
          <a:effectRef idx="0"/>
          <a:fontRef idx="minor"/>
        </p:style>
        <p:txBody>
          <a:bodyPr lIns="0" rIns="0" tIns="0" bIns="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NCI Web site: http://cancer.gov/cancertopics/understandingcancer</a:t>
            </a:r>
            <a:endParaRPr b="1" lang="ru-RU" sz="1200" strike="noStrike" u="none">
              <a:solidFill>
                <a:srgbClr val="ffff00"/>
              </a:solidFill>
              <a:uFillTx/>
              <a:latin typeface="Arial"/>
            </a:endParaRPr>
          </a:p>
        </p:txBody>
      </p:sp>
      <p:sp>
        <p:nvSpPr>
          <p:cNvPr id="106" name="Rectangle 7"/>
          <p:cNvSpPr/>
          <p:nvPr/>
        </p:nvSpPr>
        <p:spPr>
          <a:xfrm>
            <a:off x="4799160" y="8686800"/>
            <a:ext cx="1600200" cy="357120"/>
          </a:xfrm>
          <a:prstGeom prst="rect">
            <a:avLst/>
          </a:prstGeom>
          <a:noFill/>
          <a:ln w="0">
            <a:noFill/>
          </a:ln>
        </p:spPr>
        <p:style>
          <a:lnRef idx="0"/>
          <a:fillRef idx="0"/>
          <a:effectRef idx="0"/>
          <a:fontRef idx="minor"/>
        </p:style>
        <p:txBody>
          <a:bodyPr lIns="0" rIns="0" tIns="0" bIns="0" anchor="b">
            <a:noAutofit/>
          </a:bodyPr>
          <a:p>
            <a:pPr algn="r">
              <a:lnSpc>
                <a:spcPts val="1298"/>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8612DDA-909F-4A9E-A27E-1C01B3D21B1A}" type="slidenum">
              <a:rPr b="0" lang="en-US" sz="1200" strike="noStrike" u="none">
                <a:solidFill>
                  <a:srgbClr val="000000"/>
                </a:solidFill>
                <a:uFillTx/>
                <a:latin typeface="Times New Roman"/>
              </a:rPr>
              <a:t>&lt;number&gt;</a:t>
            </a:fld>
            <a:endParaRPr b="1" lang="ru-RU" sz="1200" strike="noStrike" u="none">
              <a:solidFill>
                <a:srgbClr val="ffff00"/>
              </a:solidFill>
              <a:uFillTx/>
              <a:latin typeface="Arial"/>
            </a:endParaRPr>
          </a:p>
        </p:txBody>
      </p:sp>
      <p:sp>
        <p:nvSpPr>
          <p:cNvPr id="107" name="PlaceHolder 1"/>
          <p:cNvSpPr>
            <a:spLocks noGrp="1"/>
          </p:cNvSpPr>
          <p:nvPr>
            <p:ph type="sldImg"/>
          </p:nvPr>
        </p:nvSpPr>
        <p:spPr>
          <a:xfrm>
            <a:off x="457200" y="762120"/>
            <a:ext cx="5943600" cy="4457520"/>
          </a:xfrm>
          <a:prstGeom prst="rect">
            <a:avLst/>
          </a:prstGeom>
          <a:ln w="0">
            <a:noFill/>
          </a:ln>
        </p:spPr>
      </p:sp>
      <p:sp>
        <p:nvSpPr>
          <p:cNvPr id="108" name="PlaceHolder 2"/>
          <p:cNvSpPr>
            <a:spLocks noGrp="1"/>
          </p:cNvSpPr>
          <p:nvPr>
            <p:ph type="body"/>
          </p:nvPr>
        </p:nvSpPr>
        <p:spPr>
          <a:xfrm>
            <a:off x="455400" y="5336640"/>
            <a:ext cx="5941800" cy="3427560"/>
          </a:xfrm>
          <a:prstGeom prst="rect">
            <a:avLst/>
          </a:prstGeom>
          <a:noFill/>
          <a:ln w="0">
            <a:noFill/>
          </a:ln>
        </p:spPr>
        <p:txBody>
          <a:bodyPr lIns="0" rIns="0" tIns="0" bIns="0" anchor="t">
            <a:noAutofit/>
          </a:bodyPr>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What words, phrases or questions come to mind when you hear the word CANCER?</a:t>
            </a:r>
            <a:endParaRPr b="0" lang="ru-RU" sz="1200" strike="noStrike" u="none">
              <a:solidFill>
                <a:srgbClr val="000000"/>
              </a:solidFill>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Rectangle 2"/>
          <p:cNvSpPr/>
          <p:nvPr/>
        </p:nvSpPr>
        <p:spPr>
          <a:xfrm>
            <a:off x="455760" y="127080"/>
            <a:ext cx="5941800" cy="630000"/>
          </a:xfrm>
          <a:prstGeom prst="rect">
            <a:avLst/>
          </a:prstGeom>
          <a:noFill/>
          <a:ln w="0">
            <a:noFill/>
          </a:ln>
        </p:spPr>
        <p:style>
          <a:lnRef idx="0"/>
          <a:fillRef idx="0"/>
          <a:effectRef idx="0"/>
          <a:fontRef idx="minor"/>
        </p:style>
        <p:txBody>
          <a:bodyPr lIns="0" rIns="0" tIns="0" bIns="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uFillTx/>
                <a:latin typeface="Arial"/>
              </a:rPr>
              <a:t>National Cancer Institute</a:t>
            </a:r>
            <a:endParaRPr b="1" lang="ru-RU" sz="11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uFillTx/>
                <a:latin typeface="Arial"/>
              </a:rPr>
              <a:t>Understanding Cancer and Related Topics  </a:t>
            </a:r>
            <a:endParaRPr b="1" lang="ru-RU" sz="1200" strike="noStrike" u="none">
              <a:solidFill>
                <a:srgbClr val="ffff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uFillTx/>
                <a:latin typeface="Arial"/>
              </a:rPr>
              <a:t>Understanding Cancer</a:t>
            </a:r>
            <a:endParaRPr b="1" lang="ru-RU" sz="1400" strike="noStrike" u="none">
              <a:solidFill>
                <a:srgbClr val="ffff00"/>
              </a:solidFill>
              <a:uFillTx/>
              <a:latin typeface="Arial"/>
            </a:endParaRPr>
          </a:p>
        </p:txBody>
      </p:sp>
      <p:sp>
        <p:nvSpPr>
          <p:cNvPr id="110" name="Rectangle 6"/>
          <p:cNvSpPr/>
          <p:nvPr/>
        </p:nvSpPr>
        <p:spPr>
          <a:xfrm>
            <a:off x="455760" y="8737560"/>
            <a:ext cx="4497120" cy="301680"/>
          </a:xfrm>
          <a:prstGeom prst="rect">
            <a:avLst/>
          </a:prstGeom>
          <a:noFill/>
          <a:ln w="0">
            <a:noFill/>
          </a:ln>
        </p:spPr>
        <p:style>
          <a:lnRef idx="0"/>
          <a:fillRef idx="0"/>
          <a:effectRef idx="0"/>
          <a:fontRef idx="minor"/>
        </p:style>
        <p:txBody>
          <a:bodyPr lIns="0" rIns="0" tIns="0" bIns="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NCI Web site: http://cancer.gov/cancertopics/understandingcancer</a:t>
            </a:r>
            <a:endParaRPr b="1" lang="ru-RU" sz="1200" strike="noStrike" u="none">
              <a:solidFill>
                <a:srgbClr val="ffff00"/>
              </a:solidFill>
              <a:uFillTx/>
              <a:latin typeface="Arial"/>
            </a:endParaRPr>
          </a:p>
        </p:txBody>
      </p:sp>
      <p:sp>
        <p:nvSpPr>
          <p:cNvPr id="111" name="Rectangle 7"/>
          <p:cNvSpPr/>
          <p:nvPr/>
        </p:nvSpPr>
        <p:spPr>
          <a:xfrm>
            <a:off x="4799160" y="8686800"/>
            <a:ext cx="1600200" cy="357120"/>
          </a:xfrm>
          <a:prstGeom prst="rect">
            <a:avLst/>
          </a:prstGeom>
          <a:noFill/>
          <a:ln w="0">
            <a:noFill/>
          </a:ln>
        </p:spPr>
        <p:style>
          <a:lnRef idx="0"/>
          <a:fillRef idx="0"/>
          <a:effectRef idx="0"/>
          <a:fontRef idx="minor"/>
        </p:style>
        <p:txBody>
          <a:bodyPr lIns="0" rIns="0" tIns="0" bIns="0" anchor="b">
            <a:noAutofit/>
          </a:bodyPr>
          <a:p>
            <a:pPr algn="r">
              <a:lnSpc>
                <a:spcPts val="1298"/>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321DBB8-CA08-49BF-A236-FBC5CE15572E}" type="slidenum">
              <a:rPr b="0" lang="en-US" sz="1200" strike="noStrike" u="none">
                <a:solidFill>
                  <a:srgbClr val="000000"/>
                </a:solidFill>
                <a:uFillTx/>
                <a:latin typeface="Times New Roman"/>
              </a:rPr>
              <a:t>&lt;number&gt;</a:t>
            </a:fld>
            <a:endParaRPr b="1" lang="ru-RU" sz="1200" strike="noStrike" u="none">
              <a:solidFill>
                <a:srgbClr val="ffff00"/>
              </a:solidFill>
              <a:uFillTx/>
              <a:latin typeface="Arial"/>
            </a:endParaRPr>
          </a:p>
        </p:txBody>
      </p:sp>
      <p:sp>
        <p:nvSpPr>
          <p:cNvPr id="112" name="PlaceHolder 1"/>
          <p:cNvSpPr>
            <a:spLocks noGrp="1"/>
          </p:cNvSpPr>
          <p:nvPr>
            <p:ph type="sldImg"/>
          </p:nvPr>
        </p:nvSpPr>
        <p:spPr>
          <a:xfrm>
            <a:off x="457200" y="762120"/>
            <a:ext cx="5943600" cy="4457520"/>
          </a:xfrm>
          <a:prstGeom prst="rect">
            <a:avLst/>
          </a:prstGeom>
          <a:ln w="0">
            <a:noFill/>
          </a:ln>
        </p:spPr>
      </p:sp>
      <p:sp>
        <p:nvSpPr>
          <p:cNvPr id="113" name="PlaceHolder 2"/>
          <p:cNvSpPr>
            <a:spLocks noGrp="1"/>
          </p:cNvSpPr>
          <p:nvPr>
            <p:ph type="body"/>
          </p:nvPr>
        </p:nvSpPr>
        <p:spPr>
          <a:xfrm>
            <a:off x="455400" y="5336640"/>
            <a:ext cx="5941800" cy="3427560"/>
          </a:xfrm>
          <a:prstGeom prst="rect">
            <a:avLst/>
          </a:prstGeom>
          <a:noFill/>
          <a:ln w="0">
            <a:noFill/>
          </a:ln>
        </p:spPr>
        <p:txBody>
          <a:bodyPr lIns="0" rIns="0" tIns="0" bIns="0" anchor="t">
            <a:noAutofit/>
          </a:bodyPr>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Times New Roman"/>
              </a:rPr>
              <a:t>Cancer can originate almost anywhere in the body.</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uFillTx/>
                <a:latin typeface="Times New Roman"/>
              </a:rPr>
              <a:t>Carcinomas</a:t>
            </a:r>
            <a:r>
              <a:rPr b="0" lang="en-US" sz="1200" strike="noStrike" u="none">
                <a:solidFill>
                  <a:srgbClr val="000000"/>
                </a:solidFill>
                <a:uFillTx/>
                <a:latin typeface="Times New Roman"/>
              </a:rPr>
              <a:t>, the most common types of cancer, arise from the cells that cover external and internal body surfaces. Lung, breast, and colon are the most frequent cancers of this type in the United States.</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uFillTx/>
                <a:latin typeface="Times New Roman"/>
              </a:rPr>
              <a:t>Sarcomas</a:t>
            </a:r>
            <a:r>
              <a:rPr b="0" lang="en-US" sz="1200" strike="noStrike" u="none">
                <a:solidFill>
                  <a:srgbClr val="000000"/>
                </a:solidFill>
                <a:uFillTx/>
                <a:latin typeface="Times New Roman"/>
              </a:rPr>
              <a:t> are cancers arising from cells found in the supporting tissues of the body such as bone, cartilage, fat, connective tissue, and muscle.</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uFillTx/>
                <a:latin typeface="Times New Roman"/>
              </a:rPr>
              <a:t>Lymphomas</a:t>
            </a:r>
            <a:r>
              <a:rPr b="0" lang="en-US" sz="1200" strike="noStrike" u="none">
                <a:solidFill>
                  <a:srgbClr val="000000"/>
                </a:solidFill>
                <a:uFillTx/>
                <a:latin typeface="Times New Roman"/>
              </a:rPr>
              <a:t> are cancers that arise in the lymph nodes and tissues of the body</a:t>
            </a:r>
            <a:r>
              <a:rPr b="0" lang="ja-JP" sz="1200" strike="noStrike" u="none">
                <a:solidFill>
                  <a:srgbClr val="000000"/>
                </a:solidFill>
                <a:uFillTx/>
                <a:latin typeface="Times New Roman"/>
              </a:rPr>
              <a:t>’</a:t>
            </a:r>
            <a:r>
              <a:rPr b="0" lang="en-US" sz="1200" strike="noStrike" u="none">
                <a:solidFill>
                  <a:srgbClr val="000000"/>
                </a:solidFill>
                <a:uFillTx/>
                <a:latin typeface="Times New Roman"/>
              </a:rPr>
              <a:t>s immune system.</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uFillTx/>
                <a:latin typeface="Times New Roman"/>
              </a:rPr>
              <a:t>Leukemias</a:t>
            </a:r>
            <a:r>
              <a:rPr b="0" lang="en-US" sz="1200" strike="noStrike" u="none">
                <a:solidFill>
                  <a:srgbClr val="000000"/>
                </a:solidFill>
                <a:uFillTx/>
                <a:latin typeface="Times New Roman"/>
              </a:rPr>
              <a:t> are cancers of the immature blood cells that grow in the bone marrow and tend to accumulate in large numbers in the bloodstream.</a:t>
            </a:r>
            <a:endParaRPr b="0" lang="ru-RU" sz="1200" strike="noStrike" u="none">
              <a:solidFill>
                <a:srgbClr val="000000"/>
              </a:solidFill>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457200" y="762120"/>
            <a:ext cx="5943600" cy="4457520"/>
          </a:xfrm>
          <a:prstGeom prst="rect">
            <a:avLst/>
          </a:prstGeom>
          <a:ln w="0">
            <a:noFill/>
          </a:ln>
        </p:spPr>
      </p:sp>
      <p:sp>
        <p:nvSpPr>
          <p:cNvPr id="115" name="PlaceHolder 2"/>
          <p:cNvSpPr>
            <a:spLocks noGrp="1"/>
          </p:cNvSpPr>
          <p:nvPr>
            <p:ph type="body"/>
          </p:nvPr>
        </p:nvSpPr>
        <p:spPr>
          <a:xfrm>
            <a:off x="455400" y="5336640"/>
            <a:ext cx="5941800" cy="3427560"/>
          </a:xfrm>
          <a:prstGeom prst="rect">
            <a:avLst/>
          </a:prstGeom>
          <a:noFill/>
          <a:ln w="0">
            <a:noFill/>
          </a:ln>
        </p:spPr>
        <p:txBody>
          <a:bodyPr lIns="0" rIns="0" tIns="0" bIns="0" anchor="t">
            <a:noAutofit/>
          </a:bodyPr>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rPr>
              <a:t>Факторы, вызывающие рак, называются канцерогенами при длительном воздействии на них.</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rPr>
              <a:t>Они включают;</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rPr>
              <a:t>Табачный дым</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rPr>
              <a:t>Сильные солнечные излучения / ультрафиолетовый свет</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rPr>
              <a:t>Воздействие рентгеновского излучения</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rPr>
              <a:t>Загрязнение окружающей среды</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rPr>
              <a:t>Контакт с химическими веществами, такими как; асбест, свинец (Pb), смола в углеводородах и т. д.</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rPr>
              <a:t>Инфекция вирусами.</a:t>
            </a:r>
            <a:endParaRPr b="0" lang="ru-RU" sz="1200" strike="noStrike" u="none">
              <a:solidFill>
                <a:srgbClr val="000000"/>
              </a:solidFill>
              <a:uFillTx/>
              <a:latin typeface="Times New Roman"/>
            </a:endParaRPr>
          </a:p>
          <a:p>
            <a:pPr indent="0">
              <a:lnSpc>
                <a:spcPts val="1298"/>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rPr>
              <a:t>Алкоголь.</a:t>
            </a:r>
            <a:endParaRPr b="0" lang="ru-RU" sz="1200" strike="noStrike" u="none">
              <a:solidFill>
                <a:srgbClr val="000000"/>
              </a:solidFill>
              <a:uFillTx/>
              <a:latin typeface="Times New Roman"/>
            </a:endParaRPr>
          </a:p>
        </p:txBody>
      </p:sp>
      <p:sp>
        <p:nvSpPr>
          <p:cNvPr id="116" name="Номер слайда 3"/>
          <p:cNvSpPr/>
          <p:nvPr/>
        </p:nvSpPr>
        <p:spPr>
          <a:xfrm>
            <a:off x="4799160" y="8686800"/>
            <a:ext cx="1600200" cy="357120"/>
          </a:xfrm>
          <a:prstGeom prst="rect">
            <a:avLst/>
          </a:prstGeom>
          <a:noFill/>
          <a:ln w="0">
            <a:noFill/>
          </a:ln>
        </p:spPr>
        <p:style>
          <a:lnRef idx="0"/>
          <a:fillRef idx="0"/>
          <a:effectRef idx="0"/>
          <a:fontRef idx="minor"/>
        </p:style>
        <p:txBody>
          <a:bodyPr lIns="0" rIns="0" tIns="0" bIns="0" anchor="b">
            <a:noAutofit/>
          </a:bodyPr>
          <a:p>
            <a:pPr algn="r">
              <a:lnSpc>
                <a:spcPts val="1298"/>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10BC6CD-F6E4-4A27-B5E2-EDE3AF229094}" type="slidenum">
              <a:rPr b="0" lang="ru-RU" sz="1200" strike="noStrike" u="none">
                <a:solidFill>
                  <a:srgbClr val="000000"/>
                </a:solidFill>
                <a:uFillTx/>
                <a:latin typeface="Times New Roman"/>
              </a:rPr>
              <a:t>&lt;number&gt;</a:t>
            </a:fld>
            <a:endParaRPr b="1" lang="ru-RU" sz="1200" strike="noStrike" u="none">
              <a:solidFill>
                <a:srgbClr val="ffff00"/>
              </a:solidFill>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3333cc"/>
            </a:gs>
            <a:gs pos="100000">
              <a:srgbClr val="080820"/>
            </a:gs>
          </a:gsLst>
          <a:path path="rect">
            <a:fillToRect l="50000" t="50000" r="50000" b="50000"/>
          </a:path>
        </a:gradFill>
      </p:bgPr>
    </p:bg>
    <p:spTree>
      <p:nvGrpSpPr>
        <p:cNvPr id="1" name=""/>
        <p:cNvGrpSpPr/>
        <p:nvPr/>
      </p:nvGrpSpPr>
      <p:grpSpPr>
        <a:xfrm>
          <a:off x="0" y="0"/>
          <a:ext cx="0" cy="0"/>
          <a:chOff x="0" y="0"/>
          <a:chExt cx="0" cy="0"/>
        </a:xfrm>
      </p:grpSpPr>
      <p:pic>
        <p:nvPicPr>
          <p:cNvPr id="0" name="Picture 7" descr=""/>
          <p:cNvPicPr/>
          <p:nvPr/>
        </p:nvPicPr>
        <p:blipFill>
          <a:blip r:embed="rId2"/>
          <a:stretch/>
        </p:blipFill>
        <p:spPr>
          <a:xfrm>
            <a:off x="8232840" y="6300720"/>
            <a:ext cx="911160" cy="55728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49"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 name="PlaceHolder 1"/>
          <p:cNvSpPr>
            <a:spLocks noGrp="1"/>
          </p:cNvSpPr>
          <p:nvPr>
            <p:ph type="title"/>
          </p:nvPr>
        </p:nvSpPr>
        <p:spPr>
          <a:xfrm>
            <a:off x="314280" y="58680"/>
            <a:ext cx="8229600" cy="3548160"/>
          </a:xfrm>
          <a:prstGeom prst="rect">
            <a:avLst/>
          </a:prstGeom>
          <a:solidFill>
            <a:srgbClr val="ffffff"/>
          </a:solid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Times New Roman"/>
              </a:rPr>
              <a:t>	</a:t>
            </a:r>
            <a:r>
              <a:rPr b="0" lang="ru-RU" sz="4400" strike="noStrike" u="none">
                <a:solidFill>
                  <a:srgbClr val="000000"/>
                </a:solidFill>
                <a:uFillTx/>
                <a:latin typeface="Times New Roman"/>
                <a:ea typeface="Times New Roman"/>
              </a:rPr>
              <a:t>	</a:t>
            </a:r>
            <a:br>
              <a:rPr sz="4400"/>
            </a:br>
            <a:r>
              <a:rPr b="1" lang="ru-RU" sz="4900" strike="noStrike" u="none">
                <a:solidFill>
                  <a:srgbClr val="000000"/>
                </a:solidFill>
                <a:uFillTx/>
                <a:latin typeface="Times New Roman"/>
                <a:ea typeface="Times New Roman"/>
              </a:rPr>
              <a:t>Сабақ тақырыбы:</a:t>
            </a:r>
            <a:br>
              <a:rPr sz="4900"/>
            </a:br>
            <a:r>
              <a:rPr b="0" lang="kk-KZ" sz="4000" strike="noStrike" u="none">
                <a:solidFill>
                  <a:srgbClr val="000000"/>
                </a:solidFill>
                <a:uFillTx/>
                <a:latin typeface="Times New Roman"/>
                <a:ea typeface="Times New Roman"/>
              </a:rPr>
              <a:t>Онкологиялық өспелердің пайда болуы. </a:t>
            </a:r>
            <a:endParaRPr b="0" lang="ru-RU" sz="4000" strike="noStrike" u="none">
              <a:solidFill>
                <a:srgbClr val="000000"/>
              </a:solidFill>
              <a:uFillTx/>
              <a:latin typeface="Times New Roman"/>
            </a:endParaRPr>
          </a:p>
        </p:txBody>
      </p:sp>
      <p:sp>
        <p:nvSpPr>
          <p:cNvPr id="9" name="AutoShape 4"/>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3600" strike="noStrike" u="none">
              <a:solidFill>
                <a:srgbClr val="ffff00"/>
              </a:solidFill>
              <a:uFillTx/>
              <a:latin typeface="Arial"/>
            </a:endParaRPr>
          </a:p>
        </p:txBody>
      </p:sp>
      <p:sp>
        <p:nvSpPr>
          <p:cNvPr id="10" name="AutoShape 6"/>
          <p:cNvSpPr/>
          <p:nvPr/>
        </p:nvSpPr>
        <p:spPr>
          <a:xfrm>
            <a:off x="307800" y="7920"/>
            <a:ext cx="304920" cy="30492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3600" strike="noStrike" u="none">
              <a:solidFill>
                <a:srgbClr val="ffff00"/>
              </a:solidFill>
              <a:uFillTx/>
              <a:latin typeface="Arial"/>
            </a:endParaRPr>
          </a:p>
        </p:txBody>
      </p:sp>
      <p:sp>
        <p:nvSpPr>
          <p:cNvPr id="11" name="TextBox 1"/>
          <p:cNvSpPr/>
          <p:nvPr/>
        </p:nvSpPr>
        <p:spPr>
          <a:xfrm>
            <a:off x="7010280" y="6040440"/>
            <a:ext cx="2133720" cy="817560"/>
          </a:xfrm>
          <a:prstGeom prst="rect">
            <a:avLst/>
          </a:prstGeom>
          <a:solidFill>
            <a:srgbClr val="333399"/>
          </a:solidFill>
          <a:ln w="0">
            <a:noFill/>
          </a:ln>
        </p:spPr>
        <p:style>
          <a:lnRef idx="0"/>
          <a:fillRef idx="0"/>
          <a:effectRef idx="0"/>
          <a:fontRef idx="minor"/>
        </p:style>
        <p:txBody>
          <a:bodyPr lIns="90000" rIns="90000" tIns="46800" bIns="46800" anchor="t">
            <a:spAutoFit/>
          </a:bodyPr>
          <a:p>
            <a:endParaRPr b="1" lang="ru-RU" sz="3600" strike="noStrike" u="none">
              <a:solidFill>
                <a:srgbClr val="ffff00"/>
              </a:solidFill>
              <a:uFillTx/>
              <a:latin typeface="Arial"/>
            </a:endParaRPr>
          </a:p>
        </p:txBody>
      </p:sp>
      <p:pic>
        <p:nvPicPr>
          <p:cNvPr id="12" name="Picture 43" descr="39"/>
          <p:cNvPicPr/>
          <p:nvPr/>
        </p:nvPicPr>
        <p:blipFill>
          <a:blip r:embed="rId1"/>
          <a:stretch/>
        </p:blipFill>
        <p:spPr>
          <a:xfrm>
            <a:off x="2743200" y="3602160"/>
            <a:ext cx="2951280" cy="3052800"/>
          </a:xfrm>
          <a:prstGeom prst="rect">
            <a:avLst/>
          </a:prstGeom>
          <a:ln w="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Picture 4" descr="4"/>
          <p:cNvPicPr/>
          <p:nvPr/>
        </p:nvPicPr>
        <p:blipFill>
          <a:blip r:embed="rId1"/>
          <a:srcRect l="0" t="0" r="0" b="29848"/>
          <a:stretch/>
        </p:blipFill>
        <p:spPr>
          <a:xfrm>
            <a:off x="5013360" y="847800"/>
            <a:ext cx="2660760" cy="3917880"/>
          </a:xfrm>
          <a:prstGeom prst="rect">
            <a:avLst/>
          </a:prstGeom>
          <a:ln w="0">
            <a:noFill/>
          </a:ln>
        </p:spPr>
      </p:pic>
      <p:sp>
        <p:nvSpPr>
          <p:cNvPr id="50" name="Rectangle 10"/>
          <p:cNvSpPr/>
          <p:nvPr/>
        </p:nvSpPr>
        <p:spPr>
          <a:xfrm>
            <a:off x="1146240" y="1542960"/>
            <a:ext cx="3504960" cy="2848320"/>
          </a:xfrm>
          <a:prstGeom prst="rect">
            <a:avLst/>
          </a:prstGeom>
          <a:noFill/>
          <a:ln w="0">
            <a:noFill/>
          </a:ln>
        </p:spPr>
        <p:style>
          <a:lnRef idx="0"/>
          <a:fillRef idx="0"/>
          <a:effectRef idx="0"/>
          <a:fontRef idx="minor"/>
        </p:style>
        <p:txBody>
          <a:bodyPr lIns="90000" rIns="90000" tIns="46800" bIns="46800" anchor="t">
            <a:spAutoFit/>
          </a:bodyPr>
          <a:p>
            <a:pPr>
              <a:lnSpc>
                <a:spcPts val="3098"/>
              </a:lnSpc>
              <a:tabLst>
                <a:tab algn="l" pos="0"/>
                <a:tab algn="l" pos="13716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ffff00"/>
                </a:solidFill>
                <a:uFillTx/>
                <a:latin typeface="Arial"/>
              </a:rPr>
              <a:t>префикс</a:t>
            </a:r>
            <a:r>
              <a:rPr b="1" i="1" lang="en-US" sz="1800" strike="noStrike" u="none">
                <a:solidFill>
                  <a:srgbClr val="ffff00"/>
                </a:solidFill>
                <a:uFillTx/>
                <a:latin typeface="Arial"/>
              </a:rPr>
              <a:t>	</a:t>
            </a:r>
            <a:r>
              <a:rPr b="1" i="1" lang="kk-KZ" sz="1800" strike="noStrike" u="none">
                <a:solidFill>
                  <a:srgbClr val="ffff00"/>
                </a:solidFill>
                <a:uFillTx/>
                <a:latin typeface="Arial"/>
              </a:rPr>
              <a:t>атауы</a:t>
            </a:r>
            <a:endParaRPr b="1" lang="ru-RU" sz="1800" strike="noStrike" u="none">
              <a:solidFill>
                <a:srgbClr val="ffff00"/>
              </a:solidFill>
              <a:uFillTx/>
              <a:latin typeface="Arial"/>
            </a:endParaRPr>
          </a:p>
          <a:p>
            <a:pPr>
              <a:lnSpc>
                <a:spcPts val="3098"/>
              </a:lnSpc>
              <a:tabLst>
                <a:tab algn="l" pos="0"/>
                <a:tab algn="l" pos="13716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adeno-</a:t>
            </a:r>
            <a:r>
              <a:rPr b="1" lang="en-US" sz="1800" strike="noStrike" u="none">
                <a:solidFill>
                  <a:srgbClr val="ffffff"/>
                </a:solidFill>
                <a:uFillTx/>
                <a:latin typeface="Arial"/>
              </a:rPr>
              <a:t>	</a:t>
            </a:r>
            <a:r>
              <a:rPr b="1" lang="en-US" sz="1800" strike="noStrike" u="none">
                <a:solidFill>
                  <a:srgbClr val="ffffff"/>
                </a:solidFill>
                <a:uFillTx/>
                <a:latin typeface="Arial"/>
              </a:rPr>
              <a:t>gland</a:t>
            </a:r>
            <a:endParaRPr b="1" lang="ru-RU" sz="1800" strike="noStrike" u="none">
              <a:solidFill>
                <a:srgbClr val="ffff00"/>
              </a:solidFill>
              <a:uFillTx/>
              <a:latin typeface="Arial"/>
            </a:endParaRPr>
          </a:p>
          <a:p>
            <a:pPr>
              <a:lnSpc>
                <a:spcPts val="3098"/>
              </a:lnSpc>
              <a:tabLst>
                <a:tab algn="l" pos="0"/>
                <a:tab algn="l" pos="13716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chondro-</a:t>
            </a:r>
            <a:r>
              <a:rPr b="1" lang="en-US" sz="1800" strike="noStrike" u="none">
                <a:solidFill>
                  <a:srgbClr val="ffffff"/>
                </a:solidFill>
                <a:uFillTx/>
                <a:latin typeface="Arial"/>
              </a:rPr>
              <a:t>	</a:t>
            </a:r>
            <a:r>
              <a:rPr b="1" lang="en-US" sz="1800" strike="noStrike" u="none">
                <a:solidFill>
                  <a:srgbClr val="ffffff"/>
                </a:solidFill>
                <a:uFillTx/>
                <a:latin typeface="Arial"/>
              </a:rPr>
              <a:t>cartilage</a:t>
            </a:r>
            <a:endParaRPr b="1" lang="ru-RU" sz="1800" strike="noStrike" u="none">
              <a:solidFill>
                <a:srgbClr val="ffff00"/>
              </a:solidFill>
              <a:uFillTx/>
              <a:latin typeface="Arial"/>
            </a:endParaRPr>
          </a:p>
          <a:p>
            <a:pPr>
              <a:lnSpc>
                <a:spcPts val="3098"/>
              </a:lnSpc>
              <a:tabLst>
                <a:tab algn="l" pos="0"/>
                <a:tab algn="l" pos="13716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erythro-</a:t>
            </a:r>
            <a:r>
              <a:rPr b="1" lang="en-US" sz="1800" strike="noStrike" u="none">
                <a:solidFill>
                  <a:srgbClr val="ffffff"/>
                </a:solidFill>
                <a:uFillTx/>
                <a:latin typeface="Arial"/>
              </a:rPr>
              <a:t>	</a:t>
            </a:r>
            <a:r>
              <a:rPr b="1" lang="en-US" sz="1800" strike="noStrike" u="none">
                <a:solidFill>
                  <a:srgbClr val="ffffff"/>
                </a:solidFill>
                <a:uFillTx/>
                <a:latin typeface="Arial"/>
              </a:rPr>
              <a:t>red blood cell</a:t>
            </a:r>
            <a:endParaRPr b="1" lang="ru-RU" sz="1800" strike="noStrike" u="none">
              <a:solidFill>
                <a:srgbClr val="ffff00"/>
              </a:solidFill>
              <a:uFillTx/>
              <a:latin typeface="Arial"/>
            </a:endParaRPr>
          </a:p>
          <a:p>
            <a:pPr>
              <a:lnSpc>
                <a:spcPts val="3098"/>
              </a:lnSpc>
              <a:tabLst>
                <a:tab algn="l" pos="0"/>
                <a:tab algn="l" pos="13716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hemangio-</a:t>
            </a:r>
            <a:r>
              <a:rPr b="1" lang="en-US" sz="1800" strike="noStrike" u="none">
                <a:solidFill>
                  <a:srgbClr val="ffffff"/>
                </a:solidFill>
                <a:uFillTx/>
                <a:latin typeface="Arial"/>
              </a:rPr>
              <a:t>	</a:t>
            </a:r>
            <a:r>
              <a:rPr b="1" lang="en-US" sz="1800" strike="noStrike" u="none">
                <a:solidFill>
                  <a:srgbClr val="ffffff"/>
                </a:solidFill>
                <a:uFillTx/>
                <a:latin typeface="Arial"/>
              </a:rPr>
              <a:t>blood vessels</a:t>
            </a:r>
            <a:endParaRPr b="1" lang="ru-RU" sz="1800" strike="noStrike" u="none">
              <a:solidFill>
                <a:srgbClr val="ffff00"/>
              </a:solidFill>
              <a:uFillTx/>
              <a:latin typeface="Arial"/>
            </a:endParaRPr>
          </a:p>
          <a:p>
            <a:pPr>
              <a:lnSpc>
                <a:spcPts val="3098"/>
              </a:lnSpc>
              <a:tabLst>
                <a:tab algn="l" pos="0"/>
                <a:tab algn="l" pos="13716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hepato-</a:t>
            </a:r>
            <a:r>
              <a:rPr b="1" lang="en-US" sz="1800" strike="noStrike" u="none">
                <a:solidFill>
                  <a:srgbClr val="ffffff"/>
                </a:solidFill>
                <a:uFillTx/>
                <a:latin typeface="Arial"/>
              </a:rPr>
              <a:t>	</a:t>
            </a:r>
            <a:r>
              <a:rPr b="1" lang="en-US" sz="1800" strike="noStrike" u="none">
                <a:solidFill>
                  <a:srgbClr val="ffffff"/>
                </a:solidFill>
                <a:uFillTx/>
                <a:latin typeface="Arial"/>
              </a:rPr>
              <a:t>liver</a:t>
            </a:r>
            <a:endParaRPr b="1" lang="ru-RU" sz="1800" strike="noStrike" u="none">
              <a:solidFill>
                <a:srgbClr val="ffff00"/>
              </a:solidFill>
              <a:uFillTx/>
              <a:latin typeface="Arial"/>
            </a:endParaRPr>
          </a:p>
          <a:p>
            <a:pPr>
              <a:lnSpc>
                <a:spcPts val="3098"/>
              </a:lnSpc>
              <a:tabLst>
                <a:tab algn="l" pos="0"/>
                <a:tab algn="l" pos="13716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lipo-</a:t>
            </a:r>
            <a:r>
              <a:rPr b="1" lang="en-US" sz="1800" strike="noStrike" u="none">
                <a:solidFill>
                  <a:srgbClr val="ffffff"/>
                </a:solidFill>
                <a:uFillTx/>
                <a:latin typeface="Arial"/>
              </a:rPr>
              <a:t>	</a:t>
            </a:r>
            <a:r>
              <a:rPr b="1" lang="en-US" sz="1800" strike="noStrike" u="none">
                <a:solidFill>
                  <a:srgbClr val="ffffff"/>
                </a:solidFill>
                <a:uFillTx/>
                <a:latin typeface="Arial"/>
              </a:rPr>
              <a:t>fat</a:t>
            </a:r>
            <a:endParaRPr b="1" lang="ru-RU" sz="1800" strike="noStrike" u="none">
              <a:solidFill>
                <a:srgbClr val="ffff00"/>
              </a:solidFill>
              <a:uFillTx/>
              <a:latin typeface="Arial"/>
            </a:endParaRPr>
          </a:p>
        </p:txBody>
      </p:sp>
      <p:sp>
        <p:nvSpPr>
          <p:cNvPr id="51" name="Rectangle 11"/>
          <p:cNvSpPr/>
          <p:nvPr/>
        </p:nvSpPr>
        <p:spPr>
          <a:xfrm>
            <a:off x="1146240" y="1257480"/>
            <a:ext cx="3425760" cy="398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Arial"/>
              </a:rPr>
              <a:t>Ісік ауруының аталуы </a:t>
            </a:r>
            <a:endParaRPr b="1" lang="ru-RU" sz="2000" strike="noStrike" u="none">
              <a:solidFill>
                <a:srgbClr val="ffff00"/>
              </a:solidFill>
              <a:uFillTx/>
              <a:latin typeface="Arial"/>
            </a:endParaRPr>
          </a:p>
        </p:txBody>
      </p:sp>
      <p:sp>
        <p:nvSpPr>
          <p:cNvPr id="52" name="Line 31"/>
          <p:cNvSpPr/>
          <p:nvPr/>
        </p:nvSpPr>
        <p:spPr>
          <a:xfrm>
            <a:off x="3166920" y="3809880"/>
            <a:ext cx="203688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53" name="Line 54"/>
          <p:cNvSpPr/>
          <p:nvPr/>
        </p:nvSpPr>
        <p:spPr>
          <a:xfrm>
            <a:off x="1219320" y="2033640"/>
            <a:ext cx="2819160" cy="0"/>
          </a:xfrm>
          <a:prstGeom prst="line">
            <a:avLst/>
          </a:prstGeom>
          <a:ln w="12600">
            <a:solidFill>
              <a:srgbClr val="ffff00"/>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54" name="Line 58"/>
          <p:cNvSpPr/>
          <p:nvPr/>
        </p:nvSpPr>
        <p:spPr>
          <a:xfrm flipH="1">
            <a:off x="3276360" y="2228760"/>
            <a:ext cx="281916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55" name="Freeform 55"/>
          <p:cNvSpPr/>
          <p:nvPr/>
        </p:nvSpPr>
        <p:spPr>
          <a:xfrm>
            <a:off x="6062760" y="2227320"/>
            <a:ext cx="282600" cy="592200"/>
          </a:xfrm>
          <a:custGeom>
            <a:avLst/>
            <a:gdLst/>
            <a:ahLst/>
            <a:rect l="l" t="t" r="r" b="b"/>
            <a:pathLst>
              <a:path w="1104" h="384">
                <a:moveTo>
                  <a:pt x="1104" y="384"/>
                </a:moveTo>
                <a:lnTo>
                  <a:pt x="1104" y="0"/>
                </a:lnTo>
                <a:lnTo>
                  <a:pt x="0" y="0"/>
                </a:lnTo>
              </a:path>
            </a:pathLst>
          </a:custGeom>
          <a:noFill/>
          <a:ln w="25560">
            <a:solidFill>
              <a:srgbClr val="000000"/>
            </a:solidFill>
            <a:round/>
          </a:ln>
        </p:spPr>
        <p:style>
          <a:lnRef idx="0"/>
          <a:fillRef idx="0"/>
          <a:effectRef idx="0"/>
          <a:fontRef idx="minor"/>
        </p:style>
        <p:txBody>
          <a:bodyPr wrap="none" lIns="90000" rIns="90000" tIns="46800" bIns="46800" anchor="ctr">
            <a:noAutofit/>
          </a:bodyPr>
          <a:p>
            <a:endParaRPr b="1" lang="ru-RU" sz="3600" strike="noStrike" u="none">
              <a:solidFill>
                <a:srgbClr val="ffff00"/>
              </a:solidFill>
              <a:uFillTx/>
              <a:latin typeface="Arial"/>
            </a:endParaRPr>
          </a:p>
        </p:txBody>
      </p:sp>
      <p:sp>
        <p:nvSpPr>
          <p:cNvPr id="56" name="Line 59"/>
          <p:cNvSpPr/>
          <p:nvPr/>
        </p:nvSpPr>
        <p:spPr>
          <a:xfrm flipH="1">
            <a:off x="3616200" y="2622600"/>
            <a:ext cx="169560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57" name="Freeform 56"/>
          <p:cNvSpPr/>
          <p:nvPr/>
        </p:nvSpPr>
        <p:spPr>
          <a:xfrm>
            <a:off x="5235480" y="2620800"/>
            <a:ext cx="381240" cy="74880"/>
          </a:xfrm>
          <a:custGeom>
            <a:avLst/>
            <a:gdLst/>
            <a:ahLst/>
            <a:rect l="l" t="t" r="r" b="b"/>
            <a:pathLst>
              <a:path w="1104" h="384">
                <a:moveTo>
                  <a:pt x="1104" y="384"/>
                </a:moveTo>
                <a:lnTo>
                  <a:pt x="1104" y="0"/>
                </a:lnTo>
                <a:lnTo>
                  <a:pt x="0" y="0"/>
                </a:lnTo>
              </a:path>
            </a:pathLst>
          </a:custGeom>
          <a:noFill/>
          <a:ln w="25560">
            <a:solidFill>
              <a:srgbClr val="000000"/>
            </a:solidFill>
            <a:round/>
          </a:ln>
        </p:spPr>
        <p:style>
          <a:lnRef idx="0"/>
          <a:fillRef idx="0"/>
          <a:effectRef idx="0"/>
          <a:fontRef idx="minor"/>
        </p:style>
        <p:txBody>
          <a:bodyPr wrap="none" lIns="90000" rIns="90000" tIns="28080" bIns="28080" anchor="ctr">
            <a:noAutofit/>
          </a:bodyPr>
          <a:p>
            <a:endParaRPr b="1" lang="ru-RU" sz="3600" strike="noStrike" u="none">
              <a:solidFill>
                <a:srgbClr val="ffff00"/>
              </a:solidFill>
              <a:uFillTx/>
              <a:latin typeface="Arial"/>
            </a:endParaRPr>
          </a:p>
        </p:txBody>
      </p:sp>
      <p:sp>
        <p:nvSpPr>
          <p:cNvPr id="58" name="Line 60"/>
          <p:cNvSpPr/>
          <p:nvPr/>
        </p:nvSpPr>
        <p:spPr>
          <a:xfrm flipH="1">
            <a:off x="4162320" y="3000240"/>
            <a:ext cx="102240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59" name="Freeform 57"/>
          <p:cNvSpPr/>
          <p:nvPr/>
        </p:nvSpPr>
        <p:spPr>
          <a:xfrm flipV="1">
            <a:off x="5159520" y="2817000"/>
            <a:ext cx="449280" cy="182520"/>
          </a:xfrm>
          <a:custGeom>
            <a:avLst/>
            <a:gdLst/>
            <a:ahLst/>
            <a:rect l="l" t="t" r="r" b="b"/>
            <a:pathLst>
              <a:path w="1104" h="384">
                <a:moveTo>
                  <a:pt x="1104" y="384"/>
                </a:moveTo>
                <a:lnTo>
                  <a:pt x="1104" y="0"/>
                </a:lnTo>
                <a:lnTo>
                  <a:pt x="0" y="0"/>
                </a:lnTo>
              </a:path>
            </a:pathLst>
          </a:custGeom>
          <a:noFill/>
          <a:ln w="25560">
            <a:solidFill>
              <a:srgbClr val="000000"/>
            </a:solidFill>
            <a:round/>
          </a:ln>
        </p:spPr>
        <p:style>
          <a:lnRef idx="0"/>
          <a:fillRef idx="0"/>
          <a:effectRef idx="0"/>
          <a:fontRef idx="minor"/>
        </p:style>
        <p:txBody>
          <a:bodyPr wrap="none" lIns="90000" rIns="90000" tIns="46800" bIns="46800" anchor="ctr">
            <a:noAutofit/>
          </a:bodyPr>
          <a:p>
            <a:endParaRPr b="1" lang="ru-RU" sz="3600" strike="noStrike" u="none">
              <a:solidFill>
                <a:srgbClr val="ffff00"/>
              </a:solidFill>
              <a:uFillTx/>
              <a:latin typeface="Arial"/>
            </a:endParaRPr>
          </a:p>
        </p:txBody>
      </p:sp>
      <p:sp>
        <p:nvSpPr>
          <p:cNvPr id="60" name="Line 61"/>
          <p:cNvSpPr/>
          <p:nvPr/>
        </p:nvSpPr>
        <p:spPr>
          <a:xfrm flipH="1">
            <a:off x="4177800" y="3425760"/>
            <a:ext cx="104796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61" name="Freeform 30"/>
          <p:cNvSpPr/>
          <p:nvPr/>
        </p:nvSpPr>
        <p:spPr>
          <a:xfrm flipV="1">
            <a:off x="5181480" y="2704320"/>
            <a:ext cx="669960" cy="722520"/>
          </a:xfrm>
          <a:custGeom>
            <a:avLst/>
            <a:gdLst/>
            <a:ahLst/>
            <a:rect l="l" t="t" r="r" b="b"/>
            <a:pathLst>
              <a:path w="1104" h="384">
                <a:moveTo>
                  <a:pt x="1104" y="384"/>
                </a:moveTo>
                <a:lnTo>
                  <a:pt x="1104" y="0"/>
                </a:lnTo>
                <a:lnTo>
                  <a:pt x="0" y="0"/>
                </a:lnTo>
              </a:path>
            </a:pathLst>
          </a:custGeom>
          <a:noFill/>
          <a:ln w="25560">
            <a:solidFill>
              <a:srgbClr val="000000"/>
            </a:solidFill>
            <a:round/>
          </a:ln>
        </p:spPr>
        <p:style>
          <a:lnRef idx="0"/>
          <a:fillRef idx="0"/>
          <a:effectRef idx="0"/>
          <a:fontRef idx="minor"/>
        </p:style>
        <p:txBody>
          <a:bodyPr wrap="none" lIns="90000" rIns="90000" tIns="46800" bIns="46800" anchor="ctr">
            <a:noAutofit/>
          </a:bodyPr>
          <a:p>
            <a:endParaRPr b="1" lang="ru-RU" sz="3600" strike="noStrike" u="none">
              <a:solidFill>
                <a:srgbClr val="ffff00"/>
              </a:solidFill>
              <a:uFillTx/>
              <a:latin typeface="Arial"/>
            </a:endParaRPr>
          </a:p>
        </p:txBody>
      </p:sp>
      <p:sp>
        <p:nvSpPr>
          <p:cNvPr id="62" name="Line 62"/>
          <p:cNvSpPr/>
          <p:nvPr/>
        </p:nvSpPr>
        <p:spPr>
          <a:xfrm>
            <a:off x="5164200" y="3809880"/>
            <a:ext cx="70308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63" name="Line 63"/>
          <p:cNvSpPr/>
          <p:nvPr/>
        </p:nvSpPr>
        <p:spPr>
          <a:xfrm>
            <a:off x="2948040" y="4203720"/>
            <a:ext cx="215100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64" name="Freeform 32"/>
          <p:cNvSpPr/>
          <p:nvPr/>
        </p:nvSpPr>
        <p:spPr>
          <a:xfrm>
            <a:off x="5052960" y="4203720"/>
            <a:ext cx="890640" cy="139680"/>
          </a:xfrm>
          <a:custGeom>
            <a:avLst/>
            <a:gdLst/>
            <a:ahLst/>
            <a:rect l="l" t="t" r="r" b="b"/>
            <a:pathLst>
              <a:path w="1104" h="384">
                <a:moveTo>
                  <a:pt x="1104" y="384"/>
                </a:moveTo>
                <a:lnTo>
                  <a:pt x="1104" y="0"/>
                </a:lnTo>
                <a:lnTo>
                  <a:pt x="0" y="0"/>
                </a:lnTo>
              </a:path>
            </a:pathLst>
          </a:custGeom>
          <a:noFill/>
          <a:ln w="25560">
            <a:solidFill>
              <a:srgbClr val="000000"/>
            </a:solidFill>
            <a:round/>
          </a:ln>
        </p:spPr>
        <p:style>
          <a:lnRef idx="0"/>
          <a:fillRef idx="0"/>
          <a:effectRef idx="0"/>
          <a:fontRef idx="minor"/>
        </p:style>
        <p:txBody>
          <a:bodyPr wrap="none" lIns="90000" rIns="90000" tIns="46800" bIns="46800" anchor="ctr">
            <a:noAutofit/>
          </a:bodyPr>
          <a:p>
            <a:endParaRPr b="1" lang="ru-RU" sz="3600" strike="noStrike" u="none">
              <a:solidFill>
                <a:srgbClr val="ffff00"/>
              </a:solidFill>
              <a:uFillTx/>
              <a:latin typeface="Arial"/>
            </a:endParaRPr>
          </a:p>
        </p:txBody>
      </p:sp>
      <p:sp>
        <p:nvSpPr>
          <p:cNvPr id="65" name="Freeform 39"/>
          <p:cNvSpPr/>
          <p:nvPr/>
        </p:nvSpPr>
        <p:spPr>
          <a:xfrm flipV="1">
            <a:off x="5052960" y="3268080"/>
            <a:ext cx="2211480" cy="1328760"/>
          </a:xfrm>
          <a:custGeom>
            <a:avLst/>
            <a:gdLst/>
            <a:ahLst/>
            <a:rect l="l" t="t" r="r" b="b"/>
            <a:pathLst>
              <a:path w="1104" h="384">
                <a:moveTo>
                  <a:pt x="1104" y="384"/>
                </a:moveTo>
                <a:lnTo>
                  <a:pt x="1104" y="0"/>
                </a:lnTo>
                <a:lnTo>
                  <a:pt x="0" y="0"/>
                </a:lnTo>
              </a:path>
            </a:pathLst>
          </a:custGeom>
          <a:noFill/>
          <a:ln w="25560">
            <a:solidFill>
              <a:srgbClr val="000000"/>
            </a:solidFill>
            <a:round/>
          </a:ln>
        </p:spPr>
        <p:style>
          <a:lnRef idx="0"/>
          <a:fillRef idx="0"/>
          <a:effectRef idx="0"/>
          <a:fontRef idx="minor"/>
        </p:style>
        <p:txBody>
          <a:bodyPr wrap="none" lIns="90000" rIns="90000" tIns="46800" bIns="46800" anchor="ctr">
            <a:noAutofit/>
          </a:bodyPr>
          <a:p>
            <a:endParaRPr b="1" lang="ru-RU" sz="3600" strike="noStrike" u="none">
              <a:solidFill>
                <a:srgbClr val="ffff00"/>
              </a:solidFill>
              <a:uFillTx/>
              <a:latin typeface="Arial"/>
            </a:endParaRPr>
          </a:p>
        </p:txBody>
      </p:sp>
      <p:sp>
        <p:nvSpPr>
          <p:cNvPr id="66" name="Rectangle 33"/>
          <p:cNvSpPr/>
          <p:nvPr/>
        </p:nvSpPr>
        <p:spPr>
          <a:xfrm>
            <a:off x="0" y="85680"/>
            <a:ext cx="9144000" cy="64152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1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00"/>
                </a:solidFill>
                <a:uFillTx/>
                <a:latin typeface="Times New Roman"/>
                <a:ea typeface="Times New Roman"/>
              </a:rPr>
              <a:t>Онкологиялық аурулар атауы</a:t>
            </a:r>
            <a:r>
              <a:rPr b="1" lang="en-US" sz="3200" strike="noStrike" u="none">
                <a:solidFill>
                  <a:srgbClr val="ffff00"/>
                </a:solidFill>
                <a:uFillTx/>
                <a:latin typeface="Times New Roman"/>
                <a:ea typeface="Times New Roman"/>
              </a:rPr>
              <a:t>?</a:t>
            </a:r>
            <a:endParaRPr b="1" lang="ru-RU" sz="3200" strike="noStrike" u="none">
              <a:solidFill>
                <a:srgbClr val="ffff00"/>
              </a:solidFill>
              <a:uFillTx/>
              <a:latin typeface="Arial"/>
            </a:endParaRPr>
          </a:p>
        </p:txBody>
      </p:sp>
      <p:sp>
        <p:nvSpPr>
          <p:cNvPr id="67" name="Фигура, имеющая форму буквы L 1"/>
          <p:cNvSpPr/>
          <p:nvPr/>
        </p:nvSpPr>
        <p:spPr>
          <a:xfrm>
            <a:off x="9144000" y="4417920"/>
            <a:ext cx="1477800" cy="1763640"/>
          </a:xfrm>
          <a:custGeom>
            <a:avLst/>
            <a:gdLst/>
            <a:ahLst/>
            <a:rect l="l" t="t" r="r" b="b"/>
            <a:pathLst>
              <a:path w="1477963" h="1763712">
                <a:moveTo>
                  <a:pt x="0" y="0"/>
                </a:moveTo>
                <a:lnTo>
                  <a:pt x="738982" y="0"/>
                </a:lnTo>
                <a:lnTo>
                  <a:pt x="738982" y="1024731"/>
                </a:lnTo>
                <a:lnTo>
                  <a:pt x="1477963" y="1024731"/>
                </a:lnTo>
                <a:lnTo>
                  <a:pt x="1477963" y="1763712"/>
                </a:lnTo>
                <a:lnTo>
                  <a:pt x="0" y="1763712"/>
                </a:lnTo>
                <a:lnTo>
                  <a:pt x="0" y="0"/>
                </a:lnTo>
                <a:close/>
              </a:path>
            </a:pathLst>
          </a:custGeom>
          <a:noFill/>
          <a:ln w="25560">
            <a:solidFill>
              <a:srgbClr val="ffffff"/>
            </a:solidFill>
            <a:round/>
            <a:tailEnd len="sm" type="triangle" w="sm"/>
          </a:ln>
        </p:spPr>
        <p:style>
          <a:lnRef idx="0"/>
          <a:fillRef idx="0"/>
          <a:effectRef idx="0"/>
          <a:fontRef idx="minor"/>
        </p:style>
        <p:txBody>
          <a:bodyPr wrap="none" lIns="0" rIns="0" tIns="0" bIns="0" anchor="t">
            <a:spAutoFit/>
          </a:bodyPr>
          <a:p>
            <a:endParaRPr b="1" lang="ru-RU" sz="3600" strike="noStrike" u="none">
              <a:solidFill>
                <a:srgbClr val="ffff00"/>
              </a:solidFill>
              <a:uFillTx/>
              <a:latin typeface="Arial"/>
            </a:endParaRPr>
          </a:p>
        </p:txBody>
      </p:sp>
      <p:sp>
        <p:nvSpPr>
          <p:cNvPr id="68" name="TextBox 20"/>
          <p:cNvSpPr/>
          <p:nvPr/>
        </p:nvSpPr>
        <p:spPr>
          <a:xfrm>
            <a:off x="7010280" y="6040440"/>
            <a:ext cx="2133720" cy="817560"/>
          </a:xfrm>
          <a:prstGeom prst="rect">
            <a:avLst/>
          </a:prstGeom>
          <a:solidFill>
            <a:srgbClr val="333399"/>
          </a:solidFill>
          <a:ln w="0">
            <a:noFill/>
          </a:ln>
        </p:spPr>
        <p:style>
          <a:lnRef idx="0"/>
          <a:fillRef idx="0"/>
          <a:effectRef idx="0"/>
          <a:fontRef idx="minor"/>
        </p:style>
        <p:txBody>
          <a:bodyPr lIns="90000" rIns="90000" tIns="46800" bIns="46800" anchor="t">
            <a:spAutoFit/>
          </a:bodyPr>
          <a:p>
            <a:endParaRPr b="1" lang="ru-RU" sz="3600" strike="noStrike" u="none">
              <a:solidFill>
                <a:srgbClr val="ffff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Rectangle 2"/>
          <p:cNvSpPr/>
          <p:nvPr/>
        </p:nvSpPr>
        <p:spPr>
          <a:xfrm>
            <a:off x="0" y="0"/>
            <a:ext cx="9144000" cy="64152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10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00"/>
                </a:solidFill>
                <a:uFillTx/>
                <a:latin typeface="Times New Roman"/>
                <a:ea typeface="Times New Roman"/>
              </a:rPr>
              <a:t>Қалыпты жасуша мен ісік жасушасы </a:t>
            </a:r>
            <a:endParaRPr b="1" lang="ru-RU" sz="2800" strike="noStrike" u="none">
              <a:solidFill>
                <a:srgbClr val="ffff00"/>
              </a:solidFill>
              <a:uFillTx/>
              <a:latin typeface="Arial"/>
            </a:endParaRPr>
          </a:p>
        </p:txBody>
      </p:sp>
      <p:sp>
        <p:nvSpPr>
          <p:cNvPr id="70" name="Rectangle 4"/>
          <p:cNvSpPr/>
          <p:nvPr/>
        </p:nvSpPr>
        <p:spPr>
          <a:xfrm>
            <a:off x="749880" y="3505320"/>
            <a:ext cx="1616400" cy="241560"/>
          </a:xfrm>
          <a:prstGeom prst="rect">
            <a:avLst/>
          </a:prstGeom>
          <a:noFill/>
          <a:ln w="0">
            <a:noFill/>
          </a:ln>
        </p:spPr>
        <p:style>
          <a:lnRef idx="0"/>
          <a:fillRef idx="0"/>
          <a:effectRef idx="0"/>
          <a:fontRef idx="minor"/>
        </p:style>
        <p:txBody>
          <a:bodyPr wrap="none" lIns="0" rIns="0" tIns="0" bIns="0" anchor="t">
            <a:spAutoFit/>
          </a:bodyPr>
          <a:p>
            <a:pPr algn="r">
              <a:lnSpc>
                <a:spcPts val="1899"/>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Arial"/>
              </a:rPr>
              <a:t>Ісік жасушасы</a:t>
            </a:r>
            <a:endParaRPr b="1" lang="ru-RU" sz="1800" strike="noStrike" u="none">
              <a:solidFill>
                <a:srgbClr val="ffff00"/>
              </a:solidFill>
              <a:uFillTx/>
              <a:latin typeface="Arial"/>
            </a:endParaRPr>
          </a:p>
        </p:txBody>
      </p:sp>
      <p:sp>
        <p:nvSpPr>
          <p:cNvPr id="71" name="Rectangle 12"/>
          <p:cNvSpPr/>
          <p:nvPr/>
        </p:nvSpPr>
        <p:spPr>
          <a:xfrm>
            <a:off x="1534320" y="1198440"/>
            <a:ext cx="1977840" cy="241560"/>
          </a:xfrm>
          <a:prstGeom prst="rect">
            <a:avLst/>
          </a:prstGeom>
          <a:noFill/>
          <a:ln w="0">
            <a:noFill/>
          </a:ln>
        </p:spPr>
        <p:style>
          <a:lnRef idx="0"/>
          <a:fillRef idx="0"/>
          <a:effectRef idx="0"/>
          <a:fontRef idx="minor"/>
        </p:style>
        <p:txBody>
          <a:bodyPr wrap="none" lIns="0" rIns="0" tIns="0" bIns="0" anchor="t">
            <a:spAutoFit/>
          </a:bodyPr>
          <a:p>
            <a:pPr algn="r">
              <a:lnSpc>
                <a:spcPts val="1899"/>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Arial"/>
              </a:rPr>
              <a:t>Қалыпты жасуша</a:t>
            </a:r>
            <a:endParaRPr b="1" lang="ru-RU" sz="1800" strike="noStrike" u="none">
              <a:solidFill>
                <a:srgbClr val="ffff00"/>
              </a:solidFill>
              <a:uFillTx/>
              <a:latin typeface="Arial"/>
            </a:endParaRPr>
          </a:p>
        </p:txBody>
      </p:sp>
      <p:sp>
        <p:nvSpPr>
          <p:cNvPr id="72" name="Line 13"/>
          <p:cNvSpPr/>
          <p:nvPr/>
        </p:nvSpPr>
        <p:spPr>
          <a:xfrm>
            <a:off x="457200" y="3124080"/>
            <a:ext cx="8229600" cy="0"/>
          </a:xfrm>
          <a:prstGeom prst="line">
            <a:avLst/>
          </a:prstGeom>
          <a:ln w="25560">
            <a:solidFill>
              <a:srgbClr val="bbe0e3"/>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pic>
        <p:nvPicPr>
          <p:cNvPr id="73" name="Picture 23" descr="5"/>
          <p:cNvPicPr/>
          <p:nvPr/>
        </p:nvPicPr>
        <p:blipFill>
          <a:blip r:embed="rId1"/>
          <a:stretch/>
        </p:blipFill>
        <p:spPr>
          <a:xfrm>
            <a:off x="246240" y="1044720"/>
            <a:ext cx="3276360" cy="4495680"/>
          </a:xfrm>
          <a:prstGeom prst="rect">
            <a:avLst/>
          </a:prstGeom>
          <a:ln w="0">
            <a:noFill/>
          </a:ln>
        </p:spPr>
      </p:pic>
      <p:sp>
        <p:nvSpPr>
          <p:cNvPr id="74" name="Rectangle 24"/>
          <p:cNvSpPr/>
          <p:nvPr/>
        </p:nvSpPr>
        <p:spPr>
          <a:xfrm>
            <a:off x="3897360" y="789120"/>
            <a:ext cx="4876920" cy="5105160"/>
          </a:xfrm>
          <a:prstGeom prst="rect">
            <a:avLst/>
          </a:prstGeom>
          <a:solidFill>
            <a:srgbClr val="ffffff"/>
          </a:solidFill>
          <a:ln w="25560">
            <a:solidFill>
              <a:srgbClr val="ffffff"/>
            </a:solidFill>
            <a:miter/>
          </a:ln>
        </p:spPr>
        <p:style>
          <a:lnRef idx="0"/>
          <a:fillRef idx="0"/>
          <a:effectRef idx="0"/>
          <a:fontRef idx="minor"/>
        </p:style>
        <p:txBody>
          <a:bodyPr lIns="0" rIns="0" tIns="0" bIns="0" anchor="ctr">
            <a:spAutoFit/>
          </a:bodyPr>
          <a:p>
            <a:endParaRPr b="1" lang="ru-RU" sz="3600" strike="noStrike" u="none">
              <a:solidFill>
                <a:srgbClr val="ffff00"/>
              </a:solidFill>
              <a:uFillTx/>
              <a:latin typeface="Arial"/>
            </a:endParaRPr>
          </a:p>
        </p:txBody>
      </p:sp>
      <p:sp>
        <p:nvSpPr>
          <p:cNvPr id="75" name="Прямоугольник 1"/>
          <p:cNvSpPr/>
          <p:nvPr/>
        </p:nvSpPr>
        <p:spPr>
          <a:xfrm>
            <a:off x="4202280" y="1077840"/>
            <a:ext cx="457200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70c0"/>
                </a:solidFill>
                <a:uFillTx/>
                <a:latin typeface="Times New Roman"/>
                <a:ea typeface="Times New Roman"/>
              </a:rPr>
              <a:t>Жасуша циклының жұмысының  бұзылуы неге әкеледі?</a:t>
            </a:r>
            <a:endParaRPr b="1" lang="ru-RU" sz="2400" strike="noStrike" u="none">
              <a:solidFill>
                <a:srgbClr val="ffff00"/>
              </a:solidFill>
              <a:uFillTx/>
              <a:latin typeface="Arial"/>
            </a:endParaRPr>
          </a:p>
        </p:txBody>
      </p:sp>
      <p:sp>
        <p:nvSpPr>
          <p:cNvPr id="76" name="TextBox 9"/>
          <p:cNvSpPr/>
          <p:nvPr/>
        </p:nvSpPr>
        <p:spPr>
          <a:xfrm>
            <a:off x="7010280" y="6040440"/>
            <a:ext cx="2133720" cy="817560"/>
          </a:xfrm>
          <a:prstGeom prst="rect">
            <a:avLst/>
          </a:prstGeom>
          <a:solidFill>
            <a:srgbClr val="333399"/>
          </a:solidFill>
          <a:ln w="0">
            <a:noFill/>
          </a:ln>
        </p:spPr>
        <p:style>
          <a:lnRef idx="0"/>
          <a:fillRef idx="0"/>
          <a:effectRef idx="0"/>
          <a:fontRef idx="minor"/>
        </p:style>
        <p:txBody>
          <a:bodyPr lIns="90000" rIns="90000" tIns="46800" bIns="46800" anchor="t">
            <a:spAutoFit/>
          </a:bodyPr>
          <a:p>
            <a:endParaRPr b="1" lang="ru-RU" sz="3600" strike="noStrike" u="none">
              <a:solidFill>
                <a:srgbClr val="ffff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Rectangle 2"/>
          <p:cNvSpPr/>
          <p:nvPr/>
        </p:nvSpPr>
        <p:spPr>
          <a:xfrm>
            <a:off x="0" y="0"/>
            <a:ext cx="9144000" cy="887400"/>
          </a:xfrm>
          <a:prstGeom prst="rect">
            <a:avLst/>
          </a:prstGeom>
          <a:noFill/>
          <a:ln w="0">
            <a:noFill/>
          </a:ln>
        </p:spPr>
        <p:style>
          <a:lnRef idx="0"/>
          <a:fillRef idx="0"/>
          <a:effectRef idx="0"/>
          <a:fontRef idx="minor"/>
        </p:style>
        <p:txBody>
          <a:bodyPr lIns="90000" rIns="90000" tIns="46800" bIns="46800" anchor="t">
            <a:noAutofit/>
          </a:bodyPr>
          <a:p>
            <a:pPr algn="ctr">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3600" strike="noStrike" u="none">
              <a:solidFill>
                <a:srgbClr val="ffff00"/>
              </a:solidFill>
              <a:uFillTx/>
              <a:latin typeface="Arial"/>
            </a:endParaRPr>
          </a:p>
        </p:txBody>
      </p:sp>
      <p:pic>
        <p:nvPicPr>
          <p:cNvPr id="78" name="Picture 3" descr="5"/>
          <p:cNvPicPr/>
          <p:nvPr/>
        </p:nvPicPr>
        <p:blipFill>
          <a:blip r:embed="rId1"/>
          <a:stretch/>
        </p:blipFill>
        <p:spPr>
          <a:xfrm>
            <a:off x="1701720" y="684360"/>
            <a:ext cx="6222960" cy="5641920"/>
          </a:xfrm>
          <a:prstGeom prst="rect">
            <a:avLst/>
          </a:prstGeom>
          <a:ln w="0">
            <a:noFill/>
          </a:ln>
        </p:spPr>
      </p:pic>
      <p:sp>
        <p:nvSpPr>
          <p:cNvPr id="79" name="Rectangle 4"/>
          <p:cNvSpPr/>
          <p:nvPr/>
        </p:nvSpPr>
        <p:spPr>
          <a:xfrm>
            <a:off x="430560" y="3406680"/>
            <a:ext cx="1144080" cy="241560"/>
          </a:xfrm>
          <a:prstGeom prst="rect">
            <a:avLst/>
          </a:prstGeom>
          <a:noFill/>
          <a:ln w="0">
            <a:noFill/>
          </a:ln>
        </p:spPr>
        <p:style>
          <a:lnRef idx="0"/>
          <a:fillRef idx="0"/>
          <a:effectRef idx="0"/>
          <a:fontRef idx="minor"/>
        </p:style>
        <p:txBody>
          <a:bodyPr wrap="none" lIns="0" rIns="0" tIns="0" bIns="0" anchor="t">
            <a:spAutoFit/>
          </a:bodyPr>
          <a:p>
            <a:pPr algn="r">
              <a:lnSpc>
                <a:spcPts val="1899"/>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Arial"/>
              </a:rPr>
              <a:t>2                </a:t>
            </a:r>
            <a:endParaRPr b="1" lang="ru-RU" sz="1800" strike="noStrike" u="none">
              <a:solidFill>
                <a:srgbClr val="ffff00"/>
              </a:solidFill>
              <a:uFillTx/>
              <a:latin typeface="Arial"/>
            </a:endParaRPr>
          </a:p>
        </p:txBody>
      </p:sp>
      <p:sp>
        <p:nvSpPr>
          <p:cNvPr id="80" name="Rectangle 5"/>
          <p:cNvSpPr/>
          <p:nvPr/>
        </p:nvSpPr>
        <p:spPr>
          <a:xfrm>
            <a:off x="4798800" y="6027840"/>
            <a:ext cx="900000" cy="190800"/>
          </a:xfrm>
          <a:prstGeom prst="rect">
            <a:avLst/>
          </a:prstGeom>
          <a:noFill/>
          <a:ln w="0">
            <a:noFill/>
          </a:ln>
        </p:spPr>
        <p:style>
          <a:lnRef idx="0"/>
          <a:fillRef idx="0"/>
          <a:effectRef idx="0"/>
          <a:fontRef idx="minor"/>
        </p:style>
        <p:txBody>
          <a:bodyPr wrap="none" lIns="0" rIns="0" tIns="0" bIns="0" anchor="t">
            <a:spAutoFit/>
          </a:bodyPr>
          <a:p>
            <a:pPr algn="ctr">
              <a:lnSpc>
                <a:spcPts val="15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ffffff"/>
                </a:solidFill>
                <a:uFillTx/>
                <a:latin typeface="Arial"/>
              </a:rPr>
              <a:t>4-мутация</a:t>
            </a:r>
            <a:endParaRPr b="1" lang="ru-RU" sz="1400" strike="noStrike" u="none">
              <a:solidFill>
                <a:srgbClr val="ffff00"/>
              </a:solidFill>
              <a:uFillTx/>
              <a:latin typeface="Arial"/>
            </a:endParaRPr>
          </a:p>
        </p:txBody>
      </p:sp>
      <p:sp>
        <p:nvSpPr>
          <p:cNvPr id="81" name="Rectangle 6"/>
          <p:cNvSpPr/>
          <p:nvPr/>
        </p:nvSpPr>
        <p:spPr>
          <a:xfrm>
            <a:off x="3657600" y="6027840"/>
            <a:ext cx="914400" cy="190800"/>
          </a:xfrm>
          <a:prstGeom prst="rect">
            <a:avLst/>
          </a:prstGeom>
          <a:noFill/>
          <a:ln w="0">
            <a:noFill/>
          </a:ln>
        </p:spPr>
        <p:style>
          <a:lnRef idx="0"/>
          <a:fillRef idx="0"/>
          <a:effectRef idx="0"/>
          <a:fontRef idx="minor"/>
        </p:style>
        <p:txBody>
          <a:bodyPr lIns="0" rIns="0" tIns="0" bIns="0" anchor="t">
            <a:spAutoFit/>
          </a:bodyPr>
          <a:p>
            <a:pPr algn="ctr">
              <a:lnSpc>
                <a:spcPts val="15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ffffff"/>
                </a:solidFill>
                <a:uFillTx/>
                <a:latin typeface="Arial"/>
              </a:rPr>
              <a:t>3-мутация</a:t>
            </a:r>
            <a:endParaRPr b="1" lang="ru-RU" sz="1400" strike="noStrike" u="none">
              <a:solidFill>
                <a:srgbClr val="ffff00"/>
              </a:solidFill>
              <a:uFillTx/>
              <a:latin typeface="Arial"/>
            </a:endParaRPr>
          </a:p>
        </p:txBody>
      </p:sp>
      <p:sp>
        <p:nvSpPr>
          <p:cNvPr id="82" name="Rectangle 7"/>
          <p:cNvSpPr/>
          <p:nvPr/>
        </p:nvSpPr>
        <p:spPr>
          <a:xfrm>
            <a:off x="2432160" y="6027840"/>
            <a:ext cx="1143000" cy="381240"/>
          </a:xfrm>
          <a:prstGeom prst="rect">
            <a:avLst/>
          </a:prstGeom>
          <a:noFill/>
          <a:ln w="0">
            <a:noFill/>
          </a:ln>
        </p:spPr>
        <p:style>
          <a:lnRef idx="0"/>
          <a:fillRef idx="0"/>
          <a:effectRef idx="0"/>
          <a:fontRef idx="minor"/>
        </p:style>
        <p:txBody>
          <a:bodyPr lIns="0" rIns="0" tIns="0" bIns="0" anchor="t">
            <a:spAutoFit/>
          </a:bodyPr>
          <a:p>
            <a:pPr algn="ctr">
              <a:lnSpc>
                <a:spcPts val="15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ffffff"/>
                </a:solidFill>
                <a:uFillTx/>
                <a:latin typeface="Arial"/>
              </a:rPr>
              <a:t>Екінші мутация</a:t>
            </a:r>
            <a:endParaRPr b="1" lang="ru-RU" sz="1400" strike="noStrike" u="none">
              <a:solidFill>
                <a:srgbClr val="ffff00"/>
              </a:solidFill>
              <a:uFillTx/>
              <a:latin typeface="Arial"/>
            </a:endParaRPr>
          </a:p>
        </p:txBody>
      </p:sp>
      <p:sp>
        <p:nvSpPr>
          <p:cNvPr id="83" name="Rectangle 8"/>
          <p:cNvSpPr/>
          <p:nvPr/>
        </p:nvSpPr>
        <p:spPr>
          <a:xfrm>
            <a:off x="1547640" y="6027840"/>
            <a:ext cx="914400" cy="381240"/>
          </a:xfrm>
          <a:prstGeom prst="rect">
            <a:avLst/>
          </a:prstGeom>
          <a:noFill/>
          <a:ln w="0">
            <a:noFill/>
          </a:ln>
        </p:spPr>
        <p:style>
          <a:lnRef idx="0"/>
          <a:fillRef idx="0"/>
          <a:effectRef idx="0"/>
          <a:fontRef idx="minor"/>
        </p:style>
        <p:txBody>
          <a:bodyPr lIns="0" rIns="0" tIns="0" bIns="0" anchor="t">
            <a:spAutoFit/>
          </a:bodyPr>
          <a:p>
            <a:pPr algn="ctr">
              <a:lnSpc>
                <a:spcPts val="15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ffffff"/>
                </a:solidFill>
                <a:uFillTx/>
                <a:latin typeface="Arial"/>
              </a:rPr>
              <a:t>Алғашқы мутация</a:t>
            </a:r>
            <a:endParaRPr b="1" lang="ru-RU" sz="1400" strike="noStrike" u="none">
              <a:solidFill>
                <a:srgbClr val="ffff00"/>
              </a:solidFill>
              <a:uFillTx/>
              <a:latin typeface="Arial"/>
            </a:endParaRPr>
          </a:p>
        </p:txBody>
      </p:sp>
      <p:sp>
        <p:nvSpPr>
          <p:cNvPr id="84" name="Rectangle 9"/>
          <p:cNvSpPr/>
          <p:nvPr/>
        </p:nvSpPr>
        <p:spPr>
          <a:xfrm>
            <a:off x="6670080" y="6467400"/>
            <a:ext cx="678960" cy="190800"/>
          </a:xfrm>
          <a:prstGeom prst="rect">
            <a:avLst/>
          </a:prstGeom>
          <a:noFill/>
          <a:ln w="0">
            <a:noFill/>
          </a:ln>
        </p:spPr>
        <p:style>
          <a:lnRef idx="0"/>
          <a:fillRef idx="0"/>
          <a:effectRef idx="0"/>
          <a:fontRef idx="minor"/>
        </p:style>
        <p:txBody>
          <a:bodyPr wrap="none" lIns="0" rIns="0" tIns="0" bIns="0" anchor="t">
            <a:spAutoFit/>
          </a:bodyPr>
          <a:p>
            <a:pPr algn="ctr">
              <a:lnSpc>
                <a:spcPts val="15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ffffff"/>
                </a:solidFill>
                <a:uFillTx/>
                <a:latin typeface="Arial"/>
              </a:rPr>
              <a:t>Көбеюі </a:t>
            </a:r>
            <a:endParaRPr b="1" lang="ru-RU" sz="1400" strike="noStrike" u="none">
              <a:solidFill>
                <a:srgbClr val="ffff00"/>
              </a:solidFill>
              <a:uFillTx/>
              <a:latin typeface="Arial"/>
            </a:endParaRPr>
          </a:p>
        </p:txBody>
      </p:sp>
      <p:sp>
        <p:nvSpPr>
          <p:cNvPr id="85" name="Rectangle 12"/>
          <p:cNvSpPr/>
          <p:nvPr/>
        </p:nvSpPr>
        <p:spPr>
          <a:xfrm>
            <a:off x="686160" y="1197000"/>
            <a:ext cx="889920" cy="241560"/>
          </a:xfrm>
          <a:prstGeom prst="rect">
            <a:avLst/>
          </a:prstGeom>
          <a:noFill/>
          <a:ln w="0">
            <a:noFill/>
          </a:ln>
        </p:spPr>
        <p:style>
          <a:lnRef idx="0"/>
          <a:fillRef idx="0"/>
          <a:effectRef idx="0"/>
          <a:fontRef idx="minor"/>
        </p:style>
        <p:txBody>
          <a:bodyPr wrap="none" lIns="0" rIns="0" tIns="0" bIns="0" anchor="t">
            <a:spAutoFit/>
          </a:bodyPr>
          <a:p>
            <a:pPr algn="r">
              <a:lnSpc>
                <a:spcPts val="1899"/>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Arial"/>
              </a:rPr>
              <a:t>1            </a:t>
            </a:r>
            <a:endParaRPr b="1" lang="ru-RU" sz="1800" strike="noStrike" u="none">
              <a:solidFill>
                <a:srgbClr val="ffff00"/>
              </a:solidFill>
              <a:uFillTx/>
              <a:latin typeface="Arial"/>
            </a:endParaRPr>
          </a:p>
        </p:txBody>
      </p:sp>
      <p:sp>
        <p:nvSpPr>
          <p:cNvPr id="86" name="Line 13"/>
          <p:cNvSpPr/>
          <p:nvPr/>
        </p:nvSpPr>
        <p:spPr>
          <a:xfrm>
            <a:off x="457200" y="3124080"/>
            <a:ext cx="8229600" cy="0"/>
          </a:xfrm>
          <a:prstGeom prst="line">
            <a:avLst/>
          </a:prstGeom>
          <a:ln w="25560">
            <a:solidFill>
              <a:srgbClr val="bbe0e3"/>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87" name="Line 14"/>
          <p:cNvSpPr/>
          <p:nvPr/>
        </p:nvSpPr>
        <p:spPr>
          <a:xfrm flipV="1">
            <a:off x="2362320" y="1085400"/>
            <a:ext cx="380880" cy="228600"/>
          </a:xfrm>
          <a:prstGeom prst="line">
            <a:avLst/>
          </a:prstGeom>
          <a:ln w="25560">
            <a:solidFill>
              <a:srgbClr val="ffffff"/>
            </a:solidFill>
            <a:miter/>
            <a:tailEnd len="sm" type="triangle" w="sm"/>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88" name="Line 15"/>
          <p:cNvSpPr/>
          <p:nvPr/>
        </p:nvSpPr>
        <p:spPr>
          <a:xfrm>
            <a:off x="2362320" y="1523880"/>
            <a:ext cx="380880" cy="228600"/>
          </a:xfrm>
          <a:prstGeom prst="line">
            <a:avLst/>
          </a:prstGeom>
          <a:ln w="25560">
            <a:solidFill>
              <a:srgbClr val="ffffff"/>
            </a:solidFill>
            <a:miter/>
            <a:tailEnd len="sm" type="triangle" w="sm"/>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89" name="Line 16"/>
          <p:cNvSpPr/>
          <p:nvPr/>
        </p:nvSpPr>
        <p:spPr>
          <a:xfrm flipV="1">
            <a:off x="3403440" y="1491840"/>
            <a:ext cx="381240" cy="228600"/>
          </a:xfrm>
          <a:prstGeom prst="line">
            <a:avLst/>
          </a:prstGeom>
          <a:ln w="25560">
            <a:solidFill>
              <a:srgbClr val="ffffff"/>
            </a:solidFill>
            <a:miter/>
            <a:tailEnd len="sm" type="triangle" w="sm"/>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90" name="Line 17"/>
          <p:cNvSpPr/>
          <p:nvPr/>
        </p:nvSpPr>
        <p:spPr>
          <a:xfrm>
            <a:off x="3403440" y="1930320"/>
            <a:ext cx="381240" cy="228600"/>
          </a:xfrm>
          <a:prstGeom prst="line">
            <a:avLst/>
          </a:prstGeom>
          <a:ln w="25560">
            <a:solidFill>
              <a:srgbClr val="ffffff"/>
            </a:solidFill>
            <a:miter/>
            <a:tailEnd len="sm" type="triangle" w="sm"/>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91" name="Line 18"/>
          <p:cNvSpPr/>
          <p:nvPr/>
        </p:nvSpPr>
        <p:spPr>
          <a:xfrm>
            <a:off x="4495680" y="2209680"/>
            <a:ext cx="457200" cy="0"/>
          </a:xfrm>
          <a:prstGeom prst="line">
            <a:avLst/>
          </a:prstGeom>
          <a:ln w="25560">
            <a:solidFill>
              <a:srgbClr val="ffffff"/>
            </a:solidFill>
            <a:miter/>
            <a:tailEnd len="sm" type="triangle" w="sm"/>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92" name="Line 19"/>
          <p:cNvSpPr/>
          <p:nvPr/>
        </p:nvSpPr>
        <p:spPr>
          <a:xfrm>
            <a:off x="2324160" y="3809880"/>
            <a:ext cx="374760" cy="260640"/>
          </a:xfrm>
          <a:prstGeom prst="line">
            <a:avLst/>
          </a:prstGeom>
          <a:ln w="25560">
            <a:solidFill>
              <a:srgbClr val="ffffff"/>
            </a:solidFill>
            <a:miter/>
            <a:tailEnd len="sm" type="triangle" w="sm"/>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93" name="Line 20"/>
          <p:cNvSpPr/>
          <p:nvPr/>
        </p:nvSpPr>
        <p:spPr>
          <a:xfrm>
            <a:off x="3321000" y="4495680"/>
            <a:ext cx="374760" cy="260640"/>
          </a:xfrm>
          <a:prstGeom prst="line">
            <a:avLst/>
          </a:prstGeom>
          <a:ln w="25560">
            <a:solidFill>
              <a:srgbClr val="ffffff"/>
            </a:solidFill>
            <a:miter/>
            <a:tailEnd len="sm" type="triangle" w="sm"/>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94" name="Line 21"/>
          <p:cNvSpPr/>
          <p:nvPr/>
        </p:nvSpPr>
        <p:spPr>
          <a:xfrm>
            <a:off x="4419720" y="5162400"/>
            <a:ext cx="374400" cy="260640"/>
          </a:xfrm>
          <a:prstGeom prst="line">
            <a:avLst/>
          </a:prstGeom>
          <a:ln w="25560">
            <a:solidFill>
              <a:srgbClr val="ffffff"/>
            </a:solidFill>
            <a:miter/>
            <a:tailEnd len="sm" type="triangle" w="sm"/>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95" name="Line 22"/>
          <p:cNvSpPr/>
          <p:nvPr/>
        </p:nvSpPr>
        <p:spPr>
          <a:xfrm>
            <a:off x="5638680" y="5638680"/>
            <a:ext cx="457200" cy="0"/>
          </a:xfrm>
          <a:prstGeom prst="line">
            <a:avLst/>
          </a:prstGeom>
          <a:ln w="25560">
            <a:solidFill>
              <a:srgbClr val="ffffff"/>
            </a:solidFill>
            <a:miter/>
            <a:tailEnd len="sm" type="triangle" w="sm"/>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96" name="TextBox 22"/>
          <p:cNvSpPr/>
          <p:nvPr/>
        </p:nvSpPr>
        <p:spPr>
          <a:xfrm>
            <a:off x="7010280" y="6040440"/>
            <a:ext cx="2133720" cy="817560"/>
          </a:xfrm>
          <a:prstGeom prst="rect">
            <a:avLst/>
          </a:prstGeom>
          <a:solidFill>
            <a:srgbClr val="333399"/>
          </a:solidFill>
          <a:ln w="0">
            <a:noFill/>
          </a:ln>
        </p:spPr>
        <p:style>
          <a:lnRef idx="0"/>
          <a:fillRef idx="0"/>
          <a:effectRef idx="0"/>
          <a:fontRef idx="minor"/>
        </p:style>
        <p:txBody>
          <a:bodyPr lIns="90000" rIns="90000" tIns="46800" bIns="46800" anchor="t">
            <a:spAutoFit/>
          </a:bodyPr>
          <a:p>
            <a:endParaRPr b="1" lang="ru-RU" sz="3600" strike="noStrike" u="none">
              <a:solidFill>
                <a:srgbClr val="ffff00"/>
              </a:solidFill>
              <a:uFillTx/>
              <a:latin typeface="Arial"/>
            </a:endParaRPr>
          </a:p>
        </p:txBody>
      </p:sp>
      <p:sp>
        <p:nvSpPr>
          <p:cNvPr id="97" name="TextBox 3"/>
          <p:cNvSpPr/>
          <p:nvPr/>
        </p:nvSpPr>
        <p:spPr>
          <a:xfrm>
            <a:off x="4495680" y="287280"/>
            <a:ext cx="4418280" cy="11912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ff00"/>
                </a:solidFill>
                <a:uFillTx/>
                <a:latin typeface="Arial"/>
              </a:rPr>
              <a:t>Тапсырма</a:t>
            </a:r>
            <a:endParaRPr b="1" lang="ru-RU" sz="3600" strike="noStrike" u="none">
              <a:solidFill>
                <a:srgbClr val="ffff00"/>
              </a:solidFill>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3600" strike="noStrike" u="none">
              <a:solidFill>
                <a:srgbClr val="ffff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Rectangle 2"/>
          <p:cNvSpPr/>
          <p:nvPr/>
        </p:nvSpPr>
        <p:spPr>
          <a:xfrm>
            <a:off x="0" y="0"/>
            <a:ext cx="9144000" cy="641520"/>
          </a:xfrm>
          <a:prstGeom prst="rect">
            <a:avLst/>
          </a:prstGeom>
          <a:noFill/>
          <a:ln w="0">
            <a:noFill/>
          </a:ln>
        </p:spPr>
        <p:style>
          <a:lnRef idx="0"/>
          <a:fillRef idx="0"/>
          <a:effectRef idx="0"/>
          <a:fontRef idx="minor"/>
        </p:style>
        <p:txBody>
          <a:bodyPr lIns="90000" rIns="90000" tIns="46800" bIns="46800" anchor="t">
            <a:noAutofit/>
          </a:bodyPr>
          <a:p>
            <a:pPr algn="ctr">
              <a:spcBef>
                <a:spcPts val="1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00"/>
                </a:solidFill>
                <a:uFillTx/>
                <a:latin typeface="Arial"/>
              </a:rPr>
              <a:t>Ісік жасушасының үдемелі бөлінуі дегеніміз не </a:t>
            </a:r>
            <a:r>
              <a:rPr b="1" lang="en-US" sz="3200" strike="noStrike" u="none">
                <a:solidFill>
                  <a:srgbClr val="ffff00"/>
                </a:solidFill>
                <a:uFillTx/>
                <a:latin typeface="Arial"/>
              </a:rPr>
              <a:t>?</a:t>
            </a:r>
            <a:r>
              <a:rPr b="1" lang="en-US" sz="3600" strike="noStrike" u="none">
                <a:solidFill>
                  <a:srgbClr val="ffff00"/>
                </a:solidFill>
                <a:uFillTx/>
                <a:latin typeface="Arial"/>
              </a:rPr>
              <a:t> </a:t>
            </a:r>
            <a:endParaRPr b="1" lang="ru-RU" sz="3600" strike="noStrike" u="none">
              <a:solidFill>
                <a:srgbClr val="ffff00"/>
              </a:solidFill>
              <a:uFillTx/>
              <a:latin typeface="Arial"/>
            </a:endParaRPr>
          </a:p>
        </p:txBody>
      </p:sp>
      <p:pic>
        <p:nvPicPr>
          <p:cNvPr id="99" name="Picture 4" descr="7"/>
          <p:cNvPicPr/>
          <p:nvPr/>
        </p:nvPicPr>
        <p:blipFill>
          <a:blip r:embed="rId1"/>
          <a:srcRect l="0" t="0" r="0" b="3251"/>
          <a:stretch/>
        </p:blipFill>
        <p:spPr>
          <a:xfrm>
            <a:off x="1579680" y="1047600"/>
            <a:ext cx="4243320" cy="4668840"/>
          </a:xfrm>
          <a:prstGeom prst="rect">
            <a:avLst/>
          </a:prstGeom>
          <a:ln w="0">
            <a:noFill/>
          </a:ln>
        </p:spPr>
      </p:pic>
      <p:sp>
        <p:nvSpPr>
          <p:cNvPr id="100" name="Line 9"/>
          <p:cNvSpPr/>
          <p:nvPr/>
        </p:nvSpPr>
        <p:spPr>
          <a:xfrm flipH="1">
            <a:off x="5715000" y="5854680"/>
            <a:ext cx="53352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101" name="Text Box 10"/>
          <p:cNvSpPr/>
          <p:nvPr/>
        </p:nvSpPr>
        <p:spPr>
          <a:xfrm>
            <a:off x="5562720" y="1752480"/>
            <a:ext cx="3047760" cy="549360"/>
          </a:xfrm>
          <a:prstGeom prst="rect">
            <a:avLst/>
          </a:prstGeom>
          <a:noFill/>
          <a:ln w="0">
            <a:noFill/>
          </a:ln>
        </p:spPr>
        <p:style>
          <a:lnRef idx="0"/>
          <a:fillRef idx="0"/>
          <a:effectRef idx="0"/>
          <a:fontRef idx="minor"/>
        </p:style>
        <p:txBody>
          <a:bodyPr lIns="0" rIns="0" tIns="0" bIns="0" anchor="t">
            <a:spAutoFit/>
          </a:bodyPr>
          <a:p>
            <a:pPr>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3600" strike="noStrike" u="none">
              <a:solidFill>
                <a:srgbClr val="ffff00"/>
              </a:solidFill>
              <a:uFillTx/>
              <a:latin typeface="Arial"/>
            </a:endParaRPr>
          </a:p>
        </p:txBody>
      </p:sp>
      <p:sp>
        <p:nvSpPr>
          <p:cNvPr id="102" name="Text Box 11"/>
          <p:cNvSpPr/>
          <p:nvPr/>
        </p:nvSpPr>
        <p:spPr>
          <a:xfrm>
            <a:off x="4876920" y="1752480"/>
            <a:ext cx="3886200" cy="1932120"/>
          </a:xfrm>
          <a:prstGeom prst="rect">
            <a:avLst/>
          </a:prstGeom>
          <a:noFill/>
          <a:ln w="0">
            <a:noFill/>
          </a:ln>
        </p:spPr>
        <p:style>
          <a:lnRef idx="0"/>
          <a:fillRef idx="0"/>
          <a:effectRef idx="0"/>
          <a:fontRef idx="minor"/>
        </p:style>
        <p:txBody>
          <a:bodyPr lIns="0" rIns="0" tIns="0" bIns="0" anchor="t">
            <a:spAutoFit/>
          </a:bodyPr>
          <a:p>
            <a:pPr>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99ff33"/>
                </a:solidFill>
                <a:uFillTx/>
                <a:latin typeface="Arial"/>
              </a:rPr>
              <a:t>Tumors (Neoplasms)</a:t>
            </a:r>
            <a:endParaRPr b="1" lang="ru-RU" sz="3600" strike="noStrike" u="none">
              <a:solidFill>
                <a:srgbClr val="ffff00"/>
              </a:solidFill>
              <a:uFillTx/>
              <a:latin typeface="Arial"/>
            </a:endParaRPr>
          </a:p>
          <a:p>
            <a:pPr>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99ff33"/>
                </a:solidFill>
                <a:uFillTx/>
                <a:latin typeface="Arial"/>
              </a:rPr>
              <a:t>Ісік жасушасы </a:t>
            </a:r>
            <a:endParaRPr b="1" lang="ru-RU" sz="3600" strike="noStrike" u="none">
              <a:solidFill>
                <a:srgbClr val="ffff00"/>
              </a:solidFill>
              <a:uFillTx/>
              <a:latin typeface="Arial"/>
            </a:endParaRPr>
          </a:p>
        </p:txBody>
      </p:sp>
      <p:sp>
        <p:nvSpPr>
          <p:cNvPr id="103" name="TextBox 7"/>
          <p:cNvSpPr/>
          <p:nvPr/>
        </p:nvSpPr>
        <p:spPr>
          <a:xfrm>
            <a:off x="7010280" y="6040440"/>
            <a:ext cx="2133720" cy="817560"/>
          </a:xfrm>
          <a:prstGeom prst="rect">
            <a:avLst/>
          </a:prstGeom>
          <a:solidFill>
            <a:srgbClr val="333399"/>
          </a:solidFill>
          <a:ln w="0">
            <a:noFill/>
          </a:ln>
        </p:spPr>
        <p:style>
          <a:lnRef idx="0"/>
          <a:fillRef idx="0"/>
          <a:effectRef idx="0"/>
          <a:fontRef idx="minor"/>
        </p:style>
        <p:txBody>
          <a:bodyPr lIns="90000" rIns="90000" tIns="46800" bIns="46800" anchor="t">
            <a:spAutoFit/>
          </a:bodyPr>
          <a:p>
            <a:endParaRPr b="1" lang="ru-RU" sz="3600" strike="noStrike" u="none">
              <a:solidFill>
                <a:srgbClr val="ffff00"/>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 name="PlaceHolder 1"/>
          <p:cNvSpPr>
            <a:spLocks noGrp="1"/>
          </p:cNvSpPr>
          <p:nvPr>
            <p:ph type="title"/>
          </p:nvPr>
        </p:nvSpPr>
        <p:spPr>
          <a:xfrm>
            <a:off x="2714400" y="609120"/>
            <a:ext cx="3886200" cy="685800"/>
          </a:xfrm>
          <a:prstGeom prst="rect">
            <a:avLst/>
          </a:prstGeom>
          <a:solidFill>
            <a:srgbClr val="ffffff"/>
          </a:solidFill>
          <a:ln w="9360">
            <a:solidFill>
              <a:srgbClr val="bbe0e3"/>
            </a:solidFill>
            <a:miter/>
          </a:ln>
        </p:spPr>
        <p:txBody>
          <a:bodyPr lIns="90000" rIns="90000" tIns="46800" bIns="46800" anchor="t">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70c0"/>
                </a:solidFill>
                <a:uFillTx/>
                <a:latin typeface="Times New Roman"/>
                <a:ea typeface="Times New Roman"/>
              </a:rPr>
              <a:t>Сабақ мақсаты</a:t>
            </a:r>
            <a:endParaRPr b="0" lang="ru-RU" sz="4000" strike="noStrike" u="none">
              <a:solidFill>
                <a:srgbClr val="000000"/>
              </a:solidFill>
              <a:uFillTx/>
              <a:latin typeface="Times New Roman"/>
            </a:endParaRPr>
          </a:p>
        </p:txBody>
      </p:sp>
      <p:sp>
        <p:nvSpPr>
          <p:cNvPr id="14" name=""/>
          <p:cNvSpPr txBox="1"/>
          <p:nvPr/>
        </p:nvSpPr>
        <p:spPr>
          <a:xfrm>
            <a:off x="533520" y="1828440"/>
            <a:ext cx="8246880" cy="2908440"/>
          </a:xfrm>
          <a:prstGeom prst="rect">
            <a:avLst/>
          </a:prstGeom>
          <a:solidFill>
            <a:srgbClr val="ffffff"/>
          </a:solidFill>
          <a:ln w="0">
            <a:noFill/>
          </a:ln>
        </p:spPr>
        <p:txBody>
          <a:bodyPr lIns="90000" rIns="90000" tIns="46800" bIns="46800" anchor="t">
            <a:normAutofit/>
          </a:bodyPr>
          <a:p>
            <a:pPr marL="457200" indent="-457200">
              <a:lnSpc>
                <a:spcPct val="100000"/>
              </a:lnSpc>
              <a:spcBef>
                <a:spcPts val="601"/>
              </a:spcBef>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Онкологиялық өскіндер немесе қатерлі ісіктер; </a:t>
            </a:r>
            <a:endParaRPr b="0" lang="ru-RU" sz="2400" strike="noStrike" u="none">
              <a:solidFill>
                <a:srgbClr val="000000"/>
              </a:solidFill>
              <a:uFillTx/>
              <a:latin typeface="Times New Roman"/>
            </a:endParaRPr>
          </a:p>
          <a:p>
            <a:pPr marL="457200" indent="-457200">
              <a:lnSpc>
                <a:spcPct val="100000"/>
              </a:lnSpc>
              <a:spcBef>
                <a:spcPts val="601"/>
              </a:spcBef>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Жасушалардың бақылаусыз көбеюі неге апарып соғуы мүмкін;</a:t>
            </a:r>
            <a:endParaRPr b="0" lang="ru-RU" sz="2400" strike="noStrike" u="none">
              <a:solidFill>
                <a:srgbClr val="000000"/>
              </a:solidFill>
              <a:uFillTx/>
              <a:latin typeface="Times New Roman"/>
            </a:endParaRPr>
          </a:p>
          <a:p>
            <a:pPr marL="457200" indent="-457200">
              <a:lnSpc>
                <a:spcPct val="100000"/>
              </a:lnSpc>
              <a:spcBef>
                <a:spcPts val="601"/>
              </a:spcBef>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Әртүрлі жастағы және өмір кезеңдеріндегі адамдарға қатерлі ісік ауруларының түрлерін сипаттау;</a:t>
            </a:r>
            <a:endParaRPr b="0" lang="ru-RU" sz="2400" strike="noStrike" u="none">
              <a:solidFill>
                <a:srgbClr val="000000"/>
              </a:solidFill>
              <a:uFillTx/>
              <a:latin typeface="Times New Roman"/>
            </a:endParaRPr>
          </a:p>
          <a:p>
            <a:pPr marL="457200" indent="-457200">
              <a:lnSpc>
                <a:spcPct val="100000"/>
              </a:lnSpc>
              <a:spcBef>
                <a:spcPts val="601"/>
              </a:spcBef>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 </a:t>
            </a:r>
            <a:r>
              <a:rPr b="0" lang="kk-KZ" sz="2400" strike="noStrike" u="none">
                <a:solidFill>
                  <a:srgbClr val="0070c0"/>
                </a:solidFill>
                <a:uFillTx/>
                <a:latin typeface="Times New Roman"/>
                <a:ea typeface="Times New Roman"/>
              </a:rPr>
              <a:t>Онкологиялық ауруларды қалай емдеу керектігін түсіндіру;</a:t>
            </a:r>
            <a:endParaRPr b="0" lang="ru-RU" sz="2400" strike="noStrike" u="none">
              <a:solidFill>
                <a:srgbClr val="000000"/>
              </a:solidFill>
              <a:uFillTx/>
              <a:latin typeface="Times New Roman"/>
            </a:endParaRPr>
          </a:p>
        </p:txBody>
      </p:sp>
      <p:sp>
        <p:nvSpPr>
          <p:cNvPr id="15" name="TextBox 3"/>
          <p:cNvSpPr/>
          <p:nvPr/>
        </p:nvSpPr>
        <p:spPr>
          <a:xfrm>
            <a:off x="7010280" y="6040440"/>
            <a:ext cx="2133720" cy="817560"/>
          </a:xfrm>
          <a:prstGeom prst="rect">
            <a:avLst/>
          </a:prstGeom>
          <a:solidFill>
            <a:srgbClr val="333399"/>
          </a:solidFill>
          <a:ln w="0">
            <a:noFill/>
          </a:ln>
        </p:spPr>
        <p:style>
          <a:lnRef idx="0"/>
          <a:fillRef idx="0"/>
          <a:effectRef idx="0"/>
          <a:fontRef idx="minor"/>
        </p:style>
        <p:txBody>
          <a:bodyPr lIns="90000" rIns="90000" tIns="46800" bIns="46800" anchor="t">
            <a:spAutoFit/>
          </a:bodyPr>
          <a:p>
            <a:endParaRPr b="1" lang="ru-RU" sz="3600" strike="noStrike" u="none">
              <a:solidFill>
                <a:srgbClr val="ffff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 name="Picture 41" descr="2"/>
          <p:cNvPicPr/>
          <p:nvPr/>
        </p:nvPicPr>
        <p:blipFill>
          <a:blip r:embed="rId1"/>
          <a:srcRect l="0" t="0" r="16456" b="0"/>
          <a:stretch/>
        </p:blipFill>
        <p:spPr>
          <a:xfrm>
            <a:off x="2071800" y="652320"/>
            <a:ext cx="4100400" cy="5813640"/>
          </a:xfrm>
          <a:prstGeom prst="rect">
            <a:avLst/>
          </a:prstGeom>
          <a:ln w="0">
            <a:noFill/>
          </a:ln>
        </p:spPr>
      </p:pic>
      <p:sp>
        <p:nvSpPr>
          <p:cNvPr id="17" name="AutoShape 47"/>
          <p:cNvSpPr/>
          <p:nvPr/>
        </p:nvSpPr>
        <p:spPr>
          <a:xfrm rot="315000">
            <a:off x="1218960" y="761760"/>
            <a:ext cx="7543800" cy="3047760"/>
          </a:xfrm>
          <a:prstGeom prst="cloudCallout">
            <a:avLst>
              <a:gd name="adj1" fmla="val -21694"/>
              <a:gd name="adj2" fmla="val 24217"/>
            </a:avLst>
          </a:prstGeom>
          <a:solidFill>
            <a:srgbClr val="ffffff"/>
          </a:solidFill>
          <a:ln w="25560">
            <a:solidFill>
              <a:srgbClr val="ffffff"/>
            </a:solidFill>
            <a:miter/>
          </a:ln>
        </p:spPr>
        <p:style>
          <a:lnRef idx="0"/>
          <a:fillRef idx="0"/>
          <a:effectRef idx="0"/>
          <a:fontRef idx="minor"/>
        </p:style>
        <p:txBody>
          <a:bodyPr lIns="0" rIns="0" tIns="0" bIns="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3600" strike="noStrike" u="none">
              <a:solidFill>
                <a:srgbClr val="ffff00"/>
              </a:solidFill>
              <a:uFillTx/>
              <a:latin typeface="Arial"/>
            </a:endParaRPr>
          </a:p>
        </p:txBody>
      </p:sp>
      <p:sp>
        <p:nvSpPr>
          <p:cNvPr id="18" name="Rectangle 33"/>
          <p:cNvSpPr/>
          <p:nvPr/>
        </p:nvSpPr>
        <p:spPr>
          <a:xfrm>
            <a:off x="1781280" y="1676520"/>
            <a:ext cx="6267240" cy="741240"/>
          </a:xfrm>
          <a:prstGeom prst="rect">
            <a:avLst/>
          </a:prstGeom>
          <a:solidFill>
            <a:srgbClr val="ffffff"/>
          </a:solidFill>
          <a:ln w="0">
            <a:noFill/>
          </a:ln>
        </p:spPr>
        <p:style>
          <a:lnRef idx="0"/>
          <a:fillRef idx="0"/>
          <a:effectRef idx="0"/>
          <a:fontRef idx="minor"/>
        </p:style>
        <p:txBody>
          <a:bodyPr lIns="90000" rIns="90000" tIns="46800" bIns="46800" anchor="t">
            <a:noAutofit/>
          </a:bodyPr>
          <a:p>
            <a:pPr algn="ctr">
              <a:spcBef>
                <a:spcPts val="11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333399"/>
                </a:solidFill>
                <a:uFillTx/>
                <a:latin typeface="Arial"/>
                <a:ea typeface="Times New Roman"/>
              </a:rPr>
              <a:t>   </a:t>
            </a:r>
            <a:r>
              <a:rPr b="1" lang="kk-KZ" sz="3200" strike="noStrike" u="none">
                <a:solidFill>
                  <a:srgbClr val="0070c0"/>
                </a:solidFill>
                <a:uFillTx/>
                <a:latin typeface="Times New Roman"/>
                <a:ea typeface="Times New Roman"/>
              </a:rPr>
              <a:t> </a:t>
            </a:r>
            <a:r>
              <a:rPr b="1" lang="kk-KZ" sz="3200" strike="noStrike" u="none">
                <a:solidFill>
                  <a:srgbClr val="0070c0"/>
                </a:solidFill>
                <a:uFillTx/>
                <a:latin typeface="Times New Roman"/>
                <a:ea typeface="Times New Roman"/>
              </a:rPr>
              <a:t>Онкологиялық өскіндер дегеніміз не?</a:t>
            </a:r>
            <a:endParaRPr b="1" lang="ru-RU" sz="3200" strike="noStrike" u="none">
              <a:solidFill>
                <a:srgbClr val="ffff00"/>
              </a:solidFill>
              <a:uFillTx/>
              <a:latin typeface="Arial"/>
            </a:endParaRPr>
          </a:p>
          <a:p>
            <a:pPr algn="ctr">
              <a:lnSpc>
                <a:spcPct val="100000"/>
              </a:lnSpc>
              <a:spcBef>
                <a:spcPts val="11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3200" strike="noStrike" u="none">
              <a:solidFill>
                <a:srgbClr val="ffff00"/>
              </a:solidFill>
              <a:uFillTx/>
              <a:latin typeface="Arial"/>
            </a:endParaRPr>
          </a:p>
        </p:txBody>
      </p:sp>
      <p:sp>
        <p:nvSpPr>
          <p:cNvPr id="19" name="TextBox 4"/>
          <p:cNvSpPr/>
          <p:nvPr/>
        </p:nvSpPr>
        <p:spPr>
          <a:xfrm>
            <a:off x="7010280" y="6040440"/>
            <a:ext cx="2133720" cy="817560"/>
          </a:xfrm>
          <a:prstGeom prst="rect">
            <a:avLst/>
          </a:prstGeom>
          <a:solidFill>
            <a:srgbClr val="333399"/>
          </a:solidFill>
          <a:ln w="0">
            <a:noFill/>
          </a:ln>
        </p:spPr>
        <p:style>
          <a:lnRef idx="0"/>
          <a:fillRef idx="0"/>
          <a:effectRef idx="0"/>
          <a:fontRef idx="minor"/>
        </p:style>
        <p:txBody>
          <a:bodyPr lIns="90000" rIns="90000" tIns="46800" bIns="46800" anchor="t">
            <a:spAutoFit/>
          </a:bodyPr>
          <a:p>
            <a:endParaRPr b="1" lang="ru-RU" sz="3600" strike="noStrike" u="none">
              <a:solidFill>
                <a:srgbClr val="ffff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 name="Rectangle 2"/>
          <p:cNvSpPr/>
          <p:nvPr/>
        </p:nvSpPr>
        <p:spPr>
          <a:xfrm>
            <a:off x="0" y="0"/>
            <a:ext cx="9144000" cy="641520"/>
          </a:xfrm>
          <a:prstGeom prst="rect">
            <a:avLst/>
          </a:prstGeom>
          <a:noFill/>
          <a:ln w="0">
            <a:noFill/>
          </a:ln>
        </p:spPr>
        <p:style>
          <a:lnRef idx="0"/>
          <a:fillRef idx="0"/>
          <a:effectRef idx="0"/>
          <a:fontRef idx="minor"/>
        </p:style>
        <p:txBody>
          <a:bodyPr lIns="90000" rIns="90000" tIns="46800" bIns="46800" anchor="t">
            <a:noAutofit/>
          </a:bodyPr>
          <a:p>
            <a:pPr algn="ctr">
              <a:spcBef>
                <a:spcPts val="11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00"/>
                </a:solidFill>
                <a:uFillTx/>
                <a:latin typeface="Arial"/>
                <a:ea typeface="Times New Roman"/>
              </a:rPr>
              <a:t>Онкологиялық өскіндер</a:t>
            </a:r>
            <a:endParaRPr b="1" lang="ru-RU" sz="3200" strike="noStrike" u="none">
              <a:solidFill>
                <a:srgbClr val="ffff00"/>
              </a:solidFill>
              <a:uFillTx/>
              <a:latin typeface="Arial"/>
            </a:endParaRPr>
          </a:p>
        </p:txBody>
      </p:sp>
      <p:pic>
        <p:nvPicPr>
          <p:cNvPr id="21" name="Picture 7" descr="3"/>
          <p:cNvPicPr/>
          <p:nvPr/>
        </p:nvPicPr>
        <p:blipFill>
          <a:blip r:embed="rId1"/>
          <a:srcRect l="0" t="0" r="0" b="29598"/>
          <a:stretch/>
        </p:blipFill>
        <p:spPr>
          <a:xfrm>
            <a:off x="3227400" y="923760"/>
            <a:ext cx="2660760" cy="3946680"/>
          </a:xfrm>
          <a:prstGeom prst="rect">
            <a:avLst/>
          </a:prstGeom>
          <a:ln w="0">
            <a:noFill/>
          </a:ln>
        </p:spPr>
      </p:pic>
      <p:sp>
        <p:nvSpPr>
          <p:cNvPr id="22" name="Rectangle 8"/>
          <p:cNvSpPr/>
          <p:nvPr/>
        </p:nvSpPr>
        <p:spPr>
          <a:xfrm>
            <a:off x="0" y="2730600"/>
            <a:ext cx="2541600" cy="2247480"/>
          </a:xfrm>
          <a:prstGeom prst="rect">
            <a:avLst/>
          </a:prstGeom>
          <a:noFill/>
          <a:ln w="0">
            <a:noFill/>
          </a:ln>
        </p:spPr>
        <p:style>
          <a:lnRef idx="0"/>
          <a:fillRef idx="0"/>
          <a:effectRef idx="0"/>
          <a:fontRef idx="minor"/>
        </p:style>
        <p:txBody>
          <a:bodyPr lIns="0" rIns="0" tIns="0" bIns="0" anchor="t">
            <a:spAutoFit/>
          </a:bodyPr>
          <a:p>
            <a:pPr algn="r">
              <a:lnSpc>
                <a:spcPts val="2500"/>
              </a:lnSpc>
              <a:tabLst>
                <a:tab algn="l" pos="0"/>
                <a:tab algn="l" pos="230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	</a:t>
            </a:r>
            <a:r>
              <a:rPr b="1" lang="kk-KZ" sz="1800" strike="noStrike" u="none">
                <a:solidFill>
                  <a:srgbClr val="ffffff"/>
                </a:solidFill>
                <a:uFillTx/>
                <a:latin typeface="Arial"/>
              </a:rPr>
              <a:t>өкпе</a:t>
            </a:r>
            <a:r>
              <a:rPr b="1" lang="en-US" sz="1800" strike="noStrike" u="none">
                <a:solidFill>
                  <a:srgbClr val="ffffff"/>
                </a:solidFill>
                <a:uFillTx/>
                <a:latin typeface="Arial"/>
              </a:rPr>
              <a:t>          lung</a:t>
            </a:r>
            <a:endParaRPr b="1" lang="ru-RU" sz="1800" strike="noStrike" u="none">
              <a:solidFill>
                <a:srgbClr val="ffff00"/>
              </a:solidFill>
              <a:uFillTx/>
              <a:latin typeface="Arial"/>
            </a:endParaRPr>
          </a:p>
          <a:p>
            <a:pPr algn="r">
              <a:lnSpc>
                <a:spcPts val="1899"/>
              </a:lnSpc>
              <a:tabLst>
                <a:tab algn="l" pos="0"/>
                <a:tab algn="l" pos="230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	</a:t>
            </a:r>
            <a:endParaRPr b="1" lang="ru-RU" sz="1800" strike="noStrike" u="none">
              <a:solidFill>
                <a:srgbClr val="ffff00"/>
              </a:solidFill>
              <a:uFillTx/>
              <a:latin typeface="Arial"/>
            </a:endParaRPr>
          </a:p>
          <a:p>
            <a:pPr algn="r">
              <a:lnSpc>
                <a:spcPts val="1899"/>
              </a:lnSpc>
              <a:tabLst>
                <a:tab algn="l" pos="0"/>
                <a:tab algn="l" pos="230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Breast (women)</a:t>
            </a:r>
            <a:endParaRPr b="1" lang="ru-RU" sz="1800" strike="noStrike" u="none">
              <a:solidFill>
                <a:srgbClr val="ffff00"/>
              </a:solidFill>
              <a:uFillTx/>
              <a:latin typeface="Arial"/>
            </a:endParaRPr>
          </a:p>
          <a:p>
            <a:pPr algn="r">
              <a:lnSpc>
                <a:spcPts val="1899"/>
              </a:lnSpc>
              <a:tabLst>
                <a:tab algn="l" pos="0"/>
                <a:tab algn="l" pos="230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 </a:t>
            </a:r>
            <a:r>
              <a:rPr b="1" lang="kk-KZ" sz="1800" strike="noStrike" u="none">
                <a:solidFill>
                  <a:srgbClr val="ffffff"/>
                </a:solidFill>
                <a:uFillTx/>
                <a:latin typeface="Arial"/>
              </a:rPr>
              <a:t>Сүт безі</a:t>
            </a:r>
            <a:endParaRPr b="1" lang="ru-RU" sz="1800" strike="noStrike" u="none">
              <a:solidFill>
                <a:srgbClr val="ffff00"/>
              </a:solidFill>
              <a:uFillTx/>
              <a:latin typeface="Arial"/>
            </a:endParaRPr>
          </a:p>
          <a:p>
            <a:pPr algn="r">
              <a:lnSpc>
                <a:spcPts val="1899"/>
              </a:lnSpc>
              <a:tabLst>
                <a:tab algn="l" pos="0"/>
                <a:tab algn="l" pos="23004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1800" strike="noStrike" u="none">
              <a:solidFill>
                <a:srgbClr val="ffff00"/>
              </a:solidFill>
              <a:uFillTx/>
              <a:latin typeface="Arial"/>
            </a:endParaRPr>
          </a:p>
          <a:p>
            <a:pPr algn="r">
              <a:lnSpc>
                <a:spcPts val="1899"/>
              </a:lnSpc>
              <a:tabLst>
                <a:tab algn="l" pos="0"/>
                <a:tab algn="l" pos="23004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1800" strike="noStrike" u="none">
              <a:solidFill>
                <a:srgbClr val="ffff00"/>
              </a:solidFill>
              <a:uFillTx/>
              <a:latin typeface="Arial"/>
            </a:endParaRPr>
          </a:p>
          <a:p>
            <a:pPr algn="r">
              <a:lnSpc>
                <a:spcPts val="1899"/>
              </a:lnSpc>
              <a:tabLst>
                <a:tab algn="l" pos="0"/>
                <a:tab algn="l" pos="230040"/>
                <a:tab algn="l" pos="914400"/>
                <a:tab algn="l" pos="1828800"/>
                <a:tab algn="l" pos="2743200"/>
                <a:tab algn="l" pos="3657600"/>
                <a:tab algn="l" pos="4572000"/>
                <a:tab algn="l" pos="5486400"/>
                <a:tab algn="l" pos="6400800"/>
                <a:tab algn="l" pos="7315200"/>
                <a:tab algn="l" pos="8229600"/>
                <a:tab algn="l" pos="9144000"/>
                <a:tab algn="l" pos="10058400"/>
              </a:tabLst>
            </a:pPr>
            <a:endParaRPr b="1" lang="ru-RU" sz="1800" strike="noStrike" u="none">
              <a:solidFill>
                <a:srgbClr val="ffff00"/>
              </a:solidFill>
              <a:uFillTx/>
              <a:latin typeface="Arial"/>
            </a:endParaRPr>
          </a:p>
          <a:p>
            <a:pPr algn="r">
              <a:lnSpc>
                <a:spcPts val="1899"/>
              </a:lnSpc>
              <a:tabLst>
                <a:tab algn="l" pos="0"/>
                <a:tab algn="l" pos="230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Colon</a:t>
            </a:r>
            <a:endParaRPr b="1" lang="ru-RU" sz="1800" strike="noStrike" u="none">
              <a:solidFill>
                <a:srgbClr val="ffff00"/>
              </a:solidFill>
              <a:uFillTx/>
              <a:latin typeface="Arial"/>
            </a:endParaRPr>
          </a:p>
          <a:p>
            <a:pPr algn="r">
              <a:lnSpc>
                <a:spcPts val="1899"/>
              </a:lnSpc>
              <a:tabLst>
                <a:tab algn="l" pos="0"/>
                <a:tab algn="l" pos="230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	</a:t>
            </a:r>
            <a:endParaRPr b="1" lang="ru-RU" sz="1800" strike="noStrike" u="none">
              <a:solidFill>
                <a:srgbClr val="ffff00"/>
              </a:solidFill>
              <a:uFillTx/>
              <a:latin typeface="Arial"/>
            </a:endParaRPr>
          </a:p>
        </p:txBody>
      </p:sp>
      <p:sp>
        <p:nvSpPr>
          <p:cNvPr id="23" name="Rectangle 10"/>
          <p:cNvSpPr/>
          <p:nvPr/>
        </p:nvSpPr>
        <p:spPr>
          <a:xfrm>
            <a:off x="6486840" y="2800440"/>
            <a:ext cx="2183400" cy="635400"/>
          </a:xfrm>
          <a:prstGeom prst="rect">
            <a:avLst/>
          </a:prstGeom>
          <a:noFill/>
          <a:ln w="0">
            <a:noFill/>
          </a:ln>
        </p:spPr>
        <p:style>
          <a:lnRef idx="0"/>
          <a:fillRef idx="0"/>
          <a:effectRef idx="0"/>
          <a:fontRef idx="minor"/>
        </p:style>
        <p:txBody>
          <a:bodyPr wrap="none" lIns="0" rIns="0" tIns="0" bIns="0" anchor="t">
            <a:spAutoFit/>
          </a:bodyPr>
          <a:p>
            <a:pPr>
              <a:lnSpc>
                <a:spcPts val="2500"/>
              </a:lnSpc>
              <a:tabLst>
                <a:tab algn="l" pos="0"/>
                <a:tab algn="l" pos="11268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Arial"/>
              </a:rPr>
              <a:t>Лимфа түйіндеріне</a:t>
            </a:r>
            <a:endParaRPr b="1" lang="ru-RU" sz="1800" strike="noStrike" u="none">
              <a:solidFill>
                <a:srgbClr val="ffff00"/>
              </a:solidFill>
              <a:uFillTx/>
              <a:latin typeface="Arial"/>
            </a:endParaRPr>
          </a:p>
          <a:p>
            <a:pPr>
              <a:lnSpc>
                <a:spcPts val="2500"/>
              </a:lnSpc>
              <a:tabLst>
                <a:tab algn="l" pos="0"/>
                <a:tab algn="l" pos="112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	</a:t>
            </a:r>
            <a:r>
              <a:rPr b="1" lang="en-US" sz="1800" strike="noStrike" u="none">
                <a:solidFill>
                  <a:srgbClr val="ffffff"/>
                </a:solidFill>
                <a:uFillTx/>
                <a:latin typeface="Arial"/>
              </a:rPr>
              <a:t>Lymph nodes</a:t>
            </a:r>
            <a:endParaRPr b="1" lang="ru-RU" sz="1800" strike="noStrike" u="none">
              <a:solidFill>
                <a:srgbClr val="ffff00"/>
              </a:solidFill>
              <a:uFillTx/>
              <a:latin typeface="Arial"/>
            </a:endParaRPr>
          </a:p>
        </p:txBody>
      </p:sp>
      <p:sp>
        <p:nvSpPr>
          <p:cNvPr id="24" name="Rectangle 11"/>
          <p:cNvSpPr/>
          <p:nvPr/>
        </p:nvSpPr>
        <p:spPr>
          <a:xfrm>
            <a:off x="6485760" y="2052720"/>
            <a:ext cx="1733760" cy="635400"/>
          </a:xfrm>
          <a:prstGeom prst="rect">
            <a:avLst/>
          </a:prstGeom>
          <a:noFill/>
          <a:ln w="0">
            <a:noFill/>
          </a:ln>
        </p:spPr>
        <p:style>
          <a:lnRef idx="0"/>
          <a:fillRef idx="0"/>
          <a:effectRef idx="0"/>
          <a:fontRef idx="minor"/>
        </p:style>
        <p:txBody>
          <a:bodyPr wrap="none" lIns="0" rIns="0" tIns="0" bIns="0" anchor="t">
            <a:spAutoFit/>
          </a:bodyPr>
          <a:p>
            <a:pPr>
              <a:lnSpc>
                <a:spcPts val="2500"/>
              </a:lnSpc>
              <a:tabLst>
                <a:tab algn="l" pos="0"/>
                <a:tab algn="l" pos="112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uFillTx/>
                <a:latin typeface="Arial"/>
              </a:rPr>
              <a:t>	</a:t>
            </a:r>
            <a:r>
              <a:rPr b="1" lang="en-US" sz="1800" strike="noStrike" u="none">
                <a:solidFill>
                  <a:srgbClr val="ffffff"/>
                </a:solidFill>
                <a:uFillTx/>
                <a:latin typeface="Arial"/>
              </a:rPr>
              <a:t>Bloodstream</a:t>
            </a:r>
            <a:endParaRPr b="1" lang="ru-RU" sz="1800" strike="noStrike" u="none">
              <a:solidFill>
                <a:srgbClr val="ffff00"/>
              </a:solidFill>
              <a:uFillTx/>
              <a:latin typeface="Arial"/>
            </a:endParaRPr>
          </a:p>
          <a:p>
            <a:pPr>
              <a:lnSpc>
                <a:spcPts val="2500"/>
              </a:lnSpc>
              <a:tabLst>
                <a:tab algn="l" pos="0"/>
                <a:tab algn="l" pos="11268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Arial"/>
              </a:rPr>
              <a:t>Қан айналымға</a:t>
            </a:r>
            <a:endParaRPr b="1" lang="ru-RU" sz="1800" strike="noStrike" u="none">
              <a:solidFill>
                <a:srgbClr val="ffff00"/>
              </a:solidFill>
              <a:uFillTx/>
              <a:latin typeface="Arial"/>
            </a:endParaRPr>
          </a:p>
        </p:txBody>
      </p:sp>
      <p:sp>
        <p:nvSpPr>
          <p:cNvPr id="25" name="Line 12"/>
          <p:cNvSpPr/>
          <p:nvPr/>
        </p:nvSpPr>
        <p:spPr>
          <a:xfrm>
            <a:off x="2666880" y="2921040"/>
            <a:ext cx="69372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26" name="Line 13"/>
          <p:cNvSpPr/>
          <p:nvPr/>
        </p:nvSpPr>
        <p:spPr>
          <a:xfrm>
            <a:off x="2666880" y="3441600"/>
            <a:ext cx="74448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27" name="Line 14"/>
          <p:cNvSpPr/>
          <p:nvPr/>
        </p:nvSpPr>
        <p:spPr>
          <a:xfrm>
            <a:off x="2666880" y="4572000"/>
            <a:ext cx="62388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28" name="Line 22"/>
          <p:cNvSpPr/>
          <p:nvPr/>
        </p:nvSpPr>
        <p:spPr>
          <a:xfrm>
            <a:off x="5734080" y="3227400"/>
            <a:ext cx="74304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29" name="Line 23"/>
          <p:cNvSpPr/>
          <p:nvPr/>
        </p:nvSpPr>
        <p:spPr>
          <a:xfrm>
            <a:off x="5518080" y="2481120"/>
            <a:ext cx="959040" cy="0"/>
          </a:xfrm>
          <a:prstGeom prst="line">
            <a:avLst/>
          </a:prstGeom>
          <a:ln w="25560">
            <a:solidFill>
              <a:srgbClr val="ffffff"/>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30" name="Line 24"/>
          <p:cNvSpPr/>
          <p:nvPr/>
        </p:nvSpPr>
        <p:spPr>
          <a:xfrm>
            <a:off x="3327480" y="2922480"/>
            <a:ext cx="137160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31" name="Line 25"/>
          <p:cNvSpPr/>
          <p:nvPr/>
        </p:nvSpPr>
        <p:spPr>
          <a:xfrm>
            <a:off x="3359160" y="3443400"/>
            <a:ext cx="70488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32" name="Line 26"/>
          <p:cNvSpPr/>
          <p:nvPr/>
        </p:nvSpPr>
        <p:spPr>
          <a:xfrm>
            <a:off x="5416560" y="3224160"/>
            <a:ext cx="34920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33" name="Line 27"/>
          <p:cNvSpPr/>
          <p:nvPr/>
        </p:nvSpPr>
        <p:spPr>
          <a:xfrm>
            <a:off x="4896000" y="2481120"/>
            <a:ext cx="66672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34" name="Line 28"/>
          <p:cNvSpPr/>
          <p:nvPr/>
        </p:nvSpPr>
        <p:spPr>
          <a:xfrm>
            <a:off x="3238560" y="4572000"/>
            <a:ext cx="102240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1" lang="ru-RU" sz="3600" strike="noStrike" u="none">
              <a:solidFill>
                <a:srgbClr val="ffff00"/>
              </a:solidFill>
              <a:uFillTx/>
              <a:latin typeface="Arial"/>
            </a:endParaRPr>
          </a:p>
        </p:txBody>
      </p:sp>
      <p:sp>
        <p:nvSpPr>
          <p:cNvPr id="35" name="TextBox 28"/>
          <p:cNvSpPr/>
          <p:nvPr/>
        </p:nvSpPr>
        <p:spPr>
          <a:xfrm>
            <a:off x="7010280" y="6040440"/>
            <a:ext cx="2133720" cy="817560"/>
          </a:xfrm>
          <a:prstGeom prst="rect">
            <a:avLst/>
          </a:prstGeom>
          <a:solidFill>
            <a:srgbClr val="333399"/>
          </a:solidFill>
          <a:ln w="0">
            <a:noFill/>
          </a:ln>
        </p:spPr>
        <p:style>
          <a:lnRef idx="0"/>
          <a:fillRef idx="0"/>
          <a:effectRef idx="0"/>
          <a:fontRef idx="minor"/>
        </p:style>
        <p:txBody>
          <a:bodyPr lIns="90000" rIns="90000" tIns="46800" bIns="46800" anchor="t">
            <a:spAutoFit/>
          </a:bodyPr>
          <a:p>
            <a:endParaRPr b="1" lang="ru-RU" sz="3600" strike="noStrike" u="none">
              <a:solidFill>
                <a:srgbClr val="ffff00"/>
              </a:solidFill>
              <a:uFillTx/>
              <a:latin typeface="Arial"/>
            </a:endParaRPr>
          </a:p>
        </p:txBody>
      </p:sp>
      <p:sp>
        <p:nvSpPr>
          <p:cNvPr id="36" name="Прямоугольник 1"/>
          <p:cNvSpPr/>
          <p:nvPr/>
        </p:nvSpPr>
        <p:spPr>
          <a:xfrm>
            <a:off x="304920" y="5419800"/>
            <a:ext cx="822960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ffffff"/>
                </a:solidFill>
                <a:uFillTx/>
                <a:latin typeface="Times New Roman"/>
                <a:ea typeface="Times New Roman"/>
              </a:rPr>
              <a:t>қатерлі</a:t>
            </a:r>
            <a:r>
              <a:rPr b="1" i="1" lang="ru-RU" sz="1800" strike="noStrike" u="none">
                <a:solidFill>
                  <a:srgbClr val="ffffff"/>
                </a:solidFill>
                <a:uFillTx/>
                <a:latin typeface="Times New Roman"/>
                <a:ea typeface="Times New Roman"/>
              </a:rPr>
              <a:t> ісік өсіндісі, бластома </a:t>
            </a:r>
            <a:r>
              <a:rPr b="0" lang="en-US" sz="1800" strike="noStrike" u="none">
                <a:solidFill>
                  <a:srgbClr val="ffffff"/>
                </a:solidFill>
                <a:uFillTx/>
                <a:latin typeface="Times New Roman"/>
                <a:ea typeface="Times New Roman"/>
              </a:rPr>
              <a:t>– </a:t>
            </a:r>
            <a:r>
              <a:rPr b="0" lang="ru-RU" sz="1800" strike="noStrike" u="none">
                <a:solidFill>
                  <a:srgbClr val="ffffff"/>
                </a:solidFill>
                <a:uFillTx/>
                <a:latin typeface="Times New Roman"/>
                <a:ea typeface="Times New Roman"/>
              </a:rPr>
              <a:t>өзінің қалыпты пішіні мен қызметін жойған, организмнің түрі өзгерген жасушалардан  құралған ұлпаға  патологиялық жайылып өсуі.</a:t>
            </a:r>
            <a:endParaRPr b="1" lang="ru-RU" sz="1800" strike="noStrike" u="none">
              <a:solidFill>
                <a:srgbClr val="ffff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7" name=""/>
          <p:cNvGraphicFramePr/>
          <p:nvPr/>
        </p:nvGraphicFramePr>
        <p:xfrm>
          <a:off x="281160" y="579600"/>
          <a:ext cx="8534160" cy="2849400"/>
        </p:xfrm>
        <a:graphic>
          <a:graphicData uri="http://schemas.openxmlformats.org/drawingml/2006/table">
            <a:tbl>
              <a:tblPr/>
              <a:tblGrid>
                <a:gridCol w="2616120"/>
                <a:gridCol w="2958840"/>
                <a:gridCol w="2959200"/>
              </a:tblGrid>
              <a:tr h="370800">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ffffff"/>
                          </a:solidFill>
                          <a:uFillTx/>
                          <a:latin typeface="Times New Roman"/>
                        </a:rPr>
                        <a:t>көрсеткіш</a:t>
                      </a: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2d2d8a"/>
                    </a:solidFill>
                  </a:tcPr>
                </a:tc>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ffffff"/>
                          </a:solidFill>
                          <a:uFillTx/>
                          <a:latin typeface="Times New Roman"/>
                        </a:rPr>
                        <a:t>Қатерсіз өсінді</a:t>
                      </a: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2d2d8a"/>
                    </a:solidFill>
                  </a:tcPr>
                </a:tc>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ffffff"/>
                          </a:solidFill>
                          <a:uFillTx/>
                          <a:latin typeface="Times New Roman"/>
                        </a:rPr>
                        <a:t>Қатерлі өсінді</a:t>
                      </a: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2d2d8a"/>
                    </a:solidFill>
                  </a:tcPr>
                </a:tc>
              </a:tr>
              <a:tr h="370080">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000000"/>
                          </a:solidFill>
                          <a:uFillTx/>
                          <a:latin typeface="Times New Roman"/>
                        </a:rPr>
                        <a:t>Өсу жылдамдығы</a:t>
                      </a: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dcdda"/>
                    </a:solidFill>
                  </a:tcPr>
                </a:tc>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rPr>
                        <a:t>баяу</a:t>
                      </a: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dcdda"/>
                    </a:solidFill>
                  </a:tcPr>
                </a:tc>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rPr>
                        <a:t>жылдам</a:t>
                      </a: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dcdda"/>
                    </a:solidFill>
                  </a:tcPr>
                </a:tc>
              </a:tr>
              <a:tr h="371160">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000000"/>
                          </a:solidFill>
                          <a:uFillTx/>
                          <a:latin typeface="Times New Roman"/>
                        </a:rPr>
                        <a:t>Митоздық белсенділігі</a:t>
                      </a: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8e8ed"/>
                    </a:solidFill>
                  </a:tcPr>
                </a:tc>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rPr>
                        <a:t>төмен</a:t>
                      </a: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8e8ed"/>
                    </a:solidFill>
                  </a:tcPr>
                </a:tc>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rPr>
                        <a:t>жоғары</a:t>
                      </a: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8e8ed"/>
                    </a:solidFill>
                  </a:tcPr>
                </a:tc>
              </a:tr>
              <a:tr h="1737720">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rPr>
                        <a:t>Ерекшелігі</a:t>
                      </a:r>
                      <a:endParaRPr b="1" lang="ru-RU" sz="1800" strike="noStrike" u="none">
                        <a:solidFill>
                          <a:srgbClr val="ffff00"/>
                        </a:solidFill>
                        <a:uFillTx/>
                        <a:latin typeface="Arial"/>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1" lang="ru-RU" sz="1800" strike="noStrike" u="none">
                        <a:solidFill>
                          <a:srgbClr val="ffff00"/>
                        </a:solidFill>
                        <a:uFillTx/>
                        <a:latin typeface="Arial"/>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1" lang="ru-RU" sz="1800" strike="noStrike" u="none">
                        <a:solidFill>
                          <a:srgbClr val="ffff00"/>
                        </a:solidFill>
                        <a:uFillTx/>
                        <a:latin typeface="Arial"/>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1" lang="ru-RU" sz="1800" strike="noStrike" u="none">
                        <a:solidFill>
                          <a:srgbClr val="ffff00"/>
                        </a:solidFill>
                        <a:uFillTx/>
                        <a:latin typeface="Arial"/>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rPr>
                        <a:t>Ядросы құрылымы</a:t>
                      </a:r>
                      <a:endParaRPr b="1" lang="ru-RU" sz="1800" strike="noStrike" u="none">
                        <a:solidFill>
                          <a:srgbClr val="ffff00"/>
                        </a:solidFill>
                        <a:uFillTx/>
                        <a:latin typeface="Arial"/>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dcdda"/>
                    </a:solidFill>
                  </a:tcPr>
                </a:tc>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rPr>
                        <a:t>Жасушалардың генетикалық бағдарламасы бұзылған</a:t>
                      </a:r>
                      <a:endParaRPr b="1" lang="ru-RU" sz="1800" strike="noStrike" u="none">
                        <a:solidFill>
                          <a:srgbClr val="ffff00"/>
                        </a:solidFill>
                        <a:uFillTx/>
                        <a:latin typeface="Arial"/>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1" lang="ru-RU" sz="1800" strike="noStrike" u="none">
                        <a:solidFill>
                          <a:srgbClr val="ffff00"/>
                        </a:solidFill>
                        <a:uFillTx/>
                        <a:latin typeface="Arial"/>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rPr>
                        <a:t>Көбінде қалыпты күйде</a:t>
                      </a: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dcdda"/>
                    </a:solidFill>
                  </a:tcPr>
                </a:tc>
                <a:tc>
                  <a:txBody>
                    <a:bodyPr lIns="90000" rIns="90000" anchor="t">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rPr>
                        <a:t>Мамандануын жоғалтады үнемі көбейеді</a:t>
                      </a:r>
                      <a:endParaRPr b="1" lang="ru-RU" sz="1800" strike="noStrike" u="none">
                        <a:solidFill>
                          <a:srgbClr val="ffff00"/>
                        </a:solidFill>
                        <a:uFillTx/>
                        <a:latin typeface="Arial"/>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1" lang="ru-RU" sz="1800" strike="noStrike" u="none">
                        <a:solidFill>
                          <a:srgbClr val="ffff00"/>
                        </a:solidFill>
                        <a:uFillTx/>
                        <a:latin typeface="Arial"/>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1" lang="ru-RU" sz="1800" strike="noStrike" u="none">
                        <a:solidFill>
                          <a:srgbClr val="ffff00"/>
                        </a:solidFill>
                        <a:uFillTx/>
                        <a:latin typeface="Arial"/>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rPr>
                        <a:t>Кедір бұдырлы,ядрошығы өзгерген</a:t>
                      </a:r>
                      <a:endParaRPr b="1" lang="ru-RU" sz="1800" strike="noStrike" u="none">
                        <a:solidFill>
                          <a:srgbClr val="ffff00"/>
                        </a:solidFill>
                        <a:uFillTx/>
                        <a:latin typeface="Arial"/>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dcdda"/>
                    </a:solidFill>
                  </a:tcPr>
                </a:tc>
              </a:tr>
            </a:tbl>
          </a:graphicData>
        </a:graphic>
      </p:graphicFrame>
      <p:sp>
        <p:nvSpPr>
          <p:cNvPr id="38" name="Прямоугольник 4"/>
          <p:cNvSpPr/>
          <p:nvPr/>
        </p:nvSpPr>
        <p:spPr>
          <a:xfrm>
            <a:off x="152280" y="4114800"/>
            <a:ext cx="853452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600" strike="noStrike" u="none">
                <a:solidFill>
                  <a:srgbClr val="ffffff"/>
                </a:solidFill>
                <a:uFillTx/>
                <a:latin typeface="Times New Roman"/>
                <a:ea typeface="Times New Roman"/>
              </a:rPr>
              <a:t>Биопсия-жасушалардың дамуын микроскопиялық зерттеу </a:t>
            </a:r>
            <a:endParaRPr b="1" lang="ru-RU" sz="3600" strike="noStrike" u="none">
              <a:solidFill>
                <a:srgbClr val="ffff00"/>
              </a:solidFill>
              <a:uFillTx/>
              <a:latin typeface="Arial"/>
            </a:endParaRPr>
          </a:p>
        </p:txBody>
      </p:sp>
      <p:pic>
        <p:nvPicPr>
          <p:cNvPr id="39" name="Picture 3" descr="14"/>
          <p:cNvPicPr/>
          <p:nvPr/>
        </p:nvPicPr>
        <p:blipFill>
          <a:blip r:embed="rId1"/>
          <a:stretch/>
        </p:blipFill>
        <p:spPr>
          <a:xfrm>
            <a:off x="6172200" y="4495680"/>
            <a:ext cx="2643120" cy="23623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600" cy="1440000"/>
          </a:xfrm>
          <a:prstGeom prst="rect">
            <a:avLst/>
          </a:prstGeom>
          <a:noFill/>
          <a:ln w="0">
            <a:noFill/>
          </a:ln>
        </p:spPr>
        <p:txBody>
          <a:bodyPr lIns="90000" rIns="90000" tIns="46800" bIns="46800" anchor="t">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400" strike="noStrike" u="none">
                <a:solidFill>
                  <a:srgbClr val="ffffff"/>
                </a:solidFill>
                <a:uFillTx/>
                <a:latin typeface="Times New Roman"/>
                <a:ea typeface="Times New Roman"/>
              </a:rPr>
              <a:t>Обырдың түрлері және таралуы</a:t>
            </a:r>
            <a:endParaRPr b="0" lang="ru-RU" sz="4400" strike="noStrike" u="none">
              <a:solidFill>
                <a:srgbClr val="000000"/>
              </a:solidFill>
              <a:uFillTx/>
              <a:latin typeface="Times New Roman"/>
            </a:endParaRPr>
          </a:p>
        </p:txBody>
      </p:sp>
      <p:graphicFrame>
        <p:nvGraphicFramePr>
          <p:cNvPr id="41" name=""/>
          <p:cNvGraphicFramePr/>
          <p:nvPr/>
        </p:nvGraphicFramePr>
        <p:xfrm>
          <a:off x="152280" y="1643040"/>
          <a:ext cx="8634600" cy="4111560"/>
        </p:xfrm>
        <a:graphic>
          <a:graphicData uri="http://schemas.openxmlformats.org/drawingml/2006/table">
            <a:tbl>
              <a:tblPr/>
              <a:tblGrid>
                <a:gridCol w="2919600"/>
                <a:gridCol w="2857320"/>
                <a:gridCol w="2857680"/>
              </a:tblGrid>
              <a:tr h="701640">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ffffff"/>
                          </a:solidFill>
                          <a:uFillTx/>
                          <a:latin typeface="Times New Roman"/>
                          <a:ea typeface="Calibri"/>
                        </a:rPr>
                        <a:t>Ісік түрлері</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000" strike="noStrike" u="none">
                          <a:solidFill>
                            <a:srgbClr val="ffffff"/>
                          </a:solidFill>
                          <a:uFillTx/>
                          <a:latin typeface="Times New Roman"/>
                          <a:ea typeface="Calibri"/>
                        </a:rPr>
                        <a:t>Жынысы мен жасы бойынша бөлінген</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2000" strike="noStrike" u="none">
                          <a:solidFill>
                            <a:srgbClr val="ffffff"/>
                          </a:solidFill>
                          <a:uFillTx/>
                          <a:latin typeface="Times New Roman"/>
                          <a:ea typeface="Times New Roman"/>
                        </a:rPr>
                        <a:t>%</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912600">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ffffff"/>
                          </a:solidFill>
                          <a:uFillTx/>
                          <a:latin typeface="Times New Roman"/>
                          <a:ea typeface="Calibri"/>
                        </a:rPr>
                        <a:t>Тері ісігі</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ffffff"/>
                          </a:solidFill>
                          <a:uFillTx/>
                          <a:latin typeface="Times New Roman"/>
                          <a:ea typeface="Calibri"/>
                        </a:rPr>
                        <a:t>Барлық санаттағы адамдар</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ffffff"/>
                          </a:solidFill>
                          <a:uFillTx/>
                          <a:latin typeface="Times New Roman"/>
                          <a:ea typeface="Calibri"/>
                        </a:rPr>
                        <a:t>Ең қарапайым, бірақ емделетін</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701640">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ffffff"/>
                          </a:solidFill>
                          <a:uFillTx/>
                          <a:latin typeface="Times New Roman"/>
                          <a:ea typeface="Calibri"/>
                        </a:rPr>
                        <a:t>Өкпе ісігі</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ffffff"/>
                          </a:solidFill>
                          <a:uFillTx/>
                          <a:latin typeface="Times New Roman"/>
                          <a:ea typeface="Calibri"/>
                        </a:rPr>
                        <a:t>Ер адамның ең қарапайым</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000" strike="noStrike" u="none">
                          <a:solidFill>
                            <a:srgbClr val="ffffff"/>
                          </a:solidFill>
                          <a:uFillTx/>
                          <a:latin typeface="Times New Roman"/>
                          <a:ea typeface="Times New Roman"/>
                        </a:rPr>
                        <a:t> </a:t>
                      </a:r>
                      <a:r>
                        <a:rPr b="0" lang="en-US" sz="2000" strike="noStrike" u="none">
                          <a:solidFill>
                            <a:srgbClr val="ffffff"/>
                          </a:solidFill>
                          <a:uFillTx/>
                          <a:latin typeface="Times New Roman"/>
                          <a:ea typeface="Times New Roman"/>
                        </a:rPr>
                        <a:t>40% </a:t>
                      </a:r>
                      <a:r>
                        <a:rPr b="0" lang="kk-KZ" sz="2000" strike="noStrike" u="none">
                          <a:solidFill>
                            <a:srgbClr val="ffffff"/>
                          </a:solidFill>
                          <a:uFillTx/>
                          <a:latin typeface="Times New Roman"/>
                          <a:ea typeface="Times New Roman"/>
                        </a:rPr>
                        <a:t>өлімге әкеледі</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42080">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ffffff"/>
                          </a:solidFill>
                          <a:uFillTx/>
                          <a:latin typeface="Times New Roman"/>
                          <a:ea typeface="Calibri"/>
                        </a:rPr>
                        <a:t>Сүт безі ісігі</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ffffff"/>
                          </a:solidFill>
                          <a:uFillTx/>
                          <a:latin typeface="Times New Roman"/>
                          <a:ea typeface="Calibri"/>
                        </a:rPr>
                        <a:t>Әйелдерге ортақ</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000" strike="noStrike" u="none">
                          <a:solidFill>
                            <a:srgbClr val="ffffff"/>
                          </a:solidFill>
                          <a:uFillTx/>
                          <a:latin typeface="Times New Roman"/>
                          <a:ea typeface="Times New Roman"/>
                        </a:rPr>
                        <a:t>25% </a:t>
                      </a:r>
                      <a:r>
                        <a:rPr b="0" lang="kk-KZ" sz="2000" strike="noStrike" u="none">
                          <a:solidFill>
                            <a:srgbClr val="ffffff"/>
                          </a:solidFill>
                          <a:uFillTx/>
                          <a:latin typeface="Times New Roman"/>
                          <a:ea typeface="Times New Roman"/>
                        </a:rPr>
                        <a:t> өлімге әкеледі</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41720">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ffffff"/>
                          </a:solidFill>
                          <a:uFillTx/>
                          <a:latin typeface="Times New Roman"/>
                          <a:ea typeface="Calibri"/>
                        </a:rPr>
                        <a:t>Лейкоз/ қан ісігі</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ffffff"/>
                          </a:solidFill>
                          <a:uFillTx/>
                          <a:latin typeface="Times New Roman"/>
                          <a:ea typeface="Calibri"/>
                        </a:rPr>
                        <a:t>Жас адамдарға ортақ</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ffffff"/>
                          </a:solidFill>
                          <a:uFillTx/>
                          <a:latin typeface="Times New Roman"/>
                          <a:ea typeface="Times New Roman"/>
                        </a:rPr>
                        <a:t>Емдеу өте қиын</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911880">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ffffff"/>
                          </a:solidFill>
                          <a:uFillTx/>
                          <a:latin typeface="Times New Roman"/>
                          <a:ea typeface="Calibri"/>
                        </a:rPr>
                        <a:t>Бауыр ісігі</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ffffff"/>
                          </a:solidFill>
                          <a:uFillTx/>
                          <a:latin typeface="Times New Roman"/>
                          <a:ea typeface="Times New Roman"/>
                        </a:rPr>
                        <a:t>Барлық санаттағы адамдар</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000" strike="noStrike" u="none">
                          <a:solidFill>
                            <a:srgbClr val="ffffff"/>
                          </a:solidFill>
                          <a:uFillTx/>
                          <a:latin typeface="Times New Roman"/>
                          <a:ea typeface="Times New Roman"/>
                        </a:rPr>
                        <a:t> </a:t>
                      </a:r>
                      <a:endParaRPr b="1" lang="ru-RU" sz="2000" strike="noStrike" u="none">
                        <a:solidFill>
                          <a:srgbClr val="ffff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t">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400" strike="noStrike" u="none">
                <a:solidFill>
                  <a:srgbClr val="ffffff"/>
                </a:solidFill>
                <a:uFillTx/>
                <a:latin typeface="Times New Roman"/>
                <a:ea typeface="Times New Roman"/>
              </a:rPr>
              <a:t>Қатерлі ісіктің пайда болуына</a:t>
            </a:r>
            <a:endParaRPr b="0" lang="ru-RU" sz="4400" strike="noStrike" u="none">
              <a:solidFill>
                <a:srgbClr val="000000"/>
              </a:solidFill>
              <a:uFillTx/>
              <a:latin typeface="Times New Roman"/>
            </a:endParaRPr>
          </a:p>
        </p:txBody>
      </p:sp>
      <p:pic>
        <p:nvPicPr>
          <p:cNvPr id="43" name="Content Placeholder 2" descr=""/>
          <p:cNvPicPr/>
          <p:nvPr/>
        </p:nvPicPr>
        <p:blipFill>
          <a:blip r:embed="rId1"/>
          <a:stretch/>
        </p:blipFill>
        <p:spPr>
          <a:xfrm>
            <a:off x="317520" y="1481040"/>
            <a:ext cx="8369280" cy="4743720"/>
          </a:xfrm>
          <a:prstGeom prst="rect">
            <a:avLst/>
          </a:prstGeom>
          <a:ln w="0">
            <a:noFill/>
          </a:ln>
        </p:spPr>
      </p:pic>
      <p:sp>
        <p:nvSpPr>
          <p:cNvPr id="44" name="Прямоугольник 1"/>
          <p:cNvSpPr/>
          <p:nvPr/>
        </p:nvSpPr>
        <p:spPr>
          <a:xfrm>
            <a:off x="8153280" y="6103800"/>
            <a:ext cx="1219320" cy="884520"/>
          </a:xfrm>
          <a:prstGeom prst="rect">
            <a:avLst/>
          </a:prstGeom>
          <a:solidFill>
            <a:srgbClr val="ffffff"/>
          </a:solidFill>
          <a:ln w="25560">
            <a:solidFill>
              <a:srgbClr val="333399"/>
            </a:solidFill>
            <a:miter/>
            <a:tailEnd len="sm" type="triangle" w="sm"/>
          </a:ln>
        </p:spPr>
        <p:style>
          <a:lnRef idx="0"/>
          <a:fillRef idx="0"/>
          <a:effectRef idx="0"/>
          <a:fontRef idx="minor"/>
        </p:style>
        <p:txBody>
          <a:bodyPr wrap="none" lIns="0" rIns="0" tIns="0" bIns="0" anchor="t">
            <a:spAutoFit/>
          </a:bodyPr>
          <a:p>
            <a:endParaRPr b="1" lang="ru-RU" sz="3600" strike="noStrike" u="none">
              <a:solidFill>
                <a:srgbClr val="ffff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Прямоугольник 1"/>
          <p:cNvSpPr/>
          <p:nvPr/>
        </p:nvSpPr>
        <p:spPr>
          <a:xfrm>
            <a:off x="304920" y="609480"/>
            <a:ext cx="8229600" cy="44830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imes New Roman"/>
                <a:ea typeface="Times New Roman"/>
              </a:rPr>
              <a:t>Химиотерапия - бұл ісік жасушаларының пролиферациясын тоқтату үшін емдік мақсатта фармакологиялық заттарды қолдану болып табылады. </a:t>
            </a:r>
            <a:endParaRPr b="1" lang="ru-RU" sz="3600" strike="noStrike" u="none">
              <a:solidFill>
                <a:srgbClr val="ffff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fffff"/>
                </a:solidFill>
                <a:uFillTx/>
                <a:latin typeface="Times New Roman"/>
                <a:ea typeface="Times New Roman"/>
              </a:rPr>
              <a:t>Дәрілік терапияның негізгі 3 турін ажыратады: Химиотерапия Гормонотерапия Иммуноте</a:t>
            </a:r>
            <a:r>
              <a:rPr b="0" lang="ru-RU" sz="3600" strike="noStrike" u="none">
                <a:solidFill>
                  <a:srgbClr val="ffffff"/>
                </a:solidFill>
                <a:uFillTx/>
                <a:latin typeface="Helvetica Neue"/>
              </a:rPr>
              <a:t>рапия</a:t>
            </a:r>
            <a:endParaRPr b="1" lang="ru-RU" sz="3600" strike="noStrike" u="none">
              <a:solidFill>
                <a:srgbClr val="ffff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t">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Ағза жасушаларының бақылаусыз көюеюінің пайда болу себептерін түсіндіретін теориялар</a:t>
            </a:r>
            <a:endParaRPr b="0" lang="ru-RU" sz="2800" strike="noStrike" u="none">
              <a:solidFill>
                <a:srgbClr val="000000"/>
              </a:solidFill>
              <a:uFillTx/>
              <a:latin typeface="Times New Roman"/>
            </a:endParaRPr>
          </a:p>
        </p:txBody>
      </p:sp>
      <p:sp>
        <p:nvSpPr>
          <p:cNvPr id="47" name=""/>
          <p:cNvSpPr txBox="1"/>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Times"/>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rPr>
              <a:t>Радиациялық терапия</a:t>
            </a:r>
            <a:endParaRPr b="0" lang="ru-RU" sz="3200" strike="noStrike" u="none">
              <a:solidFill>
                <a:srgbClr val="000000"/>
              </a:solidFill>
              <a:uFillTx/>
              <a:latin typeface="Times New Roman"/>
            </a:endParaRPr>
          </a:p>
          <a:p>
            <a:pPr marL="343080" indent="-343080">
              <a:spcBef>
                <a:spcPts val="799"/>
              </a:spcBef>
              <a:buClr>
                <a:srgbClr val="000000"/>
              </a:buClr>
              <a:buFont typeface="Times"/>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rPr>
              <a:t>Химиялық терапия</a:t>
            </a:r>
            <a:endParaRPr b="0" lang="ru-RU" sz="3200" strike="noStrike" u="none">
              <a:solidFill>
                <a:srgbClr val="000000"/>
              </a:solidFill>
              <a:uFillTx/>
              <a:latin typeface="Times New Roman"/>
            </a:endParaRPr>
          </a:p>
          <a:p>
            <a:pPr marL="343080" indent="-343080">
              <a:spcBef>
                <a:spcPts val="799"/>
              </a:spcBef>
              <a:buClr>
                <a:srgbClr val="000000"/>
              </a:buClr>
              <a:buFont typeface="Times"/>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rPr>
              <a:t>Вирусты генетикалық теория</a:t>
            </a:r>
            <a:endParaRPr b="0" lang="ru-RU" sz="3200" strike="noStrike" u="none">
              <a:solidFill>
                <a:srgbClr val="000000"/>
              </a:solidFill>
              <a:uFillTx/>
              <a:latin typeface="Times New Roman"/>
            </a:endParaRPr>
          </a:p>
          <a:p>
            <a:pPr marL="343080" indent="-343080">
              <a:spcBef>
                <a:spcPts val="799"/>
              </a:spcBef>
              <a:buClr>
                <a:srgbClr val="000000"/>
              </a:buClr>
              <a:buFont typeface="Times"/>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rPr>
              <a:t>Дизонтогенетикалық теория</a:t>
            </a:r>
            <a:endParaRPr b="0" lang="ru-RU" sz="3200" strike="noStrike" u="none">
              <a:solidFill>
                <a:srgbClr val="000000"/>
              </a:solidFill>
              <a:uFillTx/>
              <a:latin typeface="Times New Roman"/>
            </a:endParaRPr>
          </a:p>
          <a:p>
            <a:pPr marL="343080" indent="-343080">
              <a:spcBef>
                <a:spcPts val="799"/>
              </a:spcBef>
              <a:buClr>
                <a:srgbClr val="000000"/>
              </a:buClr>
              <a:buFont typeface="Times"/>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rPr>
              <a:t>Жарақат теориясы</a:t>
            </a:r>
            <a:endParaRPr b="0" lang="ru-RU" sz="3200" strike="noStrike" u="none">
              <a:solidFill>
                <a:srgbClr val="000000"/>
              </a:solidFill>
              <a:uFillTx/>
              <a:latin typeface="Times New Roman"/>
            </a:endParaRPr>
          </a:p>
          <a:p>
            <a:pPr marL="343080" indent="-343080">
              <a:spcBef>
                <a:spcPts val="799"/>
              </a:spcBef>
              <a:buClr>
                <a:srgbClr val="000000"/>
              </a:buClr>
              <a:buFont typeface="Times"/>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rPr>
              <a:t>Термиялық теория</a:t>
            </a:r>
            <a:endParaRPr b="0" lang="ru-RU" sz="3200" strike="noStrike" u="none">
              <a:solidFill>
                <a:srgbClr val="000000"/>
              </a:solidFill>
              <a:uFillTx/>
              <a:latin typeface="Times New Roman"/>
            </a:endParaRPr>
          </a:p>
          <a:p>
            <a:pPr marL="343080" indent="-343080">
              <a:spcBef>
                <a:spcPts val="799"/>
              </a:spcBef>
              <a:buClr>
                <a:srgbClr val="000000"/>
              </a:buClr>
              <a:buFont typeface="Times"/>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rPr>
              <a:t>Кешенді теория</a:t>
            </a:r>
            <a:endParaRPr b="0" lang="ru-RU" sz="3200" strike="noStrike" u="none">
              <a:solidFill>
                <a:srgbClr val="000000"/>
              </a:solidFill>
              <a:uFillTx/>
              <a:latin typeface="Times New Roman"/>
            </a:endParaRPr>
          </a:p>
        </p:txBody>
      </p:sp>
      <p:sp>
        <p:nvSpPr>
          <p:cNvPr id="48" name="Прямоугольник: скругленные углы 1"/>
          <p:cNvSpPr/>
          <p:nvPr/>
        </p:nvSpPr>
        <p:spPr>
          <a:xfrm>
            <a:off x="8153280" y="6248520"/>
            <a:ext cx="1295640" cy="761760"/>
          </a:xfrm>
          <a:prstGeom prst="roundRect">
            <a:avLst>
              <a:gd name="adj" fmla="val 16667"/>
            </a:avLst>
          </a:prstGeom>
          <a:solidFill>
            <a:srgbClr val="ffffff"/>
          </a:solidFill>
          <a:ln w="25560">
            <a:solidFill>
              <a:srgbClr val="333399"/>
            </a:solidFill>
            <a:miter/>
            <a:tailEnd len="sm" type="triangle" w="sm"/>
          </a:ln>
        </p:spPr>
        <p:style>
          <a:lnRef idx="0"/>
          <a:fillRef idx="0"/>
          <a:effectRef idx="0"/>
          <a:fontRef idx="minor"/>
        </p:style>
        <p:txBody>
          <a:bodyPr wrap="none" lIns="0" rIns="0" tIns="0" bIns="0" anchor="t">
            <a:spAutoFit/>
          </a:bodyPr>
          <a:p>
            <a:endParaRPr b="1" lang="ru-RU" sz="3600" strike="noStrike" u="none">
              <a:solidFill>
                <a:srgbClr val="ffff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7913</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2002-04-24T01:08:55Z</dcterms:created>
  <dc:creator>Life Sciences Learning Center</dc:creator>
  <dc:description/>
  <dc:language>ru-RU</dc:language>
  <cp:lastModifiedBy>Амангүл</cp:lastModifiedBy>
  <cp:lastPrinted>2004-09-29T00:49:18Z</cp:lastPrinted>
  <dcterms:modified xsi:type="dcterms:W3CDTF">2020-12-18T21:25:01Z</dcterms:modified>
  <cp:revision>959</cp:revision>
  <dc:subject/>
  <dc:title>Understanding Cancer Tutorial Information for Teachers</dc:title>
</cp:coreProperties>
</file>