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docProps/core.xml" ContentType="application/vnd.openxmlformats-package.core-properties+xml"/>
  <Override PartName="/docProps/app.xml" ContentType="application/vnd.openxmlformats-officedocument.extended-properties+xml"/>
  <Override PartName="/_rels/.rels" ContentType="application/vnd.openxmlformats-package.relationship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heme/theme1.xml" ContentType="application/vnd.openxmlformats-officedocument.theme+xml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_rels/presentation.xml.rels" ContentType="application/vnd.openxmlformats-package.relationships+xml"/>
  <Override PartName="/ppt/slideLayouts/_rels/slideLayout1.xml.rels" ContentType="application/vnd.openxmlformats-package.relationships+xml"/>
  <Override PartName="/ppt/slideLayouts/slideLayout1.xml" ContentType="application/vnd.openxmlformats-officedocument.presentationml.slideLayout+xml"/>
  <Override PartName="/ppt/media/image1.gif" ContentType="image/gif"/>
  <Override PartName="/ppt/media/image4.jpeg" ContentType="image/jpeg"/>
  <Override PartName="/ppt/media/image5.png" ContentType="image/png"/>
  <Override PartName="/ppt/media/image13.png" ContentType="image/png"/>
  <Override PartName="/ppt/media/image6.jpeg" ContentType="image/jpeg"/>
  <Override PartName="/ppt/media/image12.png" ContentType="image/png"/>
  <Override PartName="/ppt/media/image7.jpeg" ContentType="image/jpeg"/>
  <Override PartName="/ppt/media/image20.jpeg" ContentType="image/jpeg"/>
  <Override PartName="/ppt/media/image8.png" ContentType="image/png"/>
  <Override PartName="/ppt/media/image3.jpeg" ContentType="image/jpeg"/>
  <Override PartName="/ppt/media/image16.png" ContentType="image/png"/>
  <Override PartName="/ppt/media/image9.png" ContentType="image/png"/>
  <Override PartName="/ppt/media/image21.jpeg" ContentType="image/jpeg"/>
  <Override PartName="/ppt/media/image17.png" ContentType="image/png"/>
  <Override PartName="/ppt/media/image14.png" ContentType="image/png"/>
  <Override PartName="/ppt/media/image10.png" ContentType="image/png"/>
  <Override PartName="/ppt/media/image2.png" ContentType="image/png"/>
  <Override PartName="/ppt/media/image23.jpeg" ContentType="image/jpeg"/>
  <Override PartName="/ppt/media/image15.png" ContentType="image/png"/>
  <Override PartName="/ppt/media/image18.png" ContentType="image/png"/>
  <Override PartName="/ppt/media/image19.jpeg" ContentType="image/jpeg"/>
  <Override PartName="/ppt/media/image11.png" ContentType="image/png"/>
  <Override PartName="/ppt/media/image22.jpeg" ContentType="image/jpeg"/>
  <Override PartName="/ppt/slides/_rels/slide9.xml.rels" ContentType="application/vnd.openxmlformats-package.relationships+xml"/>
  <Override PartName="/ppt/slides/_rels/slide8.xml.rels" ContentType="application/vnd.openxmlformats-package.relationships+xml"/>
  <Override PartName="/ppt/slides/_rels/slide11.xml.rels" ContentType="application/vnd.openxmlformats-package.relationships+xml"/>
  <Override PartName="/ppt/slides/_rels/slide7.xml.rels" ContentType="application/vnd.openxmlformats-package.relationships+xml"/>
  <Override PartName="/ppt/slides/_rels/slide10.xml.rels" ContentType="application/vnd.openxmlformats-package.relationships+xml"/>
  <Override PartName="/ppt/slides/_rels/slide6.xml.rels" ContentType="application/vnd.openxmlformats-package.relationships+xml"/>
  <Override PartName="/ppt/slides/_rels/slide5.xml.rels" ContentType="application/vnd.openxmlformats-package.relationships+xml"/>
  <Override PartName="/ppt/slides/_rels/slide4.xml.rels" ContentType="application/vnd.openxmlformats-package.relationships+xml"/>
  <Override PartName="/ppt/slides/_rels/slide3.xml.rels" ContentType="application/vnd.openxmlformats-package.relationships+xml"/>
  <Override PartName="/ppt/slides/_rels/slide2.xml.rels" ContentType="application/vnd.openxmlformats-package.relationships+xml"/>
  <Override PartName="/ppt/slides/_rels/slide1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0.xml" ContentType="application/vnd.openxmlformats-officedocument.presentationml.slide+xml"/>
  <Override PartName="/ppt/slides/slide3.xml" ContentType="application/vnd.openxmlformats-officedocument.presentationml.slide+xml"/>
  <Override PartName="/ppt/slides/slide11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</p:sldIdLst>
  <p:sldSz cx="9144000" cy="6858000"/>
  <p:notesSz cx="6858000" cy="91440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B7F1248C-577E-45DC-91DF-D33054755E91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114300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p>
            <a:pPr indent="0" algn="ct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4400" strike="noStrike" u="none">
                <a:solidFill>
                  <a:srgbClr val="000000"/>
                </a:solidFill>
                <a:uFillTx/>
                <a:latin typeface="Arial"/>
              </a:rPr>
              <a:t>Click to edit the title text format</a:t>
            </a:r>
            <a:endParaRPr b="0" lang="ru-RU" sz="44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rmAutofit/>
          </a:bodyPr>
          <a:p>
            <a:pPr marL="343080" indent="-343080">
              <a:spcBef>
                <a:spcPts val="799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3200" strike="noStrike" u="none">
                <a:solidFill>
                  <a:srgbClr val="000000"/>
                </a:solidFill>
                <a:uFillTx/>
                <a:latin typeface="Arial"/>
              </a:rPr>
              <a:t>Click to edit the outline text format</a:t>
            </a:r>
            <a:endParaRPr b="0" lang="ru-RU" sz="32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1" marL="743040" indent="-285840">
              <a:spcBef>
                <a:spcPts val="799"/>
              </a:spcBef>
              <a:buClr>
                <a:srgbClr val="000000"/>
              </a:buClr>
              <a:buFont typeface="Arial"/>
              <a:buChar char="–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3200" strike="noStrike" u="none">
                <a:solidFill>
                  <a:srgbClr val="000000"/>
                </a:solidFill>
                <a:uFillTx/>
                <a:latin typeface="Arial"/>
              </a:rPr>
              <a:t>Second Outline Level</a:t>
            </a:r>
            <a:endParaRPr b="0" lang="ru-RU" sz="32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2" marL="1143000" indent="-228600">
              <a:spcBef>
                <a:spcPts val="799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3200" strike="noStrike" u="none">
                <a:solidFill>
                  <a:srgbClr val="000000"/>
                </a:solidFill>
                <a:uFillTx/>
                <a:latin typeface="Arial"/>
              </a:rPr>
              <a:t>Third Outline Level</a:t>
            </a:r>
            <a:endParaRPr b="0" lang="ru-RU" sz="32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3" marL="1600200" indent="-228600">
              <a:spcBef>
                <a:spcPts val="799"/>
              </a:spcBef>
              <a:buClr>
                <a:srgbClr val="000000"/>
              </a:buClr>
              <a:buFont typeface="Arial"/>
              <a:buChar char="–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3200" strike="noStrike" u="none">
                <a:solidFill>
                  <a:srgbClr val="000000"/>
                </a:solidFill>
                <a:uFillTx/>
                <a:latin typeface="Arial"/>
              </a:rPr>
              <a:t>Fourth Outline Level</a:t>
            </a:r>
            <a:endParaRPr b="0" lang="ru-RU" sz="32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4" marL="2057400" indent="-228600">
              <a:spcBef>
                <a:spcPts val="799"/>
              </a:spcBef>
              <a:buClr>
                <a:srgbClr val="000000"/>
              </a:buClr>
              <a:buFont typeface="Arial"/>
              <a:buChar char="»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3200" strike="noStrike" u="none">
                <a:solidFill>
                  <a:srgbClr val="000000"/>
                </a:solidFill>
                <a:uFillTx/>
                <a:latin typeface="Arial"/>
              </a:rPr>
              <a:t>Fifth Outline Level</a:t>
            </a:r>
            <a:endParaRPr b="0" lang="ru-RU" sz="32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5" marL="2057400" indent="-228600">
              <a:spcBef>
                <a:spcPts val="799"/>
              </a:spcBef>
              <a:buClr>
                <a:srgbClr val="000000"/>
              </a:buClr>
              <a:buFont typeface="Arial"/>
              <a:buChar char="»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3200" strike="noStrike" u="none">
                <a:solidFill>
                  <a:srgbClr val="000000"/>
                </a:solidFill>
                <a:uFillTx/>
                <a:latin typeface="Arial"/>
              </a:rPr>
              <a:t>Sixth Outline Level</a:t>
            </a:r>
            <a:endParaRPr b="0" lang="ru-RU" sz="32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6" marL="2057400" indent="-228600">
              <a:spcBef>
                <a:spcPts val="799"/>
              </a:spcBef>
              <a:buClr>
                <a:srgbClr val="000000"/>
              </a:buClr>
              <a:buFont typeface="Arial"/>
              <a:buChar char="»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3200" strike="noStrike" u="none">
                <a:solidFill>
                  <a:srgbClr val="000000"/>
                </a:solidFill>
                <a:uFillTx/>
                <a:latin typeface="Arial"/>
              </a:rPr>
              <a:t>Seventh Outline Level</a:t>
            </a:r>
            <a:endParaRPr b="0" lang="ru-RU" sz="3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dt" idx="1"/>
          </p:nvPr>
        </p:nvSpPr>
        <p:spPr>
          <a:xfrm>
            <a:off x="456840" y="6244920"/>
            <a:ext cx="2133720" cy="47628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Autofit/>
          </a:bodyPr>
          <a:p>
            <a:pPr indent="0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ftr" idx="2"/>
          </p:nvPr>
        </p:nvSpPr>
        <p:spPr>
          <a:xfrm>
            <a:off x="3124080" y="6244920"/>
            <a:ext cx="2895840" cy="47628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Autofit/>
          </a:bodyPr>
          <a:p>
            <a:pPr indent="0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sldNum" idx="3"/>
          </p:nvPr>
        </p:nvSpPr>
        <p:spPr>
          <a:xfrm>
            <a:off x="6552720" y="6244920"/>
            <a:ext cx="2133720" cy="47628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Autofit/>
          </a:bodyPr>
          <a:lstStyle>
            <a:lvl1pPr indent="0" algn="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  <a:defRPr b="0" lang="en-US" sz="1400" strike="noStrike" u="none">
                <a:solidFill>
                  <a:srgbClr val="000000"/>
                </a:solidFill>
                <a:uFillTx/>
                <a:latin typeface="Arial"/>
              </a:defRPr>
            </a:lvl1pPr>
          </a:lstStyle>
          <a:p>
            <a:pPr indent="0" algn="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fld id="{1EB38A53-E1D1-4765-9BCF-C0EA66F77F29}" type="slidenum">
              <a:rPr b="0" lang="en-US" sz="1400" strike="noStrike" u="none">
                <a:solidFill>
                  <a:srgbClr val="000000"/>
                </a:solidFill>
                <a:uFillTx/>
                <a:latin typeface="Arial"/>
              </a:rPr>
              <a:t>&lt;number&gt;</a:t>
            </a:fld>
            <a:endParaRPr b="0" lang="ru-RU" sz="14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gif"/><Relationship Id="rId2" Type="http://schemas.openxmlformats.org/officeDocument/2006/relationships/slideLayout" Target="../slideLayouts/slideLayout1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image" Target="../media/image18.png"/><Relationship Id="rId2" Type="http://schemas.openxmlformats.org/officeDocument/2006/relationships/slideLayout" Target="../slideLayouts/slideLayout1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image" Target="../media/image19.jpeg"/><Relationship Id="rId2" Type="http://schemas.openxmlformats.org/officeDocument/2006/relationships/image" Target="../media/image20.jpeg"/><Relationship Id="rId3" Type="http://schemas.openxmlformats.org/officeDocument/2006/relationships/image" Target="../media/image21.jpeg"/><Relationship Id="rId4" Type="http://schemas.openxmlformats.org/officeDocument/2006/relationships/image" Target="../media/image22.jpeg"/><Relationship Id="rId5" Type="http://schemas.openxmlformats.org/officeDocument/2006/relationships/image" Target="../media/image23.jpeg"/><Relationship Id="rId6" Type="http://schemas.openxmlformats.org/officeDocument/2006/relationships/image" Target="../media/image22.jpeg"/><Relationship Id="rId7" Type="http://schemas.openxmlformats.org/officeDocument/2006/relationships/image" Target="../media/image22.jpeg"/><Relationship Id="rId8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3.jpeg"/><Relationship Id="rId2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4.jpeg"/><Relationship Id="rId2" Type="http://schemas.openxmlformats.org/officeDocument/2006/relationships/image" Target="../media/image5.png"/><Relationship Id="rId3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6.jpeg"/><Relationship Id="rId2" Type="http://schemas.openxmlformats.org/officeDocument/2006/relationships/slideLayout" Target="../slideLayouts/slideLayout1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7.jpeg"/><Relationship Id="rId2" Type="http://schemas.openxmlformats.org/officeDocument/2006/relationships/slideLayout" Target="../slideLayouts/slideLayout1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image" Target="../media/image8.png"/><Relationship Id="rId2" Type="http://schemas.openxmlformats.org/officeDocument/2006/relationships/slideLayout" Target="../slideLayouts/slideLayout1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image" Target="../media/image9.png"/><Relationship Id="rId2" Type="http://schemas.openxmlformats.org/officeDocument/2006/relationships/image" Target="../media/image10.png"/><Relationship Id="rId3" Type="http://schemas.openxmlformats.org/officeDocument/2006/relationships/image" Target="../media/image11.png"/><Relationship Id="rId4" Type="http://schemas.openxmlformats.org/officeDocument/2006/relationships/image" Target="../media/image12.png"/><Relationship Id="rId5" Type="http://schemas.openxmlformats.org/officeDocument/2006/relationships/image" Target="../media/image13.png"/><Relationship Id="rId6" Type="http://schemas.openxmlformats.org/officeDocument/2006/relationships/image" Target="../media/image14.png"/><Relationship Id="rId7" Type="http://schemas.openxmlformats.org/officeDocument/2006/relationships/image" Target="../media/image15.png"/><Relationship Id="rId8" Type="http://schemas.openxmlformats.org/officeDocument/2006/relationships/image" Target="../media/image14.png"/><Relationship Id="rId9" Type="http://schemas.openxmlformats.org/officeDocument/2006/relationships/image" Target="../media/image16.png"/><Relationship Id="rId10" Type="http://schemas.openxmlformats.org/officeDocument/2006/relationships/image" Target="../media/image16.png"/><Relationship Id="rId11" Type="http://schemas.openxmlformats.org/officeDocument/2006/relationships/image" Target="../media/image17.png"/><Relationship Id="rId12" Type="http://schemas.openxmlformats.org/officeDocument/2006/relationships/image" Target="../media/image17.png"/><Relationship Id="rId13" Type="http://schemas.openxmlformats.org/officeDocument/2006/relationships/image" Target="../media/image17.png"/><Relationship Id="rId14" Type="http://schemas.openxmlformats.org/officeDocument/2006/relationships/image" Target="../media/image17.png"/><Relationship Id="rId15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1"/>
          <p:cNvSpPr/>
          <p:nvPr/>
        </p:nvSpPr>
        <p:spPr>
          <a:xfrm>
            <a:off x="380880" y="1143000"/>
            <a:ext cx="8420400" cy="26240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24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Жануарлардағы гаметогенез кезеңдері</a:t>
            </a:r>
            <a:endParaRPr b="0" lang="ru-RU" sz="24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24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 </a:t>
            </a:r>
            <a:endParaRPr b="0" lang="ru-RU" sz="2400" strike="noStrike" u="none">
              <a:solidFill>
                <a:srgbClr val="000000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  <a:buClr>
                <a:srgbClr val="000000"/>
              </a:buClr>
              <a:buFont typeface="Wingdings" charset="2"/>
              <a:buChar char="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18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Жануарлардағы гаметалардың қалыптасу ерекшелігін түсіндіру.</a:t>
            </a:r>
            <a:endParaRPr b="0" lang="ru-R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2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18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Гамета ұғымын анықтау.</a:t>
            </a:r>
            <a:endParaRPr b="0" lang="ru-R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18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1. Жануарлар гаметогенез процессін түсіндіру;</a:t>
            </a:r>
            <a:endParaRPr b="0" lang="ru-R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18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2.Әрбір гаметаның қалыптасу процесіне диаграммалар сызу</a:t>
            </a:r>
            <a:endParaRPr b="0" lang="ru-R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6" name="Прямоугольник 2"/>
          <p:cNvSpPr/>
          <p:nvPr/>
        </p:nvSpPr>
        <p:spPr>
          <a:xfrm>
            <a:off x="1905120" y="344520"/>
            <a:ext cx="4200480" cy="9478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2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800" strike="noStrike" u="none">
                <a:solidFill>
                  <a:srgbClr val="002060"/>
                </a:solidFill>
                <a:uFillTx/>
                <a:latin typeface="Times New Roman"/>
                <a:ea typeface="Times New Roman"/>
              </a:rPr>
              <a:t>Сабақтың мақсаты</a:t>
            </a:r>
            <a:endParaRPr b="0" lang="ru-RU" sz="2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pic>
        <p:nvPicPr>
          <p:cNvPr id="7" name="Picture 8" descr="chicken_with_chicks_active_hg_clr"/>
          <p:cNvPicPr/>
          <p:nvPr/>
        </p:nvPicPr>
        <p:blipFill>
          <a:blip r:embed="rId1"/>
          <a:stretch/>
        </p:blipFill>
        <p:spPr>
          <a:xfrm>
            <a:off x="6097680" y="2971800"/>
            <a:ext cx="2342880" cy="21556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5" name="Picture 2" descr=""/>
          <p:cNvPicPr/>
          <p:nvPr/>
        </p:nvPicPr>
        <p:blipFill>
          <a:blip r:embed="rId1"/>
          <a:stretch/>
        </p:blipFill>
        <p:spPr>
          <a:xfrm>
            <a:off x="152280" y="914400"/>
            <a:ext cx="8839440" cy="5486400"/>
          </a:xfrm>
          <a:prstGeom prst="rect">
            <a:avLst/>
          </a:prstGeom>
          <a:ln w="0">
            <a:noFill/>
          </a:ln>
        </p:spPr>
      </p:pic>
      <p:sp>
        <p:nvSpPr>
          <p:cNvPr id="126" name="Прямоугольник 5"/>
          <p:cNvSpPr/>
          <p:nvPr/>
        </p:nvSpPr>
        <p:spPr>
          <a:xfrm>
            <a:off x="6934320" y="1066680"/>
            <a:ext cx="1806480" cy="368280"/>
          </a:xfrm>
          <a:prstGeom prst="rect">
            <a:avLst/>
          </a:prstGeom>
          <a:solidFill>
            <a:srgbClr val="bbe0e3"/>
          </a:solidFill>
          <a:ln w="12600">
            <a:solidFill>
              <a:srgbClr val="89a4a7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1800" strike="noStrike" u="none">
                <a:solidFill>
                  <a:srgbClr val="000000"/>
                </a:solidFill>
                <a:uFillTx/>
                <a:latin typeface="Arial"/>
              </a:rPr>
              <a:t>Эстроген</a:t>
            </a:r>
            <a:endParaRPr b="0" lang="ru-R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27" name="Прямоугольник 5"/>
          <p:cNvSpPr/>
          <p:nvPr/>
        </p:nvSpPr>
        <p:spPr>
          <a:xfrm>
            <a:off x="6934320" y="1828800"/>
            <a:ext cx="1806480" cy="368280"/>
          </a:xfrm>
          <a:prstGeom prst="rect">
            <a:avLst/>
          </a:prstGeom>
          <a:solidFill>
            <a:srgbClr val="bbe0e3"/>
          </a:solidFill>
          <a:ln w="12600">
            <a:solidFill>
              <a:srgbClr val="89a4a7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1800" strike="noStrike" u="none">
                <a:solidFill>
                  <a:srgbClr val="000000"/>
                </a:solidFill>
                <a:uFillTx/>
                <a:latin typeface="Arial"/>
              </a:rPr>
              <a:t>Прогестерон</a:t>
            </a:r>
            <a:endParaRPr b="0" lang="ru-R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28" name="Прямоугольник 1"/>
          <p:cNvSpPr/>
          <p:nvPr/>
        </p:nvSpPr>
        <p:spPr>
          <a:xfrm>
            <a:off x="1523880" y="301680"/>
            <a:ext cx="6096240" cy="3682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1800" strike="noStrike" u="none">
                <a:solidFill>
                  <a:srgbClr val="000000"/>
                </a:solidFill>
                <a:uFillTx/>
                <a:latin typeface="Arial"/>
              </a:rPr>
              <a:t>Тапсырмадан  қандай гамета дамуына жатады.</a:t>
            </a:r>
            <a:endParaRPr b="0" lang="ru-R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9" name="Picture 2" descr="How does a spermatid differ from a spermatozoa? | Socratic"/>
          <p:cNvPicPr/>
          <p:nvPr/>
        </p:nvPicPr>
        <p:blipFill>
          <a:blip r:embed="rId1"/>
          <a:srcRect l="12037" t="30947" r="73877" b="49571"/>
          <a:stretch/>
        </p:blipFill>
        <p:spPr>
          <a:xfrm>
            <a:off x="282600" y="592200"/>
            <a:ext cx="1927080" cy="1998720"/>
          </a:xfrm>
          <a:prstGeom prst="rect">
            <a:avLst/>
          </a:prstGeom>
          <a:ln w="0">
            <a:noFill/>
          </a:ln>
        </p:spPr>
      </p:pic>
      <p:pic>
        <p:nvPicPr>
          <p:cNvPr id="130" name="Picture 6" descr=""/>
          <p:cNvPicPr/>
          <p:nvPr/>
        </p:nvPicPr>
        <p:blipFill>
          <a:blip r:embed="rId2"/>
          <a:srcRect l="79503" t="19575" r="5475" b="8703"/>
          <a:stretch/>
        </p:blipFill>
        <p:spPr>
          <a:xfrm>
            <a:off x="5381640" y="3405240"/>
            <a:ext cx="838080" cy="2514600"/>
          </a:xfrm>
          <a:prstGeom prst="rect">
            <a:avLst/>
          </a:prstGeom>
          <a:ln w="0">
            <a:noFill/>
          </a:ln>
        </p:spPr>
      </p:pic>
      <p:pic>
        <p:nvPicPr>
          <p:cNvPr id="131" name="Picture 8" descr="Spermatogenesis"/>
          <p:cNvPicPr/>
          <p:nvPr/>
        </p:nvPicPr>
        <p:blipFill>
          <a:blip r:embed="rId3"/>
          <a:srcRect l="30881" t="62527" r="30037" b="8608"/>
          <a:stretch/>
        </p:blipFill>
        <p:spPr>
          <a:xfrm>
            <a:off x="2351160" y="1036800"/>
            <a:ext cx="2754360" cy="2417760"/>
          </a:xfrm>
          <a:prstGeom prst="rect">
            <a:avLst/>
          </a:prstGeom>
          <a:ln w="0">
            <a:noFill/>
          </a:ln>
        </p:spPr>
      </p:pic>
      <p:pic>
        <p:nvPicPr>
          <p:cNvPr id="132" name="Picture 10" descr="Oogenesis"/>
          <p:cNvPicPr/>
          <p:nvPr/>
        </p:nvPicPr>
        <p:blipFill>
          <a:blip r:embed="rId4"/>
          <a:srcRect l="8348" t="26741" r="77701" b="48351"/>
          <a:stretch/>
        </p:blipFill>
        <p:spPr>
          <a:xfrm>
            <a:off x="152280" y="3886200"/>
            <a:ext cx="1729080" cy="1542960"/>
          </a:xfrm>
          <a:prstGeom prst="rect">
            <a:avLst/>
          </a:prstGeom>
          <a:ln w="0">
            <a:noFill/>
          </a:ln>
        </p:spPr>
      </p:pic>
      <p:pic>
        <p:nvPicPr>
          <p:cNvPr id="133" name="Picture 12" descr="Женская структура яичка иллюстрация вектора. иллюстрации насчитывающей  яичка - 101017475"/>
          <p:cNvPicPr/>
          <p:nvPr/>
        </p:nvPicPr>
        <p:blipFill>
          <a:blip r:embed="rId5"/>
          <a:srcRect l="0" t="27676" r="34195" b="9087"/>
          <a:stretch/>
        </p:blipFill>
        <p:spPr>
          <a:xfrm>
            <a:off x="5894280" y="938160"/>
            <a:ext cx="2754360" cy="2438280"/>
          </a:xfrm>
          <a:prstGeom prst="rect">
            <a:avLst/>
          </a:prstGeom>
          <a:ln w="0">
            <a:noFill/>
          </a:ln>
        </p:spPr>
      </p:pic>
      <p:pic>
        <p:nvPicPr>
          <p:cNvPr id="134" name="Picture 10" descr="Oogenesis"/>
          <p:cNvPicPr/>
          <p:nvPr/>
        </p:nvPicPr>
        <p:blipFill>
          <a:blip r:embed="rId6"/>
          <a:srcRect l="29069" t="26741" r="54651" b="48351"/>
          <a:stretch/>
        </p:blipFill>
        <p:spPr>
          <a:xfrm>
            <a:off x="2438280" y="3881520"/>
            <a:ext cx="2017800" cy="1542960"/>
          </a:xfrm>
          <a:prstGeom prst="rect">
            <a:avLst/>
          </a:prstGeom>
          <a:ln w="0">
            <a:noFill/>
          </a:ln>
        </p:spPr>
      </p:pic>
      <p:pic>
        <p:nvPicPr>
          <p:cNvPr id="135" name="Picture 10" descr="Oogenesis"/>
          <p:cNvPicPr/>
          <p:nvPr/>
        </p:nvPicPr>
        <p:blipFill>
          <a:blip r:embed="rId7"/>
          <a:srcRect l="22918" t="36124" r="70936" b="57734"/>
          <a:stretch/>
        </p:blipFill>
        <p:spPr>
          <a:xfrm>
            <a:off x="1828800" y="4462560"/>
            <a:ext cx="762120" cy="380880"/>
          </a:xfrm>
          <a:prstGeom prst="rect">
            <a:avLst/>
          </a:prstGeom>
          <a:ln w="0">
            <a:noFill/>
          </a:ln>
        </p:spPr>
      </p:pic>
      <p:sp>
        <p:nvSpPr>
          <p:cNvPr id="136" name="TextBox 2"/>
          <p:cNvSpPr/>
          <p:nvPr/>
        </p:nvSpPr>
        <p:spPr>
          <a:xfrm>
            <a:off x="5194440" y="1343160"/>
            <a:ext cx="374400" cy="3682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1800" strike="noStrike" u="none">
                <a:solidFill>
                  <a:srgbClr val="000000"/>
                </a:solidFill>
                <a:uFillTx/>
                <a:latin typeface="Arial"/>
              </a:rPr>
              <a:t>2</a:t>
            </a:r>
            <a:endParaRPr b="0" lang="ru-R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37" name="Прямоугольник 3"/>
          <p:cNvSpPr/>
          <p:nvPr/>
        </p:nvSpPr>
        <p:spPr>
          <a:xfrm>
            <a:off x="2008080" y="6095880"/>
            <a:ext cx="307800" cy="3682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t">
            <a:spAutoFit/>
          </a:bodyPr>
          <a:p>
            <a:pPr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1800" strike="noStrike" u="none">
                <a:solidFill>
                  <a:srgbClr val="000000"/>
                </a:solidFill>
                <a:uFillTx/>
                <a:latin typeface="Arial"/>
              </a:rPr>
              <a:t>3</a:t>
            </a:r>
            <a:endParaRPr b="0" lang="ru-R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38" name="Прямоугольник 4"/>
          <p:cNvSpPr/>
          <p:nvPr/>
        </p:nvSpPr>
        <p:spPr>
          <a:xfrm>
            <a:off x="5646960" y="5946840"/>
            <a:ext cx="307800" cy="3682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t">
            <a:spAutoFit/>
          </a:bodyPr>
          <a:p>
            <a:pPr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1800" strike="noStrike" u="none">
                <a:solidFill>
                  <a:srgbClr val="000000"/>
                </a:solidFill>
                <a:uFillTx/>
                <a:latin typeface="Arial"/>
              </a:rPr>
              <a:t>4</a:t>
            </a:r>
            <a:endParaRPr b="0" lang="ru-R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39" name="Прямоугольник 5"/>
          <p:cNvSpPr/>
          <p:nvPr/>
        </p:nvSpPr>
        <p:spPr>
          <a:xfrm>
            <a:off x="8079480" y="3360600"/>
            <a:ext cx="307800" cy="3682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t">
            <a:spAutoFit/>
          </a:bodyPr>
          <a:p>
            <a:pPr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1800" strike="noStrike" u="none">
                <a:solidFill>
                  <a:srgbClr val="000000"/>
                </a:solidFill>
                <a:uFillTx/>
                <a:latin typeface="Arial"/>
              </a:rPr>
              <a:t>5</a:t>
            </a:r>
            <a:endParaRPr b="0" lang="ru-R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40" name="Прямоугольник 5"/>
          <p:cNvSpPr/>
          <p:nvPr/>
        </p:nvSpPr>
        <p:spPr>
          <a:xfrm>
            <a:off x="1752480" y="49320"/>
            <a:ext cx="5715000" cy="368280"/>
          </a:xfrm>
          <a:prstGeom prst="rect">
            <a:avLst/>
          </a:prstGeom>
          <a:solidFill>
            <a:srgbClr val="ffffff"/>
          </a:solidFill>
          <a:ln w="12600">
            <a:solidFill>
              <a:srgbClr val="bcbcbc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1800" strike="noStrike" u="none">
                <a:solidFill>
                  <a:srgbClr val="000000"/>
                </a:solidFill>
                <a:uFillTx/>
                <a:latin typeface="Arial"/>
              </a:rPr>
              <a:t>Тапсырмадан гамета немесе даму кезеңін анықтау</a:t>
            </a:r>
            <a:endParaRPr b="0" lang="ru-R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Terms Egg cell and Ootid are semantically related or have similar meaning"/>
          <p:cNvPicPr/>
          <p:nvPr/>
        </p:nvPicPr>
        <p:blipFill>
          <a:blip r:embed="rId1"/>
          <a:srcRect l="0" t="26561" r="0" b="9374"/>
          <a:stretch/>
        </p:blipFill>
        <p:spPr>
          <a:xfrm>
            <a:off x="457200" y="1600200"/>
            <a:ext cx="7924680" cy="3276720"/>
          </a:xfrm>
          <a:prstGeom prst="rect">
            <a:avLst/>
          </a:prstGeom>
          <a:ln w="0">
            <a:noFill/>
          </a:ln>
        </p:spPr>
      </p:pic>
      <p:sp>
        <p:nvSpPr>
          <p:cNvPr id="9" name="Облачко с текстом: овальное 1"/>
          <p:cNvSpPr/>
          <p:nvPr/>
        </p:nvSpPr>
        <p:spPr>
          <a:xfrm>
            <a:off x="5943600" y="17640"/>
            <a:ext cx="2895480" cy="1495080"/>
          </a:xfrm>
          <a:prstGeom prst="wedgeEllipseCallout">
            <a:avLst>
              <a:gd name="adj1" fmla="val -20833"/>
              <a:gd name="adj2" fmla="val 62500"/>
            </a:avLst>
          </a:prstGeom>
          <a:solidFill>
            <a:srgbClr val="ffffff"/>
          </a:solidFill>
          <a:ln w="12600">
            <a:solidFill>
              <a:srgbClr val="2d2d8a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1800" strike="noStrike" u="none">
                <a:solidFill>
                  <a:srgbClr val="000000"/>
                </a:solidFill>
                <a:uFillTx/>
                <a:latin typeface="Arial"/>
              </a:rPr>
              <a:t>Жұмыртқа жасушасы ғылымда тағы да  қалай аталады</a:t>
            </a:r>
            <a:endParaRPr b="0" lang="ru-R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0" name="Пузырек для мыслей: облако 2"/>
          <p:cNvSpPr/>
          <p:nvPr/>
        </p:nvSpPr>
        <p:spPr>
          <a:xfrm>
            <a:off x="1447920" y="415800"/>
            <a:ext cx="2019240" cy="1184400"/>
          </a:xfrm>
          <a:prstGeom prst="cloudCallout">
            <a:avLst>
              <a:gd name="adj1" fmla="val -20833"/>
              <a:gd name="adj2" fmla="val 62500"/>
            </a:avLst>
          </a:prstGeom>
          <a:solidFill>
            <a:srgbClr val="ffffff"/>
          </a:solidFill>
          <a:ln w="12600">
            <a:solidFill>
              <a:srgbClr val="2d2d8a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1800" strike="noStrike" u="none">
                <a:solidFill>
                  <a:srgbClr val="000000"/>
                </a:solidFill>
                <a:uFillTx/>
                <a:latin typeface="Arial"/>
              </a:rPr>
              <a:t>оо</a:t>
            </a:r>
            <a:endParaRPr b="0" lang="ru-R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4" descr="Презентация по биологии &quot;Гаметогенез. Оплодотворение&quot;"/>
          <p:cNvPicPr/>
          <p:nvPr/>
        </p:nvPicPr>
        <p:blipFill>
          <a:blip r:embed="rId1"/>
          <a:srcRect l="9169" t="51534" r="6665" b="7364"/>
          <a:stretch/>
        </p:blipFill>
        <p:spPr>
          <a:xfrm>
            <a:off x="76320" y="971640"/>
            <a:ext cx="9067680" cy="3008160"/>
          </a:xfrm>
          <a:prstGeom prst="rect">
            <a:avLst/>
          </a:prstGeom>
          <a:ln w="0">
            <a:noFill/>
          </a:ln>
        </p:spPr>
      </p:pic>
      <p:sp>
        <p:nvSpPr>
          <p:cNvPr id="12" name="TextBox 5"/>
          <p:cNvSpPr/>
          <p:nvPr/>
        </p:nvSpPr>
        <p:spPr>
          <a:xfrm>
            <a:off x="1523880" y="1295280"/>
            <a:ext cx="1225800" cy="307440"/>
          </a:xfrm>
          <a:prstGeom prst="rect">
            <a:avLst/>
          </a:prstGeom>
          <a:solidFill>
            <a:srgbClr val="ffffff"/>
          </a:solidFill>
          <a:ln w="6480">
            <a:solidFill>
              <a:srgbClr val="bbe0e3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1400" strike="noStrike" u="none">
                <a:solidFill>
                  <a:srgbClr val="000000"/>
                </a:solidFill>
                <a:uFillTx/>
                <a:latin typeface="Arial"/>
              </a:rPr>
              <a:t>Теңіз кірпісі</a:t>
            </a:r>
            <a:endParaRPr b="0" lang="ru-RU" sz="14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3" name="TextBox 6"/>
          <p:cNvSpPr/>
          <p:nvPr/>
        </p:nvSpPr>
        <p:spPr>
          <a:xfrm>
            <a:off x="6394320" y="1449360"/>
            <a:ext cx="1103400" cy="307440"/>
          </a:xfrm>
          <a:prstGeom prst="rect">
            <a:avLst/>
          </a:prstGeom>
          <a:solidFill>
            <a:srgbClr val="ffffff"/>
          </a:solidFill>
          <a:ln w="6480">
            <a:solidFill>
              <a:srgbClr val="bbe0e3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1400" strike="noStrike" u="none">
                <a:solidFill>
                  <a:srgbClr val="000000"/>
                </a:solidFill>
                <a:uFillTx/>
                <a:latin typeface="Arial"/>
              </a:rPr>
              <a:t>адам</a:t>
            </a:r>
            <a:endParaRPr b="0" lang="ru-RU" sz="14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4" name="TextBox 7"/>
          <p:cNvSpPr/>
          <p:nvPr/>
        </p:nvSpPr>
        <p:spPr>
          <a:xfrm>
            <a:off x="5410080" y="3548160"/>
            <a:ext cx="1225800" cy="307440"/>
          </a:xfrm>
          <a:prstGeom prst="rect">
            <a:avLst/>
          </a:prstGeom>
          <a:solidFill>
            <a:srgbClr val="ffffff"/>
          </a:solidFill>
          <a:ln w="6480">
            <a:solidFill>
              <a:srgbClr val="bbe0e3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1400" strike="noStrike" u="none">
                <a:solidFill>
                  <a:srgbClr val="000000"/>
                </a:solidFill>
                <a:uFillTx/>
                <a:latin typeface="Arial"/>
              </a:rPr>
              <a:t>ланцетник</a:t>
            </a:r>
            <a:endParaRPr b="0" lang="ru-RU" sz="14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5" name="TextBox 8"/>
          <p:cNvSpPr/>
          <p:nvPr/>
        </p:nvSpPr>
        <p:spPr>
          <a:xfrm>
            <a:off x="7543800" y="3849840"/>
            <a:ext cx="1225440" cy="307800"/>
          </a:xfrm>
          <a:prstGeom prst="rect">
            <a:avLst/>
          </a:prstGeom>
          <a:solidFill>
            <a:srgbClr val="ffffff"/>
          </a:solidFill>
          <a:ln w="6480">
            <a:solidFill>
              <a:srgbClr val="bbe0e3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6" name="TextBox 9"/>
          <p:cNvSpPr/>
          <p:nvPr/>
        </p:nvSpPr>
        <p:spPr>
          <a:xfrm>
            <a:off x="685800" y="3564000"/>
            <a:ext cx="1225440" cy="307440"/>
          </a:xfrm>
          <a:prstGeom prst="rect">
            <a:avLst/>
          </a:prstGeom>
          <a:solidFill>
            <a:srgbClr val="ffffff"/>
          </a:solidFill>
          <a:ln w="6480">
            <a:solidFill>
              <a:srgbClr val="bbe0e3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1400" strike="noStrike" u="none">
                <a:solidFill>
                  <a:srgbClr val="000000"/>
                </a:solidFill>
                <a:uFillTx/>
                <a:latin typeface="Arial"/>
              </a:rPr>
              <a:t>Өзен шаяны</a:t>
            </a:r>
            <a:endParaRPr b="0" lang="ru-RU" sz="14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7" name="TextBox 10"/>
          <p:cNvSpPr/>
          <p:nvPr/>
        </p:nvSpPr>
        <p:spPr>
          <a:xfrm>
            <a:off x="3048120" y="304920"/>
            <a:ext cx="3200400" cy="459720"/>
          </a:xfrm>
          <a:prstGeom prst="rect">
            <a:avLst/>
          </a:prstGeom>
          <a:solidFill>
            <a:srgbClr val="ffffff"/>
          </a:solidFill>
          <a:ln w="6480">
            <a:solidFill>
              <a:srgbClr val="bbe0e3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2400" strike="noStrike" u="none">
                <a:solidFill>
                  <a:srgbClr val="000000"/>
                </a:solidFill>
                <a:uFillTx/>
                <a:latin typeface="Arial"/>
              </a:rPr>
              <a:t>Гаметалар түрлері </a:t>
            </a:r>
            <a:endParaRPr b="0" lang="ru-RU" sz="24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8" name="TextBox 12"/>
          <p:cNvSpPr/>
          <p:nvPr/>
        </p:nvSpPr>
        <p:spPr>
          <a:xfrm>
            <a:off x="3048120" y="3121200"/>
            <a:ext cx="761760" cy="307440"/>
          </a:xfrm>
          <a:prstGeom prst="rect">
            <a:avLst/>
          </a:prstGeom>
          <a:solidFill>
            <a:srgbClr val="ffffff"/>
          </a:solidFill>
          <a:ln w="6480">
            <a:solidFill>
              <a:srgbClr val="bbe0e3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1400" strike="noStrike" u="none">
                <a:solidFill>
                  <a:srgbClr val="000000"/>
                </a:solidFill>
                <a:uFillTx/>
                <a:latin typeface="Arial"/>
              </a:rPr>
              <a:t>бақа</a:t>
            </a:r>
            <a:endParaRPr b="0" lang="ru-RU" sz="14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9" name="TextBox 14"/>
          <p:cNvSpPr/>
          <p:nvPr/>
        </p:nvSpPr>
        <p:spPr>
          <a:xfrm>
            <a:off x="7277040" y="3727440"/>
            <a:ext cx="1790640" cy="520920"/>
          </a:xfrm>
          <a:prstGeom prst="rect">
            <a:avLst/>
          </a:prstGeom>
          <a:solidFill>
            <a:srgbClr val="ffffff"/>
          </a:solidFill>
          <a:ln w="6480">
            <a:solidFill>
              <a:srgbClr val="bbe0e3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1400" strike="noStrike" u="none">
                <a:solidFill>
                  <a:srgbClr val="000000"/>
                </a:solidFill>
                <a:uFillTx/>
                <a:latin typeface="Arial"/>
              </a:rPr>
              <a:t>Үлкен су қоңызы гаметасы</a:t>
            </a:r>
            <a:endParaRPr b="0" lang="ru-RU" sz="14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2" descr="Особенности образования половых клеток. 9-й класс"/>
          <p:cNvPicPr/>
          <p:nvPr/>
        </p:nvPicPr>
        <p:blipFill>
          <a:blip r:embed="rId1"/>
          <a:srcRect l="1665" t="26121" r="1665" b="14446"/>
          <a:stretch/>
        </p:blipFill>
        <p:spPr>
          <a:xfrm>
            <a:off x="152280" y="609480"/>
            <a:ext cx="8839440" cy="4876920"/>
          </a:xfrm>
          <a:prstGeom prst="rect">
            <a:avLst/>
          </a:prstGeom>
          <a:ln w="0">
            <a:noFill/>
          </a:ln>
        </p:spPr>
      </p:pic>
      <p:grpSp>
        <p:nvGrpSpPr>
          <p:cNvPr id="21" name="TextBox 2"/>
          <p:cNvGrpSpPr/>
          <p:nvPr/>
        </p:nvGrpSpPr>
        <p:grpSpPr>
          <a:xfrm>
            <a:off x="3425760" y="609480"/>
            <a:ext cx="2530440" cy="1792440"/>
            <a:chOff x="3425760" y="609480"/>
            <a:chExt cx="2530440" cy="1792440"/>
          </a:xfrm>
        </p:grpSpPr>
        <p:pic>
          <p:nvPicPr>
            <p:cNvPr id="22" name="TextBox 2" descr=""/>
            <p:cNvPicPr/>
            <p:nvPr/>
          </p:nvPicPr>
          <p:blipFill>
            <a:blip r:embed="rId2"/>
            <a:stretch/>
          </p:blipFill>
          <p:spPr>
            <a:xfrm>
              <a:off x="3425760" y="609480"/>
              <a:ext cx="2530440" cy="1792440"/>
            </a:xfrm>
            <a:prstGeom prst="rect">
              <a:avLst/>
            </a:prstGeom>
            <a:ln w="0">
              <a:noFill/>
            </a:ln>
          </p:spPr>
        </p:pic>
        <p:sp>
          <p:nvSpPr>
            <p:cNvPr id="23" name=""/>
            <p:cNvSpPr/>
            <p:nvPr/>
          </p:nvSpPr>
          <p:spPr>
            <a:xfrm>
              <a:off x="3657600" y="838080"/>
              <a:ext cx="2057400" cy="131364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spAutoFit/>
            </a:bodyPr>
            <a:p>
              <a:pPr>
                <a:lnSpc>
                  <a:spcPct val="100000"/>
                </a:lnSpc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r>
                <a:rPr b="0" lang="kk-KZ" sz="2000" strike="noStrike" u="none">
                  <a:solidFill>
                    <a:srgbClr val="000000"/>
                  </a:solidFill>
                  <a:uFillTx/>
                  <a:latin typeface="Times New Roman"/>
                  <a:ea typeface="Times New Roman"/>
                </a:rPr>
                <a:t>Көбею кезеңі</a:t>
              </a:r>
              <a:endParaRPr b="0" lang="ru-RU" sz="2000" strike="noStrike" u="none">
                <a:solidFill>
                  <a:srgbClr val="000000"/>
                </a:solidFill>
                <a:uFillTx/>
                <a:latin typeface="Arial"/>
              </a:endParaRPr>
            </a:p>
            <a:p>
              <a:pPr>
                <a:lnSpc>
                  <a:spcPct val="100000"/>
                </a:lnSpc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endParaRPr b="0" lang="ru-RU" sz="2000" strike="noStrike" u="none">
                <a:solidFill>
                  <a:srgbClr val="000000"/>
                </a:solidFill>
                <a:uFillTx/>
                <a:latin typeface="Arial"/>
              </a:endParaRPr>
            </a:p>
            <a:p>
              <a:pPr>
                <a:lnSpc>
                  <a:spcPct val="100000"/>
                </a:lnSpc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r>
                <a:rPr b="0" lang="kk-KZ" sz="2000" strike="noStrike" u="none">
                  <a:solidFill>
                    <a:srgbClr val="000000"/>
                  </a:solidFill>
                  <a:uFillTx/>
                  <a:latin typeface="Times New Roman"/>
                  <a:ea typeface="Times New Roman"/>
                </a:rPr>
                <a:t>Митоз </a:t>
              </a:r>
              <a:endParaRPr b="0" lang="ru-RU" sz="2000" strike="noStrike" u="none">
                <a:solidFill>
                  <a:srgbClr val="000000"/>
                </a:solidFill>
                <a:uFillTx/>
                <a:latin typeface="Arial"/>
              </a:endParaRPr>
            </a:p>
            <a:p>
              <a:pPr>
                <a:lnSpc>
                  <a:spcPct val="100000"/>
                </a:lnSpc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endParaRPr b="0" lang="ru-RU" sz="20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</p:grpSp>
      <p:sp>
        <p:nvSpPr>
          <p:cNvPr id="24" name="TextBox 3"/>
          <p:cNvSpPr/>
          <p:nvPr/>
        </p:nvSpPr>
        <p:spPr>
          <a:xfrm>
            <a:off x="3657600" y="2438280"/>
            <a:ext cx="2057400" cy="795240"/>
          </a:xfrm>
          <a:prstGeom prst="rect">
            <a:avLst/>
          </a:prstGeom>
          <a:gradFill rotWithShape="0">
            <a:gsLst>
              <a:gs pos="0">
                <a:srgbClr val="e6f4f5"/>
              </a:gs>
              <a:gs pos="100000">
                <a:srgbClr val="d4edef"/>
              </a:gs>
            </a:gsLst>
            <a:lin ang="5400000"/>
          </a:gradFill>
          <a:ln w="6480">
            <a:solidFill>
              <a:srgbClr val="bbe0e3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18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Өсу кезеңі</a:t>
            </a:r>
            <a:endParaRPr b="0" lang="ru-R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1400" strike="noStrike" u="none">
              <a:solidFill>
                <a:srgbClr val="000000"/>
              </a:solidFill>
              <a:uFillTx/>
              <a:latin typeface="Arial"/>
            </a:endParaRPr>
          </a:p>
          <a:p>
            <a:pPr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14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25" name="TextBox 4"/>
          <p:cNvSpPr/>
          <p:nvPr/>
        </p:nvSpPr>
        <p:spPr>
          <a:xfrm>
            <a:off x="3657600" y="3456000"/>
            <a:ext cx="1981080" cy="734400"/>
          </a:xfrm>
          <a:prstGeom prst="rect">
            <a:avLst/>
          </a:prstGeom>
          <a:gradFill rotWithShape="0">
            <a:gsLst>
              <a:gs pos="0">
                <a:srgbClr val="e6f4f5"/>
              </a:gs>
              <a:gs pos="100000">
                <a:srgbClr val="d4edef"/>
              </a:gs>
            </a:gsLst>
            <a:lin ang="5400000"/>
          </a:gradFill>
          <a:ln w="6480">
            <a:solidFill>
              <a:srgbClr val="bbe0e3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1400" strike="noStrike" u="none">
                <a:solidFill>
                  <a:srgbClr val="000000"/>
                </a:solidFill>
                <a:uFillTx/>
                <a:latin typeface="Arial"/>
              </a:rPr>
              <a:t>Пісіп жетілу кезеңі</a:t>
            </a:r>
            <a:endParaRPr b="0" lang="ru-RU" sz="1400" strike="noStrike" u="none">
              <a:solidFill>
                <a:srgbClr val="000000"/>
              </a:solidFill>
              <a:uFillTx/>
              <a:latin typeface="Arial"/>
            </a:endParaRPr>
          </a:p>
          <a:p>
            <a:pPr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1400" strike="noStrike" u="none">
              <a:solidFill>
                <a:srgbClr val="000000"/>
              </a:solidFill>
              <a:uFillTx/>
              <a:latin typeface="Arial"/>
            </a:endParaRPr>
          </a:p>
          <a:p>
            <a:pPr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1400" strike="noStrike" u="none">
                <a:solidFill>
                  <a:srgbClr val="000000"/>
                </a:solidFill>
                <a:uFillTx/>
                <a:latin typeface="Arial"/>
              </a:rPr>
              <a:t>Қалыптасу</a:t>
            </a:r>
            <a:endParaRPr b="0" lang="ru-RU" sz="14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26" name="TextBox 5"/>
          <p:cNvSpPr/>
          <p:nvPr/>
        </p:nvSpPr>
        <p:spPr>
          <a:xfrm>
            <a:off x="3733920" y="4695840"/>
            <a:ext cx="1828800" cy="307440"/>
          </a:xfrm>
          <a:prstGeom prst="rect">
            <a:avLst/>
          </a:prstGeom>
          <a:gradFill rotWithShape="0">
            <a:gsLst>
              <a:gs pos="0">
                <a:srgbClr val="e6f4f5"/>
              </a:gs>
              <a:gs pos="100000">
                <a:srgbClr val="d4edef"/>
              </a:gs>
            </a:gsLst>
            <a:lin ang="5400000"/>
          </a:gradFill>
          <a:ln w="6480">
            <a:solidFill>
              <a:srgbClr val="bbe0e3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ctr"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1400" strike="noStrike" u="none">
                <a:solidFill>
                  <a:srgbClr val="000000"/>
                </a:solidFill>
                <a:uFillTx/>
                <a:latin typeface="Arial"/>
              </a:rPr>
              <a:t>Ұрықтану</a:t>
            </a:r>
            <a:endParaRPr b="0" lang="ru-RU" sz="14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27" name="TextBox 6"/>
          <p:cNvSpPr/>
          <p:nvPr/>
        </p:nvSpPr>
        <p:spPr>
          <a:xfrm>
            <a:off x="-47520" y="1004760"/>
            <a:ext cx="1828800" cy="307440"/>
          </a:xfrm>
          <a:prstGeom prst="rect">
            <a:avLst/>
          </a:prstGeom>
          <a:gradFill rotWithShape="0">
            <a:gsLst>
              <a:gs pos="0">
                <a:srgbClr val="e6f4f5"/>
              </a:gs>
              <a:gs pos="100000">
                <a:srgbClr val="d4edef"/>
              </a:gs>
            </a:gsLst>
            <a:lin ang="5400000"/>
          </a:gradFill>
          <a:ln w="6480">
            <a:solidFill>
              <a:srgbClr val="bbe0e3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1400" strike="noStrike" u="none">
                <a:solidFill>
                  <a:srgbClr val="000000"/>
                </a:solidFill>
                <a:uFillTx/>
                <a:latin typeface="Arial"/>
              </a:rPr>
              <a:t>Сперматогония</a:t>
            </a:r>
            <a:endParaRPr b="0" lang="ru-RU" sz="14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28" name="TextBox 7"/>
          <p:cNvSpPr/>
          <p:nvPr/>
        </p:nvSpPr>
        <p:spPr>
          <a:xfrm>
            <a:off x="162000" y="2438280"/>
            <a:ext cx="1523880" cy="520920"/>
          </a:xfrm>
          <a:prstGeom prst="rect">
            <a:avLst/>
          </a:prstGeom>
          <a:gradFill rotWithShape="0">
            <a:gsLst>
              <a:gs pos="0">
                <a:srgbClr val="e6f4f5"/>
              </a:gs>
              <a:gs pos="100000">
                <a:srgbClr val="d4edef"/>
              </a:gs>
            </a:gsLst>
            <a:lin ang="5400000"/>
          </a:gradFill>
          <a:ln w="6480">
            <a:solidFill>
              <a:srgbClr val="bbe0e3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1400" strike="noStrike" u="none">
                <a:solidFill>
                  <a:srgbClr val="000000"/>
                </a:solidFill>
                <a:uFillTx/>
                <a:latin typeface="Arial"/>
              </a:rPr>
              <a:t>Сперматоцит-1</a:t>
            </a:r>
            <a:endParaRPr b="0" lang="ru-RU" sz="1400" strike="noStrike" u="none">
              <a:solidFill>
                <a:srgbClr val="000000"/>
              </a:solidFill>
              <a:uFillTx/>
              <a:latin typeface="Arial"/>
            </a:endParaRPr>
          </a:p>
          <a:p>
            <a:pPr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14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29" name="TextBox 8"/>
          <p:cNvSpPr/>
          <p:nvPr/>
        </p:nvSpPr>
        <p:spPr>
          <a:xfrm>
            <a:off x="162000" y="3298680"/>
            <a:ext cx="1361880" cy="520920"/>
          </a:xfrm>
          <a:prstGeom prst="rect">
            <a:avLst/>
          </a:prstGeom>
          <a:gradFill rotWithShape="0">
            <a:gsLst>
              <a:gs pos="0">
                <a:srgbClr val="e6f4f5"/>
              </a:gs>
              <a:gs pos="100000">
                <a:srgbClr val="d4edef"/>
              </a:gs>
            </a:gsLst>
            <a:lin ang="5400000"/>
          </a:gradFill>
          <a:ln w="6480">
            <a:solidFill>
              <a:srgbClr val="bbe0e3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1400" strike="noStrike" u="none">
                <a:solidFill>
                  <a:srgbClr val="000000"/>
                </a:solidFill>
                <a:uFillTx/>
                <a:latin typeface="Arial"/>
              </a:rPr>
              <a:t>Сперматоцит-2</a:t>
            </a:r>
            <a:endParaRPr b="0" lang="ru-RU" sz="14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30" name="TextBox 9"/>
          <p:cNvSpPr/>
          <p:nvPr/>
        </p:nvSpPr>
        <p:spPr>
          <a:xfrm>
            <a:off x="146160" y="4086360"/>
            <a:ext cx="1225440" cy="307440"/>
          </a:xfrm>
          <a:prstGeom prst="rect">
            <a:avLst/>
          </a:prstGeom>
          <a:gradFill rotWithShape="0">
            <a:gsLst>
              <a:gs pos="0">
                <a:srgbClr val="e6f4f5"/>
              </a:gs>
              <a:gs pos="100000">
                <a:srgbClr val="d4edef"/>
              </a:gs>
            </a:gsLst>
            <a:lin ang="5400000"/>
          </a:gradFill>
          <a:ln w="6480">
            <a:solidFill>
              <a:srgbClr val="bbe0e3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1400" strike="noStrike" u="none">
                <a:solidFill>
                  <a:srgbClr val="000000"/>
                </a:solidFill>
                <a:uFillTx/>
                <a:latin typeface="Arial"/>
              </a:rPr>
              <a:t>Сперматид</a:t>
            </a:r>
            <a:endParaRPr b="0" lang="ru-RU" sz="14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31" name="TextBox 10"/>
          <p:cNvSpPr/>
          <p:nvPr/>
        </p:nvSpPr>
        <p:spPr>
          <a:xfrm>
            <a:off x="1219320" y="5500800"/>
            <a:ext cx="2047680" cy="307440"/>
          </a:xfrm>
          <a:prstGeom prst="rect">
            <a:avLst/>
          </a:prstGeom>
          <a:gradFill rotWithShape="0">
            <a:gsLst>
              <a:gs pos="0">
                <a:srgbClr val="e6f4f5"/>
              </a:gs>
              <a:gs pos="100000">
                <a:srgbClr val="d4edef"/>
              </a:gs>
            </a:gsLst>
            <a:lin ang="5400000"/>
          </a:gradFill>
          <a:ln w="6480">
            <a:solidFill>
              <a:srgbClr val="bbe0e3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1400" strike="noStrike" u="none">
                <a:solidFill>
                  <a:srgbClr val="000000"/>
                </a:solidFill>
                <a:uFillTx/>
                <a:latin typeface="Arial"/>
              </a:rPr>
              <a:t>Сперматозойд</a:t>
            </a:r>
            <a:endParaRPr b="0" lang="ru-RU" sz="14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32" name="TextBox 11"/>
          <p:cNvSpPr/>
          <p:nvPr/>
        </p:nvSpPr>
        <p:spPr>
          <a:xfrm>
            <a:off x="146160" y="4948200"/>
            <a:ext cx="1225440" cy="308160"/>
          </a:xfrm>
          <a:prstGeom prst="rect">
            <a:avLst/>
          </a:prstGeom>
          <a:gradFill rotWithShape="0">
            <a:gsLst>
              <a:gs pos="0">
                <a:srgbClr val="e6f4f5"/>
              </a:gs>
              <a:gs pos="100000">
                <a:srgbClr val="d4edef"/>
              </a:gs>
            </a:gsLst>
            <a:lin ang="5400000"/>
          </a:gradFill>
          <a:ln w="6480">
            <a:solidFill>
              <a:srgbClr val="bbe0e3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33" name="TextBox 12"/>
          <p:cNvSpPr/>
          <p:nvPr/>
        </p:nvSpPr>
        <p:spPr>
          <a:xfrm>
            <a:off x="7772400" y="1004760"/>
            <a:ext cx="1219320" cy="307440"/>
          </a:xfrm>
          <a:prstGeom prst="rect">
            <a:avLst/>
          </a:prstGeom>
          <a:gradFill rotWithShape="0">
            <a:gsLst>
              <a:gs pos="0">
                <a:srgbClr val="e6f4f5"/>
              </a:gs>
              <a:gs pos="100000">
                <a:srgbClr val="d4edef"/>
              </a:gs>
            </a:gsLst>
            <a:lin ang="5400000"/>
          </a:gradFill>
          <a:ln w="6480">
            <a:solidFill>
              <a:srgbClr val="bbe0e3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1400" strike="noStrike" u="none">
                <a:solidFill>
                  <a:srgbClr val="000000"/>
                </a:solidFill>
                <a:uFillTx/>
                <a:latin typeface="Arial"/>
              </a:rPr>
              <a:t>оогония</a:t>
            </a:r>
            <a:endParaRPr b="0" lang="ru-RU" sz="14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34" name="TextBox 13"/>
          <p:cNvSpPr/>
          <p:nvPr/>
        </p:nvSpPr>
        <p:spPr>
          <a:xfrm>
            <a:off x="7315200" y="2438280"/>
            <a:ext cx="1666800" cy="520920"/>
          </a:xfrm>
          <a:prstGeom prst="rect">
            <a:avLst/>
          </a:prstGeom>
          <a:gradFill rotWithShape="0">
            <a:gsLst>
              <a:gs pos="0">
                <a:srgbClr val="e6f4f5"/>
              </a:gs>
              <a:gs pos="100000">
                <a:srgbClr val="d4edef"/>
              </a:gs>
            </a:gsLst>
            <a:lin ang="5400000"/>
          </a:gradFill>
          <a:ln w="6480">
            <a:solidFill>
              <a:srgbClr val="bbe0e3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1400" strike="noStrike" u="none">
                <a:solidFill>
                  <a:srgbClr val="000000"/>
                </a:solidFill>
                <a:uFillTx/>
                <a:latin typeface="Arial"/>
              </a:rPr>
              <a:t>Овоцит -1</a:t>
            </a:r>
            <a:endParaRPr b="0" lang="ru-RU" sz="1400" strike="noStrike" u="none">
              <a:solidFill>
                <a:srgbClr val="000000"/>
              </a:solidFill>
              <a:uFillTx/>
              <a:latin typeface="Arial"/>
            </a:endParaRPr>
          </a:p>
          <a:p>
            <a:pPr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14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35" name="TextBox 14"/>
          <p:cNvSpPr/>
          <p:nvPr/>
        </p:nvSpPr>
        <p:spPr>
          <a:xfrm>
            <a:off x="7640640" y="3321000"/>
            <a:ext cx="1360440" cy="520920"/>
          </a:xfrm>
          <a:prstGeom prst="rect">
            <a:avLst/>
          </a:prstGeom>
          <a:gradFill rotWithShape="0">
            <a:gsLst>
              <a:gs pos="0">
                <a:srgbClr val="e6f4f5"/>
              </a:gs>
              <a:gs pos="100000">
                <a:srgbClr val="d4edef"/>
              </a:gs>
            </a:gsLst>
            <a:lin ang="5400000"/>
          </a:gradFill>
          <a:ln w="6480">
            <a:solidFill>
              <a:srgbClr val="bbe0e3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1400" strike="noStrike" u="none">
                <a:solidFill>
                  <a:srgbClr val="000000"/>
                </a:solidFill>
                <a:uFillTx/>
                <a:latin typeface="Arial"/>
              </a:rPr>
              <a:t>Овоцит-2</a:t>
            </a:r>
            <a:endParaRPr b="0" lang="ru-RU" sz="1400" strike="noStrike" u="none">
              <a:solidFill>
                <a:srgbClr val="000000"/>
              </a:solidFill>
              <a:uFillTx/>
              <a:latin typeface="Arial"/>
            </a:endParaRPr>
          </a:p>
          <a:p>
            <a:pPr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14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36" name="TextBox 15"/>
          <p:cNvSpPr/>
          <p:nvPr/>
        </p:nvSpPr>
        <p:spPr>
          <a:xfrm>
            <a:off x="7853400" y="3917880"/>
            <a:ext cx="1057320" cy="1161360"/>
          </a:xfrm>
          <a:prstGeom prst="rect">
            <a:avLst/>
          </a:prstGeom>
          <a:gradFill rotWithShape="0">
            <a:gsLst>
              <a:gs pos="0">
                <a:srgbClr val="e6f4f5"/>
              </a:gs>
              <a:gs pos="100000">
                <a:srgbClr val="d4edef"/>
              </a:gs>
            </a:gsLst>
            <a:lin ang="5400000"/>
          </a:gradFill>
          <a:ln w="6480">
            <a:solidFill>
              <a:srgbClr val="bbe0e3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1400" strike="noStrike" u="none">
              <a:solidFill>
                <a:srgbClr val="000000"/>
              </a:solidFill>
              <a:uFillTx/>
              <a:latin typeface="Arial"/>
            </a:endParaRPr>
          </a:p>
          <a:p>
            <a:pPr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1400" strike="noStrike" u="none">
              <a:solidFill>
                <a:srgbClr val="000000"/>
              </a:solidFill>
              <a:uFillTx/>
              <a:latin typeface="Arial"/>
            </a:endParaRPr>
          </a:p>
          <a:p>
            <a:pPr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1400" strike="noStrike" u="none">
              <a:solidFill>
                <a:srgbClr val="000000"/>
              </a:solidFill>
              <a:uFillTx/>
              <a:latin typeface="Arial"/>
            </a:endParaRPr>
          </a:p>
          <a:p>
            <a:pPr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1400" strike="noStrike" u="none">
              <a:solidFill>
                <a:srgbClr val="000000"/>
              </a:solidFill>
              <a:uFillTx/>
              <a:latin typeface="Arial"/>
            </a:endParaRPr>
          </a:p>
          <a:p>
            <a:pPr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14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" name="Picture 12" descr="meiosis"/>
          <p:cNvPicPr/>
          <p:nvPr/>
        </p:nvPicPr>
        <p:blipFill>
          <a:blip r:embed="rId1"/>
          <a:srcRect l="0" t="7693" r="0" b="0"/>
          <a:stretch/>
        </p:blipFill>
        <p:spPr>
          <a:xfrm>
            <a:off x="0" y="685800"/>
            <a:ext cx="8994600" cy="6400800"/>
          </a:xfrm>
          <a:prstGeom prst="rect">
            <a:avLst/>
          </a:prstGeom>
          <a:ln w="0">
            <a:noFill/>
          </a:ln>
        </p:spPr>
      </p:pic>
      <p:sp>
        <p:nvSpPr>
          <p:cNvPr id="38" name="TextBox 2"/>
          <p:cNvSpPr/>
          <p:nvPr/>
        </p:nvSpPr>
        <p:spPr>
          <a:xfrm>
            <a:off x="336600" y="1355760"/>
            <a:ext cx="1219320" cy="368280"/>
          </a:xfrm>
          <a:prstGeom prst="rect">
            <a:avLst/>
          </a:prstGeom>
          <a:gradFill rotWithShape="0">
            <a:gsLst>
              <a:gs pos="0">
                <a:srgbClr val="e6f4f5"/>
              </a:gs>
              <a:gs pos="100000">
                <a:srgbClr val="d4edef"/>
              </a:gs>
            </a:gsLst>
            <a:lin ang="5400000"/>
          </a:gradFill>
          <a:ln w="6480">
            <a:solidFill>
              <a:srgbClr val="bbe0e3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1800" strike="noStrike" u="none">
                <a:solidFill>
                  <a:srgbClr val="000000"/>
                </a:solidFill>
                <a:uFillTx/>
                <a:latin typeface="Arial"/>
              </a:rPr>
              <a:t>Оогония</a:t>
            </a:r>
            <a:endParaRPr b="0" lang="ru-R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39" name="TextBox 4"/>
          <p:cNvSpPr/>
          <p:nvPr/>
        </p:nvSpPr>
        <p:spPr>
          <a:xfrm>
            <a:off x="2286000" y="893880"/>
            <a:ext cx="1219320" cy="581400"/>
          </a:xfrm>
          <a:prstGeom prst="rect">
            <a:avLst/>
          </a:prstGeom>
          <a:gradFill rotWithShape="0">
            <a:gsLst>
              <a:gs pos="0">
                <a:srgbClr val="e6f4f5"/>
              </a:gs>
              <a:gs pos="100000">
                <a:srgbClr val="d4edef"/>
              </a:gs>
            </a:gsLst>
            <a:lin ang="5400000"/>
          </a:gradFill>
          <a:ln w="6480">
            <a:solidFill>
              <a:srgbClr val="bbe0e3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1600" strike="noStrike" u="none">
                <a:solidFill>
                  <a:srgbClr val="000000"/>
                </a:solidFill>
                <a:uFillTx/>
                <a:latin typeface="Arial"/>
              </a:rPr>
              <a:t>Алғашқы ооцит</a:t>
            </a:r>
            <a:endParaRPr b="0" lang="ru-RU" sz="16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40" name="TextBox 5"/>
          <p:cNvSpPr/>
          <p:nvPr/>
        </p:nvSpPr>
        <p:spPr>
          <a:xfrm>
            <a:off x="3956040" y="949320"/>
            <a:ext cx="1219320" cy="581400"/>
          </a:xfrm>
          <a:prstGeom prst="rect">
            <a:avLst/>
          </a:prstGeom>
          <a:gradFill rotWithShape="0">
            <a:gsLst>
              <a:gs pos="0">
                <a:srgbClr val="e6f4f5"/>
              </a:gs>
              <a:gs pos="100000">
                <a:srgbClr val="d4edef"/>
              </a:gs>
            </a:gsLst>
            <a:lin ang="5400000"/>
          </a:gradFill>
          <a:ln w="6480">
            <a:solidFill>
              <a:srgbClr val="bbe0e3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1600" strike="noStrike" u="none">
                <a:solidFill>
                  <a:srgbClr val="000000"/>
                </a:solidFill>
                <a:uFillTx/>
                <a:latin typeface="Arial"/>
              </a:rPr>
              <a:t>Екіншілік</a:t>
            </a:r>
            <a:endParaRPr b="0" lang="ru-RU" sz="1600" strike="noStrike" u="none">
              <a:solidFill>
                <a:srgbClr val="000000"/>
              </a:solidFill>
              <a:uFillTx/>
              <a:latin typeface="Arial"/>
            </a:endParaRPr>
          </a:p>
          <a:p>
            <a:pPr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1600" strike="noStrike" u="none">
                <a:solidFill>
                  <a:srgbClr val="000000"/>
                </a:solidFill>
                <a:uFillTx/>
                <a:latin typeface="Arial"/>
              </a:rPr>
              <a:t>ооцит</a:t>
            </a:r>
            <a:endParaRPr b="0" lang="ru-RU" sz="16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41" name="TextBox 6"/>
          <p:cNvSpPr/>
          <p:nvPr/>
        </p:nvSpPr>
        <p:spPr>
          <a:xfrm>
            <a:off x="5486400" y="979560"/>
            <a:ext cx="1828800" cy="520920"/>
          </a:xfrm>
          <a:prstGeom prst="rect">
            <a:avLst/>
          </a:prstGeom>
          <a:gradFill rotWithShape="0">
            <a:gsLst>
              <a:gs pos="0">
                <a:srgbClr val="e6f4f5"/>
              </a:gs>
              <a:gs pos="100000">
                <a:srgbClr val="d4edef"/>
              </a:gs>
            </a:gsLst>
            <a:lin ang="5400000"/>
          </a:gradFill>
          <a:ln w="6480">
            <a:solidFill>
              <a:srgbClr val="bbe0e3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1400" strike="noStrike" u="none">
                <a:solidFill>
                  <a:srgbClr val="000000"/>
                </a:solidFill>
                <a:uFillTx/>
                <a:latin typeface="Arial"/>
              </a:rPr>
              <a:t>Жетілген жұмыртқа жасушасы</a:t>
            </a:r>
            <a:endParaRPr b="0" lang="ru-RU" sz="14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42" name="TextBox 9"/>
          <p:cNvSpPr/>
          <p:nvPr/>
        </p:nvSpPr>
        <p:spPr>
          <a:xfrm>
            <a:off x="3962520" y="2971800"/>
            <a:ext cx="1295280" cy="520920"/>
          </a:xfrm>
          <a:prstGeom prst="rect">
            <a:avLst/>
          </a:prstGeom>
          <a:gradFill rotWithShape="0">
            <a:gsLst>
              <a:gs pos="0">
                <a:srgbClr val="e6f4f5"/>
              </a:gs>
              <a:gs pos="100000">
                <a:srgbClr val="d4edef"/>
              </a:gs>
            </a:gsLst>
            <a:lin ang="5400000"/>
          </a:gradFill>
          <a:ln w="6480">
            <a:solidFill>
              <a:srgbClr val="bbe0e3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1400" strike="noStrike" u="none">
                <a:solidFill>
                  <a:srgbClr val="000000"/>
                </a:solidFill>
                <a:uFillTx/>
                <a:latin typeface="Arial"/>
              </a:rPr>
              <a:t>Денешік</a:t>
            </a:r>
            <a:endParaRPr b="0" lang="ru-RU" sz="1400" strike="noStrike" u="none">
              <a:solidFill>
                <a:srgbClr val="000000"/>
              </a:solidFill>
              <a:uFillTx/>
              <a:latin typeface="Arial"/>
            </a:endParaRPr>
          </a:p>
          <a:p>
            <a:pPr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14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43" name="TextBox 10"/>
          <p:cNvSpPr/>
          <p:nvPr/>
        </p:nvSpPr>
        <p:spPr>
          <a:xfrm>
            <a:off x="5753160" y="2905200"/>
            <a:ext cx="1295280" cy="520920"/>
          </a:xfrm>
          <a:prstGeom prst="rect">
            <a:avLst/>
          </a:prstGeom>
          <a:gradFill rotWithShape="0">
            <a:gsLst>
              <a:gs pos="0">
                <a:srgbClr val="e6f4f5"/>
              </a:gs>
              <a:gs pos="100000">
                <a:srgbClr val="d4edef"/>
              </a:gs>
            </a:gsLst>
            <a:lin ang="5400000"/>
          </a:gradFill>
          <a:ln w="6480">
            <a:solidFill>
              <a:srgbClr val="bbe0e3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1400" strike="noStrike" u="none">
                <a:solidFill>
                  <a:srgbClr val="000000"/>
                </a:solidFill>
                <a:uFillTx/>
                <a:latin typeface="Arial"/>
              </a:rPr>
              <a:t>2- денешік</a:t>
            </a:r>
            <a:endParaRPr b="0" lang="ru-RU" sz="1400" strike="noStrike" u="none">
              <a:solidFill>
                <a:srgbClr val="000000"/>
              </a:solidFill>
              <a:uFillTx/>
              <a:latin typeface="Arial"/>
            </a:endParaRPr>
          </a:p>
          <a:p>
            <a:pPr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14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44" name="TextBox 11"/>
          <p:cNvSpPr/>
          <p:nvPr/>
        </p:nvSpPr>
        <p:spPr>
          <a:xfrm>
            <a:off x="7315200" y="2819520"/>
            <a:ext cx="1828800" cy="520920"/>
          </a:xfrm>
          <a:prstGeom prst="rect">
            <a:avLst/>
          </a:prstGeom>
          <a:gradFill rotWithShape="0">
            <a:gsLst>
              <a:gs pos="0">
                <a:srgbClr val="e6f4f5"/>
              </a:gs>
              <a:gs pos="100000">
                <a:srgbClr val="d4edef"/>
              </a:gs>
            </a:gsLst>
            <a:lin ang="5400000"/>
          </a:gradFill>
          <a:ln w="6480">
            <a:solidFill>
              <a:srgbClr val="bbe0e3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1400" strike="noStrike" u="none">
              <a:solidFill>
                <a:srgbClr val="000000"/>
              </a:solidFill>
              <a:uFillTx/>
              <a:latin typeface="Arial"/>
            </a:endParaRPr>
          </a:p>
          <a:p>
            <a:pPr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14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45" name="TextBox 12"/>
          <p:cNvSpPr/>
          <p:nvPr/>
        </p:nvSpPr>
        <p:spPr>
          <a:xfrm>
            <a:off x="838080" y="3581280"/>
            <a:ext cx="1828800" cy="1008720"/>
          </a:xfrm>
          <a:prstGeom prst="rect">
            <a:avLst/>
          </a:prstGeom>
          <a:gradFill rotWithShape="0">
            <a:gsLst>
              <a:gs pos="0">
                <a:srgbClr val="e6f4f5"/>
              </a:gs>
              <a:gs pos="100000">
                <a:srgbClr val="d4edef"/>
              </a:gs>
            </a:gsLst>
            <a:lin ang="5400000"/>
          </a:gradFill>
          <a:ln w="6480">
            <a:solidFill>
              <a:srgbClr val="bbe0e3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000" strike="noStrike" u="none">
                <a:solidFill>
                  <a:srgbClr val="000000"/>
                </a:solidFill>
                <a:uFillTx/>
                <a:latin typeface="Arial"/>
              </a:rPr>
              <a:t>S-</a:t>
            </a:r>
            <a:r>
              <a:rPr b="0" lang="kk-KZ" sz="2000" strike="noStrike" u="none">
                <a:solidFill>
                  <a:srgbClr val="000000"/>
                </a:solidFill>
                <a:uFillTx/>
                <a:latin typeface="Arial"/>
              </a:rPr>
              <a:t>Кезеңі</a:t>
            </a:r>
            <a:endParaRPr b="0" lang="ru-RU" sz="2000" strike="noStrike" u="none">
              <a:solidFill>
                <a:srgbClr val="000000"/>
              </a:solidFill>
              <a:uFillTx/>
              <a:latin typeface="Arial"/>
            </a:endParaRPr>
          </a:p>
          <a:p>
            <a:pPr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2000" strike="noStrike" u="none">
              <a:solidFill>
                <a:srgbClr val="000000"/>
              </a:solidFill>
              <a:uFillTx/>
              <a:latin typeface="Arial"/>
            </a:endParaRPr>
          </a:p>
          <a:p>
            <a:pPr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20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46" name="TextBox 13"/>
          <p:cNvSpPr/>
          <p:nvPr/>
        </p:nvSpPr>
        <p:spPr>
          <a:xfrm>
            <a:off x="2743200" y="3800520"/>
            <a:ext cx="1828800" cy="520920"/>
          </a:xfrm>
          <a:prstGeom prst="rect">
            <a:avLst/>
          </a:prstGeom>
          <a:gradFill rotWithShape="0">
            <a:gsLst>
              <a:gs pos="0">
                <a:srgbClr val="e6f4f5"/>
              </a:gs>
              <a:gs pos="100000">
                <a:srgbClr val="d4edef"/>
              </a:gs>
            </a:gsLst>
            <a:lin ang="5400000"/>
          </a:gradFill>
          <a:ln w="6480">
            <a:solidFill>
              <a:srgbClr val="bbe0e3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1400" strike="noStrike" u="none">
                <a:solidFill>
                  <a:srgbClr val="000000"/>
                </a:solidFill>
                <a:uFillTx/>
                <a:latin typeface="Arial"/>
              </a:rPr>
              <a:t>Мейоз </a:t>
            </a:r>
            <a:r>
              <a:rPr b="0" lang="en-US" sz="1400" strike="noStrike" u="none">
                <a:solidFill>
                  <a:srgbClr val="000000"/>
                </a:solidFill>
                <a:uFillTx/>
                <a:latin typeface="Arial"/>
              </a:rPr>
              <a:t>I</a:t>
            </a:r>
            <a:endParaRPr b="0" lang="ru-RU" sz="1400" strike="noStrike" u="none">
              <a:solidFill>
                <a:srgbClr val="000000"/>
              </a:solidFill>
              <a:uFillTx/>
              <a:latin typeface="Arial"/>
            </a:endParaRPr>
          </a:p>
          <a:p>
            <a:pPr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14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47" name="TextBox 14"/>
          <p:cNvSpPr/>
          <p:nvPr/>
        </p:nvSpPr>
        <p:spPr>
          <a:xfrm>
            <a:off x="4678200" y="3781440"/>
            <a:ext cx="1828800" cy="520920"/>
          </a:xfrm>
          <a:prstGeom prst="rect">
            <a:avLst/>
          </a:prstGeom>
          <a:gradFill rotWithShape="0">
            <a:gsLst>
              <a:gs pos="0">
                <a:srgbClr val="e6f4f5"/>
              </a:gs>
              <a:gs pos="100000">
                <a:srgbClr val="d4edef"/>
              </a:gs>
            </a:gsLst>
            <a:lin ang="5400000"/>
          </a:gradFill>
          <a:ln w="6480">
            <a:solidFill>
              <a:srgbClr val="bbe0e3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1400" strike="noStrike" u="none">
                <a:solidFill>
                  <a:srgbClr val="000000"/>
                </a:solidFill>
                <a:uFillTx/>
                <a:latin typeface="Arial"/>
              </a:rPr>
              <a:t>Мейоз </a:t>
            </a:r>
            <a:r>
              <a:rPr b="0" lang="en-US" sz="1400" strike="noStrike" u="none">
                <a:solidFill>
                  <a:srgbClr val="000000"/>
                </a:solidFill>
                <a:uFillTx/>
                <a:latin typeface="Arial"/>
              </a:rPr>
              <a:t>II</a:t>
            </a:r>
            <a:endParaRPr b="0" lang="ru-RU" sz="1400" strike="noStrike" u="none">
              <a:solidFill>
                <a:srgbClr val="000000"/>
              </a:solidFill>
              <a:uFillTx/>
              <a:latin typeface="Arial"/>
            </a:endParaRPr>
          </a:p>
          <a:p>
            <a:pPr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14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48" name="TextBox 15"/>
          <p:cNvSpPr/>
          <p:nvPr/>
        </p:nvSpPr>
        <p:spPr>
          <a:xfrm>
            <a:off x="31680" y="5910120"/>
            <a:ext cx="1828800" cy="307440"/>
          </a:xfrm>
          <a:prstGeom prst="rect">
            <a:avLst/>
          </a:prstGeom>
          <a:gradFill rotWithShape="0">
            <a:gsLst>
              <a:gs pos="0">
                <a:srgbClr val="e6f4f5"/>
              </a:gs>
              <a:gs pos="100000">
                <a:srgbClr val="d4edef"/>
              </a:gs>
            </a:gsLst>
            <a:lin ang="5400000"/>
          </a:gradFill>
          <a:ln w="6480">
            <a:solidFill>
              <a:srgbClr val="bbe0e3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1400" strike="noStrike" u="none">
                <a:solidFill>
                  <a:srgbClr val="000000"/>
                </a:solidFill>
                <a:uFillTx/>
                <a:latin typeface="Arial"/>
              </a:rPr>
              <a:t>Сперматогония</a:t>
            </a:r>
            <a:endParaRPr b="0" lang="ru-RU" sz="14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49" name="TextBox 16"/>
          <p:cNvSpPr/>
          <p:nvPr/>
        </p:nvSpPr>
        <p:spPr>
          <a:xfrm>
            <a:off x="2133720" y="5910120"/>
            <a:ext cx="1828800" cy="520920"/>
          </a:xfrm>
          <a:prstGeom prst="rect">
            <a:avLst/>
          </a:prstGeom>
          <a:gradFill rotWithShape="0">
            <a:gsLst>
              <a:gs pos="0">
                <a:srgbClr val="e6f4f5"/>
              </a:gs>
              <a:gs pos="100000">
                <a:srgbClr val="d4edef"/>
              </a:gs>
            </a:gsLst>
            <a:lin ang="5400000"/>
          </a:gradFill>
          <a:ln w="6480">
            <a:solidFill>
              <a:srgbClr val="bbe0e3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1400" strike="noStrike" u="none">
                <a:solidFill>
                  <a:srgbClr val="000000"/>
                </a:solidFill>
                <a:uFillTx/>
                <a:latin typeface="Arial"/>
              </a:rPr>
              <a:t>Алғашқы</a:t>
            </a:r>
            <a:endParaRPr b="0" lang="ru-RU" sz="1400" strike="noStrike" u="none">
              <a:solidFill>
                <a:srgbClr val="000000"/>
              </a:solidFill>
              <a:uFillTx/>
              <a:latin typeface="Arial"/>
            </a:endParaRPr>
          </a:p>
          <a:p>
            <a:pPr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1400" strike="noStrike" u="none">
                <a:solidFill>
                  <a:srgbClr val="000000"/>
                </a:solidFill>
                <a:uFillTx/>
                <a:latin typeface="Arial"/>
              </a:rPr>
              <a:t>сперматоцит</a:t>
            </a:r>
            <a:endParaRPr b="0" lang="ru-RU" sz="14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50" name="TextBox 17"/>
          <p:cNvSpPr/>
          <p:nvPr/>
        </p:nvSpPr>
        <p:spPr>
          <a:xfrm>
            <a:off x="3735360" y="6334200"/>
            <a:ext cx="1828800" cy="520920"/>
          </a:xfrm>
          <a:prstGeom prst="rect">
            <a:avLst/>
          </a:prstGeom>
          <a:gradFill rotWithShape="0">
            <a:gsLst>
              <a:gs pos="0">
                <a:srgbClr val="e6f4f5"/>
              </a:gs>
              <a:gs pos="100000">
                <a:srgbClr val="d4edef"/>
              </a:gs>
            </a:gsLst>
            <a:lin ang="5400000"/>
          </a:gradFill>
          <a:ln w="6480">
            <a:solidFill>
              <a:srgbClr val="bbe0e3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1400" strike="noStrike" u="none">
                <a:solidFill>
                  <a:srgbClr val="000000"/>
                </a:solidFill>
                <a:uFillTx/>
                <a:latin typeface="Arial"/>
              </a:rPr>
              <a:t>Екіншілік</a:t>
            </a:r>
            <a:endParaRPr b="0" lang="ru-RU" sz="1400" strike="noStrike" u="none">
              <a:solidFill>
                <a:srgbClr val="000000"/>
              </a:solidFill>
              <a:uFillTx/>
              <a:latin typeface="Arial"/>
            </a:endParaRPr>
          </a:p>
          <a:p>
            <a:pPr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1400" strike="noStrike" u="none">
                <a:solidFill>
                  <a:srgbClr val="000000"/>
                </a:solidFill>
                <a:uFillTx/>
                <a:latin typeface="Arial"/>
              </a:rPr>
              <a:t>сперматоцит</a:t>
            </a:r>
            <a:endParaRPr b="0" lang="ru-RU" sz="14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51" name="TextBox 18"/>
          <p:cNvSpPr/>
          <p:nvPr/>
        </p:nvSpPr>
        <p:spPr>
          <a:xfrm>
            <a:off x="5592600" y="6502320"/>
            <a:ext cx="1455840" cy="520920"/>
          </a:xfrm>
          <a:prstGeom prst="rect">
            <a:avLst/>
          </a:prstGeom>
          <a:gradFill rotWithShape="0">
            <a:gsLst>
              <a:gs pos="0">
                <a:srgbClr val="e6f4f5"/>
              </a:gs>
              <a:gs pos="100000">
                <a:srgbClr val="d4edef"/>
              </a:gs>
            </a:gsLst>
            <a:lin ang="5400000"/>
          </a:gradFill>
          <a:ln w="6480">
            <a:solidFill>
              <a:srgbClr val="bbe0e3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1400" strike="noStrike" u="none">
                <a:solidFill>
                  <a:srgbClr val="000000"/>
                </a:solidFill>
                <a:uFillTx/>
                <a:latin typeface="Arial"/>
              </a:rPr>
              <a:t>Сперматотид</a:t>
            </a:r>
            <a:endParaRPr b="0" lang="ru-RU" sz="1400" strike="noStrike" u="none">
              <a:solidFill>
                <a:srgbClr val="000000"/>
              </a:solidFill>
              <a:uFillTx/>
              <a:latin typeface="Arial"/>
            </a:endParaRPr>
          </a:p>
          <a:p>
            <a:pPr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14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52" name="TextBox 19"/>
          <p:cNvSpPr/>
          <p:nvPr/>
        </p:nvSpPr>
        <p:spPr>
          <a:xfrm>
            <a:off x="7240680" y="6558120"/>
            <a:ext cx="1828800" cy="520920"/>
          </a:xfrm>
          <a:prstGeom prst="rect">
            <a:avLst/>
          </a:prstGeom>
          <a:gradFill rotWithShape="0">
            <a:gsLst>
              <a:gs pos="0">
                <a:srgbClr val="e6f4f5"/>
              </a:gs>
              <a:gs pos="100000">
                <a:srgbClr val="d4edef"/>
              </a:gs>
            </a:gsLst>
            <a:lin ang="5400000"/>
          </a:gradFill>
          <a:ln w="6480">
            <a:solidFill>
              <a:srgbClr val="bbe0e3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1400" strike="noStrike" u="none">
                <a:solidFill>
                  <a:srgbClr val="000000"/>
                </a:solidFill>
                <a:uFillTx/>
                <a:latin typeface="Arial"/>
              </a:rPr>
              <a:t>Жетілген сперматозоид</a:t>
            </a:r>
            <a:endParaRPr b="0" lang="ru-RU" sz="14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3" name=""/>
          <p:cNvGraphicFramePr/>
          <p:nvPr/>
        </p:nvGraphicFramePr>
        <p:xfrm>
          <a:off x="76320" y="925560"/>
          <a:ext cx="8634240" cy="2011320"/>
        </p:xfrm>
        <a:graphic>
          <a:graphicData uri="http://schemas.openxmlformats.org/drawingml/2006/table">
            <a:tbl>
              <a:tblPr/>
              <a:tblGrid>
                <a:gridCol w="2860560"/>
                <a:gridCol w="2840040"/>
                <a:gridCol w="2933640"/>
              </a:tblGrid>
              <a:tr h="366120">
                <a:tc>
                  <a:txBody>
                    <a:bodyPr anchor="t">
                      <a:noAutofit/>
                    </a:bodyPr>
                    <a:p>
                      <a:pPr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1" lang="kk-KZ" sz="1800" strike="noStrike" u="none">
                          <a:solidFill>
                            <a:srgbClr val="f2f2f2"/>
                          </a:solidFill>
                          <a:uFillTx/>
                          <a:latin typeface="Arial"/>
                        </a:rPr>
                        <a:t>Қасиеттері</a:t>
                      </a:r>
                      <a:endParaRPr b="0" lang="ru-RU" sz="1800" strike="noStrike" u="non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5760">
                      <a:solidFill>
                        <a:srgbClr val="ffffff"/>
                      </a:solidFill>
                      <a:prstDash val="solid"/>
                    </a:lnL>
                    <a:lnR w="5760">
                      <a:solidFill>
                        <a:srgbClr val="ffffff"/>
                      </a:solidFill>
                      <a:prstDash val="solid"/>
                    </a:lnR>
                    <a:lnT w="5760">
                      <a:solidFill>
                        <a:srgbClr val="ffffff"/>
                      </a:solidFill>
                      <a:prstDash val="solid"/>
                    </a:lnT>
                    <a:lnB w="18720">
                      <a:solidFill>
                        <a:srgbClr val="ffffff"/>
                      </a:solidFill>
                      <a:prstDash val="solid"/>
                    </a:lnB>
                    <a:solidFill>
                      <a:srgbClr val="333399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1" lang="kk-KZ" sz="1800" strike="noStrike" u="none">
                          <a:solidFill>
                            <a:srgbClr val="f2f2f2"/>
                          </a:solidFill>
                          <a:uFillTx/>
                          <a:latin typeface="Arial"/>
                        </a:rPr>
                        <a:t>Сперматогенез</a:t>
                      </a:r>
                      <a:endParaRPr b="0" lang="ru-RU" sz="1800" strike="noStrike" u="non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5760">
                      <a:solidFill>
                        <a:srgbClr val="ffffff"/>
                      </a:solidFill>
                      <a:prstDash val="solid"/>
                    </a:lnL>
                    <a:lnR w="5760">
                      <a:solidFill>
                        <a:srgbClr val="ffffff"/>
                      </a:solidFill>
                      <a:prstDash val="solid"/>
                    </a:lnR>
                    <a:lnT w="5760">
                      <a:solidFill>
                        <a:srgbClr val="ffffff"/>
                      </a:solidFill>
                      <a:prstDash val="solid"/>
                    </a:lnT>
                    <a:lnB w="18720">
                      <a:solidFill>
                        <a:srgbClr val="ffffff"/>
                      </a:solidFill>
                      <a:prstDash val="solid"/>
                    </a:lnB>
                    <a:solidFill>
                      <a:srgbClr val="333399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1" lang="kk-KZ" sz="1800" strike="noStrike" u="none">
                          <a:solidFill>
                            <a:srgbClr val="f2f2f2"/>
                          </a:solidFill>
                          <a:uFillTx/>
                          <a:latin typeface="Arial"/>
                        </a:rPr>
                        <a:t>Овогенез</a:t>
                      </a:r>
                      <a:endParaRPr b="0" lang="ru-RU" sz="1800" strike="noStrike" u="non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5760">
                      <a:solidFill>
                        <a:srgbClr val="ffffff"/>
                      </a:solidFill>
                      <a:prstDash val="solid"/>
                    </a:lnL>
                    <a:lnR w="5760">
                      <a:solidFill>
                        <a:srgbClr val="ffffff"/>
                      </a:solidFill>
                      <a:prstDash val="solid"/>
                    </a:lnR>
                    <a:lnT w="5760">
                      <a:solidFill>
                        <a:srgbClr val="ffffff"/>
                      </a:solidFill>
                      <a:prstDash val="solid"/>
                    </a:lnT>
                    <a:lnB w="18720">
                      <a:solidFill>
                        <a:srgbClr val="ffffff"/>
                      </a:solidFill>
                      <a:prstDash val="solid"/>
                    </a:lnB>
                    <a:solidFill>
                      <a:srgbClr val="333399"/>
                    </a:solidFill>
                  </a:tcPr>
                </a:tc>
              </a:tr>
              <a:tr h="366120">
                <a:tc>
                  <a:txBody>
                    <a:bodyPr anchor="t">
                      <a:noAutofit/>
                    </a:bodyPr>
                    <a:p>
                      <a:pPr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kk-KZ" sz="1800" strike="noStrike" u="none">
                          <a:solidFill>
                            <a:srgbClr val="000000"/>
                          </a:solidFill>
                          <a:uFillTx/>
                          <a:latin typeface="Arial"/>
                        </a:rPr>
                        <a:t>дамуы</a:t>
                      </a:r>
                      <a:endParaRPr b="0" lang="ru-RU" sz="1800" strike="noStrike" u="non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5760">
                      <a:solidFill>
                        <a:srgbClr val="ffffff"/>
                      </a:solidFill>
                      <a:prstDash val="solid"/>
                    </a:lnL>
                    <a:lnR w="5760">
                      <a:solidFill>
                        <a:srgbClr val="ffffff"/>
                      </a:solidFill>
                      <a:prstDash val="solid"/>
                    </a:lnR>
                    <a:lnT w="18720">
                      <a:solidFill>
                        <a:srgbClr val="ffffff"/>
                      </a:solidFill>
                      <a:prstDash val="solid"/>
                    </a:lnT>
                    <a:lnB w="5760">
                      <a:solidFill>
                        <a:srgbClr val="ffffff"/>
                      </a:solidFill>
                      <a:prstDash val="solid"/>
                    </a:lnB>
                    <a:solidFill>
                      <a:srgbClr val="cdcdde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kk-KZ" sz="1800" strike="noStrike" u="none">
                          <a:solidFill>
                            <a:srgbClr val="000000"/>
                          </a:solidFill>
                          <a:uFillTx/>
                          <a:latin typeface="Arial"/>
                        </a:rPr>
                        <a:t>Аталық безде</a:t>
                      </a:r>
                      <a:endParaRPr b="0" lang="ru-RU" sz="1800" strike="noStrike" u="non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5760">
                      <a:solidFill>
                        <a:srgbClr val="ffffff"/>
                      </a:solidFill>
                      <a:prstDash val="solid"/>
                    </a:lnL>
                    <a:lnR w="5760">
                      <a:solidFill>
                        <a:srgbClr val="ffffff"/>
                      </a:solidFill>
                      <a:prstDash val="solid"/>
                    </a:lnR>
                    <a:lnT w="18720">
                      <a:solidFill>
                        <a:srgbClr val="ffffff"/>
                      </a:solidFill>
                      <a:prstDash val="solid"/>
                    </a:lnT>
                    <a:lnB w="5760">
                      <a:solidFill>
                        <a:srgbClr val="ffffff"/>
                      </a:solidFill>
                      <a:prstDash val="solid"/>
                    </a:lnB>
                    <a:solidFill>
                      <a:srgbClr val="cdcdde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kk-KZ" sz="1800" strike="noStrike" u="none">
                          <a:solidFill>
                            <a:srgbClr val="000000"/>
                          </a:solidFill>
                          <a:uFillTx/>
                          <a:latin typeface="Arial"/>
                        </a:rPr>
                        <a:t>Аналық безде</a:t>
                      </a:r>
                      <a:endParaRPr b="0" lang="ru-RU" sz="1800" strike="noStrike" u="non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5760">
                      <a:solidFill>
                        <a:srgbClr val="ffffff"/>
                      </a:solidFill>
                      <a:prstDash val="solid"/>
                    </a:lnL>
                    <a:lnR w="5760">
                      <a:solidFill>
                        <a:srgbClr val="ffffff"/>
                      </a:solidFill>
                      <a:prstDash val="solid"/>
                    </a:lnR>
                    <a:lnT w="18720">
                      <a:solidFill>
                        <a:srgbClr val="ffffff"/>
                      </a:solidFill>
                      <a:prstDash val="solid"/>
                    </a:lnT>
                    <a:lnB w="5760">
                      <a:solidFill>
                        <a:srgbClr val="ffffff"/>
                      </a:solidFill>
                      <a:prstDash val="solid"/>
                    </a:lnB>
                    <a:solidFill>
                      <a:srgbClr val="cdcdde"/>
                    </a:solidFill>
                  </a:tcPr>
                </a:tc>
              </a:tr>
              <a:tr h="640440">
                <a:tc>
                  <a:txBody>
                    <a:bodyPr anchor="t">
                      <a:noAutofit/>
                    </a:bodyPr>
                    <a:p>
                      <a:pPr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kk-KZ" sz="1800" strike="noStrike" u="none">
                          <a:solidFill>
                            <a:srgbClr val="000000"/>
                          </a:solidFill>
                          <a:uFillTx/>
                          <a:latin typeface="Arial"/>
                        </a:rPr>
                        <a:t>Әр жасушадан пайда болған гамета саны</a:t>
                      </a:r>
                      <a:endParaRPr b="0" lang="ru-RU" sz="1800" strike="noStrike" u="non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5760">
                      <a:solidFill>
                        <a:srgbClr val="ffffff"/>
                      </a:solidFill>
                      <a:prstDash val="solid"/>
                    </a:lnL>
                    <a:lnR w="5760">
                      <a:solidFill>
                        <a:srgbClr val="ffffff"/>
                      </a:solidFill>
                      <a:prstDash val="solid"/>
                    </a:lnR>
                    <a:lnT w="5760">
                      <a:solidFill>
                        <a:srgbClr val="ffffff"/>
                      </a:solidFill>
                      <a:prstDash val="solid"/>
                    </a:lnT>
                    <a:lnB w="5760">
                      <a:solidFill>
                        <a:srgbClr val="ffffff"/>
                      </a:solidFill>
                      <a:prstDash val="solid"/>
                    </a:lnB>
                    <a:solidFill>
                      <a:srgbClr val="e8e8ef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kk-KZ" sz="1800" strike="noStrike" u="none">
                          <a:solidFill>
                            <a:srgbClr val="000000"/>
                          </a:solidFill>
                          <a:uFillTx/>
                          <a:latin typeface="Arial"/>
                        </a:rPr>
                        <a:t>4</a:t>
                      </a:r>
                      <a:endParaRPr b="0" lang="ru-RU" sz="1800" strike="noStrike" u="non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  <a:p>
                      <a:pPr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endParaRPr b="0" lang="ru-RU" sz="1800" strike="noStrike" u="non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5760">
                      <a:solidFill>
                        <a:srgbClr val="ffffff"/>
                      </a:solidFill>
                      <a:prstDash val="solid"/>
                    </a:lnL>
                    <a:lnR w="5760">
                      <a:solidFill>
                        <a:srgbClr val="ffffff"/>
                      </a:solidFill>
                      <a:prstDash val="solid"/>
                    </a:lnR>
                    <a:lnT w="5760">
                      <a:solidFill>
                        <a:srgbClr val="ffffff"/>
                      </a:solidFill>
                      <a:prstDash val="solid"/>
                    </a:lnT>
                    <a:lnB w="5760">
                      <a:solidFill>
                        <a:srgbClr val="ffffff"/>
                      </a:solidFill>
                      <a:prstDash val="solid"/>
                    </a:lnB>
                    <a:solidFill>
                      <a:srgbClr val="e8e8ef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kk-KZ" sz="1800" strike="noStrike" u="none">
                          <a:solidFill>
                            <a:srgbClr val="000000"/>
                          </a:solidFill>
                          <a:uFillTx/>
                          <a:latin typeface="Arial"/>
                        </a:rPr>
                        <a:t>1</a:t>
                      </a:r>
                      <a:endParaRPr b="0" lang="ru-RU" sz="1800" strike="noStrike" u="non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5760">
                      <a:solidFill>
                        <a:srgbClr val="ffffff"/>
                      </a:solidFill>
                      <a:prstDash val="solid"/>
                    </a:lnL>
                    <a:lnR w="5760">
                      <a:solidFill>
                        <a:srgbClr val="ffffff"/>
                      </a:solidFill>
                      <a:prstDash val="solid"/>
                    </a:lnR>
                    <a:lnT w="5760">
                      <a:solidFill>
                        <a:srgbClr val="ffffff"/>
                      </a:solidFill>
                      <a:prstDash val="solid"/>
                    </a:lnT>
                    <a:lnB w="5760">
                      <a:solidFill>
                        <a:srgbClr val="ffffff"/>
                      </a:solidFill>
                      <a:prstDash val="solid"/>
                    </a:lnB>
                    <a:solidFill>
                      <a:srgbClr val="e8e8ef"/>
                    </a:solidFill>
                  </a:tcPr>
                </a:tc>
              </a:tr>
              <a:tr h="640440">
                <a:tc>
                  <a:txBody>
                    <a:bodyPr anchor="t">
                      <a:noAutofit/>
                    </a:bodyPr>
                    <a:p>
                      <a:pPr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kk-KZ" sz="1800" strike="noStrike" u="none">
                          <a:solidFill>
                            <a:srgbClr val="000000"/>
                          </a:solidFill>
                          <a:uFillTx/>
                          <a:latin typeface="Arial"/>
                        </a:rPr>
                        <a:t>Гаметогенез уақыты</a:t>
                      </a:r>
                      <a:endParaRPr b="0" lang="ru-RU" sz="1800" strike="noStrike" u="non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5760">
                      <a:solidFill>
                        <a:srgbClr val="ffffff"/>
                      </a:solidFill>
                      <a:prstDash val="solid"/>
                    </a:lnL>
                    <a:lnR w="5760">
                      <a:solidFill>
                        <a:srgbClr val="ffffff"/>
                      </a:solidFill>
                      <a:prstDash val="solid"/>
                    </a:lnR>
                    <a:lnT w="5760">
                      <a:solidFill>
                        <a:srgbClr val="ffffff"/>
                      </a:solidFill>
                      <a:prstDash val="solid"/>
                    </a:lnT>
                    <a:lnB w="5760">
                      <a:solidFill>
                        <a:srgbClr val="ffffff"/>
                      </a:solidFill>
                      <a:prstDash val="solid"/>
                    </a:lnB>
                    <a:solidFill>
                      <a:srgbClr val="cdcdde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kk-KZ" sz="1800" strike="noStrike" u="none">
                          <a:solidFill>
                            <a:srgbClr val="000000"/>
                          </a:solidFill>
                          <a:uFillTx/>
                          <a:latin typeface="Arial"/>
                        </a:rPr>
                        <a:t>Сперматогенезде өсу кезеңі қысқа </a:t>
                      </a:r>
                      <a:endParaRPr b="0" lang="ru-RU" sz="1800" strike="noStrike" u="non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5760">
                      <a:solidFill>
                        <a:srgbClr val="ffffff"/>
                      </a:solidFill>
                      <a:prstDash val="solid"/>
                    </a:lnL>
                    <a:lnR w="5760">
                      <a:solidFill>
                        <a:srgbClr val="ffffff"/>
                      </a:solidFill>
                      <a:prstDash val="solid"/>
                    </a:lnR>
                    <a:lnT w="5760">
                      <a:solidFill>
                        <a:srgbClr val="ffffff"/>
                      </a:solidFill>
                      <a:prstDash val="solid"/>
                    </a:lnT>
                    <a:lnB w="5760">
                      <a:solidFill>
                        <a:srgbClr val="ffffff"/>
                      </a:solidFill>
                      <a:prstDash val="solid"/>
                    </a:lnB>
                    <a:solidFill>
                      <a:srgbClr val="cdcdde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kk-KZ" sz="1800" strike="noStrike" u="none">
                          <a:solidFill>
                            <a:srgbClr val="000000"/>
                          </a:solidFill>
                          <a:uFillTx/>
                          <a:latin typeface="Arial"/>
                        </a:rPr>
                        <a:t>Овогенезде  ұзақ болады</a:t>
                      </a:r>
                      <a:endParaRPr b="0" lang="ru-RU" sz="1800" strike="noStrike" u="non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5760">
                      <a:solidFill>
                        <a:srgbClr val="ffffff"/>
                      </a:solidFill>
                      <a:prstDash val="solid"/>
                    </a:lnL>
                    <a:lnR w="5760">
                      <a:solidFill>
                        <a:srgbClr val="ffffff"/>
                      </a:solidFill>
                      <a:prstDash val="solid"/>
                    </a:lnR>
                    <a:lnT w="5760">
                      <a:solidFill>
                        <a:srgbClr val="ffffff"/>
                      </a:solidFill>
                      <a:prstDash val="solid"/>
                    </a:lnT>
                    <a:lnB w="5760">
                      <a:solidFill>
                        <a:srgbClr val="ffffff"/>
                      </a:solidFill>
                      <a:prstDash val="solid"/>
                    </a:lnB>
                    <a:solidFill>
                      <a:srgbClr val="cdcdde"/>
                    </a:solidFill>
                  </a:tcPr>
                </a:tc>
              </a:tr>
            </a:tbl>
          </a:graphicData>
        </a:graphic>
      </p:graphicFrame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Picture 2" descr="The origin of genetic and epigenetic abnormalities during... | Download  Scientific Diagram"/>
          <p:cNvPicPr/>
          <p:nvPr/>
        </p:nvPicPr>
        <p:blipFill>
          <a:blip r:embed="rId1"/>
          <a:srcRect l="10525" t="0" r="42908" b="0"/>
          <a:stretch/>
        </p:blipFill>
        <p:spPr>
          <a:xfrm>
            <a:off x="304920" y="152280"/>
            <a:ext cx="3124080" cy="6705720"/>
          </a:xfrm>
          <a:prstGeom prst="rect">
            <a:avLst/>
          </a:prstGeom>
          <a:ln w="0">
            <a:noFill/>
          </a:ln>
        </p:spPr>
      </p:pic>
      <p:sp>
        <p:nvSpPr>
          <p:cNvPr id="55" name="TextBox 1"/>
          <p:cNvSpPr/>
          <p:nvPr/>
        </p:nvSpPr>
        <p:spPr>
          <a:xfrm>
            <a:off x="1593720" y="187200"/>
            <a:ext cx="2057400" cy="368280"/>
          </a:xfrm>
          <a:prstGeom prst="rect">
            <a:avLst/>
          </a:prstGeom>
          <a:solidFill>
            <a:srgbClr val="bbe0e3"/>
          </a:solidFill>
          <a:ln w="12600">
            <a:solidFill>
              <a:srgbClr val="89a4a7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1800" strike="noStrike" u="none">
                <a:solidFill>
                  <a:srgbClr val="000000"/>
                </a:solidFill>
                <a:uFillTx/>
                <a:latin typeface="Arial"/>
              </a:rPr>
              <a:t>Сперматогония А</a:t>
            </a:r>
            <a:endParaRPr b="0" lang="ru-R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56" name="Прямоугольник 2"/>
          <p:cNvSpPr/>
          <p:nvPr/>
        </p:nvSpPr>
        <p:spPr>
          <a:xfrm>
            <a:off x="1600560" y="976320"/>
            <a:ext cx="2044080" cy="368280"/>
          </a:xfrm>
          <a:prstGeom prst="rect">
            <a:avLst/>
          </a:prstGeom>
          <a:solidFill>
            <a:srgbClr val="bbe0e3"/>
          </a:solidFill>
          <a:ln w="12600">
            <a:solidFill>
              <a:srgbClr val="89a4a7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t">
            <a:spAutoFit/>
          </a:bodyPr>
          <a:p>
            <a:pPr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1800" strike="noStrike" u="none">
                <a:solidFill>
                  <a:srgbClr val="000000"/>
                </a:solidFill>
                <a:uFillTx/>
                <a:latin typeface="Arial"/>
              </a:rPr>
              <a:t>Сперматогония В</a:t>
            </a:r>
            <a:endParaRPr b="0" lang="ru-R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57" name="Прямоугольник 3"/>
          <p:cNvSpPr/>
          <p:nvPr/>
        </p:nvSpPr>
        <p:spPr>
          <a:xfrm>
            <a:off x="1660680" y="1741320"/>
            <a:ext cx="1920600" cy="368280"/>
          </a:xfrm>
          <a:prstGeom prst="rect">
            <a:avLst/>
          </a:prstGeom>
          <a:solidFill>
            <a:srgbClr val="bbe0e3"/>
          </a:solidFill>
          <a:ln w="12600">
            <a:solidFill>
              <a:srgbClr val="89a4a7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1800" strike="noStrike" u="none">
                <a:solidFill>
                  <a:srgbClr val="000000"/>
                </a:solidFill>
                <a:uFillTx/>
                <a:latin typeface="Arial"/>
              </a:rPr>
              <a:t>Сперматоцит </a:t>
            </a:r>
            <a:r>
              <a:rPr b="0" lang="en-US" sz="1800" strike="noStrike" u="none">
                <a:solidFill>
                  <a:srgbClr val="000000"/>
                </a:solidFill>
                <a:uFillTx/>
                <a:latin typeface="Arial"/>
              </a:rPr>
              <a:t>I</a:t>
            </a:r>
            <a:endParaRPr b="0" lang="ru-R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58" name="Прямоугольник 4"/>
          <p:cNvSpPr/>
          <p:nvPr/>
        </p:nvSpPr>
        <p:spPr>
          <a:xfrm>
            <a:off x="1574640" y="2338560"/>
            <a:ext cx="2006640" cy="368280"/>
          </a:xfrm>
          <a:prstGeom prst="rect">
            <a:avLst/>
          </a:prstGeom>
          <a:solidFill>
            <a:srgbClr val="bbe0e3"/>
          </a:solidFill>
          <a:ln w="12600">
            <a:solidFill>
              <a:srgbClr val="89a4a7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1800" strike="noStrike" u="none">
                <a:solidFill>
                  <a:srgbClr val="000000"/>
                </a:solidFill>
                <a:uFillTx/>
                <a:latin typeface="Arial"/>
              </a:rPr>
              <a:t>Сперматоцит </a:t>
            </a:r>
            <a:r>
              <a:rPr b="0" lang="en-US" sz="1800" strike="noStrike" u="none">
                <a:solidFill>
                  <a:srgbClr val="000000"/>
                </a:solidFill>
                <a:uFillTx/>
                <a:latin typeface="Arial"/>
              </a:rPr>
              <a:t>II</a:t>
            </a:r>
            <a:endParaRPr b="0" lang="ru-R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59" name="Прямоугольник 5"/>
          <p:cNvSpPr/>
          <p:nvPr/>
        </p:nvSpPr>
        <p:spPr>
          <a:xfrm>
            <a:off x="1622520" y="3162240"/>
            <a:ext cx="1806480" cy="368280"/>
          </a:xfrm>
          <a:prstGeom prst="rect">
            <a:avLst/>
          </a:prstGeom>
          <a:solidFill>
            <a:srgbClr val="bbe0e3"/>
          </a:solidFill>
          <a:ln w="12600">
            <a:solidFill>
              <a:srgbClr val="89a4a7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1800" strike="noStrike" u="none">
                <a:solidFill>
                  <a:srgbClr val="000000"/>
                </a:solidFill>
                <a:uFillTx/>
                <a:latin typeface="Arial"/>
              </a:rPr>
              <a:t>Сперматотид</a:t>
            </a:r>
            <a:endParaRPr b="0" lang="ru-R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60" name="Прямоугольник 6"/>
          <p:cNvSpPr/>
          <p:nvPr/>
        </p:nvSpPr>
        <p:spPr>
          <a:xfrm>
            <a:off x="1564560" y="4340160"/>
            <a:ext cx="2868120" cy="368280"/>
          </a:xfrm>
          <a:prstGeom prst="rect">
            <a:avLst/>
          </a:prstGeom>
          <a:solidFill>
            <a:srgbClr val="bbe0e3"/>
          </a:solidFill>
          <a:ln w="12600">
            <a:solidFill>
              <a:srgbClr val="89a4a7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t">
            <a:spAutoFit/>
          </a:bodyPr>
          <a:p>
            <a:pPr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1800" strike="noStrike" u="none">
                <a:solidFill>
                  <a:srgbClr val="000000"/>
                </a:solidFill>
                <a:uFillTx/>
                <a:latin typeface="Arial"/>
              </a:rPr>
              <a:t>Созылыңқы сперматотид</a:t>
            </a:r>
            <a:endParaRPr b="0" lang="ru-R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61" name="Прямоугольник 7"/>
          <p:cNvSpPr/>
          <p:nvPr/>
        </p:nvSpPr>
        <p:spPr>
          <a:xfrm>
            <a:off x="1550160" y="5697360"/>
            <a:ext cx="1733040" cy="368280"/>
          </a:xfrm>
          <a:prstGeom prst="rect">
            <a:avLst/>
          </a:prstGeom>
          <a:solidFill>
            <a:srgbClr val="bbe0e3"/>
          </a:solidFill>
          <a:ln w="12600">
            <a:solidFill>
              <a:srgbClr val="89a4a7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t">
            <a:spAutoFit/>
          </a:bodyPr>
          <a:p>
            <a:pPr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1800" strike="noStrike" u="none">
                <a:solidFill>
                  <a:srgbClr val="000000"/>
                </a:solidFill>
                <a:uFillTx/>
                <a:latin typeface="Arial"/>
              </a:rPr>
              <a:t>Сперматозойд</a:t>
            </a:r>
            <a:endParaRPr b="0" lang="ru-R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Picture 2" descr="Understanding Recombination"/>
          <p:cNvPicPr/>
          <p:nvPr/>
        </p:nvPicPr>
        <p:blipFill>
          <a:blip r:embed="rId1"/>
          <a:stretch/>
        </p:blipFill>
        <p:spPr>
          <a:xfrm>
            <a:off x="457200" y="60480"/>
            <a:ext cx="7924680" cy="6645240"/>
          </a:xfrm>
          <a:prstGeom prst="rect">
            <a:avLst/>
          </a:prstGeom>
          <a:ln w="0">
            <a:noFill/>
          </a:ln>
        </p:spPr>
      </p:pic>
      <p:sp>
        <p:nvSpPr>
          <p:cNvPr id="63" name="Прямоугольник 5"/>
          <p:cNvSpPr/>
          <p:nvPr/>
        </p:nvSpPr>
        <p:spPr>
          <a:xfrm>
            <a:off x="1066680" y="1044720"/>
            <a:ext cx="1806840" cy="642600"/>
          </a:xfrm>
          <a:prstGeom prst="rect">
            <a:avLst/>
          </a:prstGeom>
          <a:solidFill>
            <a:srgbClr val="bbe0e3"/>
          </a:solidFill>
          <a:ln w="12600">
            <a:solidFill>
              <a:srgbClr val="89a4a7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1800" strike="noStrike" u="none">
                <a:solidFill>
                  <a:srgbClr val="000000"/>
                </a:solidFill>
                <a:uFillTx/>
                <a:latin typeface="Arial"/>
              </a:rPr>
              <a:t>Сперматогенез</a:t>
            </a:r>
            <a:endParaRPr b="0" lang="ru-R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64" name="Прямоугольник 5"/>
          <p:cNvSpPr/>
          <p:nvPr/>
        </p:nvSpPr>
        <p:spPr>
          <a:xfrm>
            <a:off x="6270480" y="1042920"/>
            <a:ext cx="1806840" cy="368280"/>
          </a:xfrm>
          <a:prstGeom prst="rect">
            <a:avLst/>
          </a:prstGeom>
          <a:solidFill>
            <a:srgbClr val="bbe0e3"/>
          </a:solidFill>
          <a:ln w="12600">
            <a:solidFill>
              <a:srgbClr val="89a4a7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1800" strike="noStrike" u="none">
                <a:solidFill>
                  <a:srgbClr val="000000"/>
                </a:solidFill>
                <a:uFillTx/>
                <a:latin typeface="Arial"/>
              </a:rPr>
              <a:t>оогенез</a:t>
            </a:r>
            <a:endParaRPr b="0" lang="ru-R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65" name="Прямоугольник 5"/>
          <p:cNvSpPr/>
          <p:nvPr/>
        </p:nvSpPr>
        <p:spPr>
          <a:xfrm>
            <a:off x="3516480" y="0"/>
            <a:ext cx="2122200" cy="368280"/>
          </a:xfrm>
          <a:prstGeom prst="rect">
            <a:avLst/>
          </a:prstGeom>
          <a:solidFill>
            <a:srgbClr val="bbe0e3"/>
          </a:solidFill>
          <a:ln w="12600">
            <a:solidFill>
              <a:srgbClr val="89a4a7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1800" strike="noStrike" u="none">
                <a:solidFill>
                  <a:srgbClr val="000000"/>
                </a:solidFill>
                <a:uFillTx/>
                <a:latin typeface="Arial"/>
              </a:rPr>
              <a:t>Гаметогенез</a:t>
            </a:r>
            <a:endParaRPr b="0" lang="ru-R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66" name="Прямоугольник 5"/>
          <p:cNvSpPr/>
          <p:nvPr/>
        </p:nvSpPr>
        <p:spPr>
          <a:xfrm>
            <a:off x="2631960" y="2397240"/>
            <a:ext cx="1806840" cy="368280"/>
          </a:xfrm>
          <a:prstGeom prst="rect">
            <a:avLst/>
          </a:prstGeom>
          <a:solidFill>
            <a:srgbClr val="bbe0e3"/>
          </a:solidFill>
          <a:ln w="12600">
            <a:solidFill>
              <a:srgbClr val="89a4a7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1800" strike="noStrike" u="none">
                <a:solidFill>
                  <a:srgbClr val="000000"/>
                </a:solidFill>
                <a:uFillTx/>
                <a:latin typeface="Arial"/>
              </a:rPr>
              <a:t>Метафаза -1</a:t>
            </a:r>
            <a:endParaRPr b="0" lang="ru-R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67" name="Прямоугольник 5"/>
          <p:cNvSpPr/>
          <p:nvPr/>
        </p:nvSpPr>
        <p:spPr>
          <a:xfrm>
            <a:off x="4417920" y="2397240"/>
            <a:ext cx="1808280" cy="368280"/>
          </a:xfrm>
          <a:prstGeom prst="rect">
            <a:avLst/>
          </a:prstGeom>
          <a:solidFill>
            <a:srgbClr val="bbe0e3"/>
          </a:solidFill>
          <a:ln w="12600">
            <a:solidFill>
              <a:srgbClr val="89a4a7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1800" strike="noStrike" u="none">
                <a:solidFill>
                  <a:srgbClr val="000000"/>
                </a:solidFill>
                <a:uFillTx/>
                <a:latin typeface="Arial"/>
              </a:rPr>
              <a:t>Метафаза-1</a:t>
            </a:r>
            <a:endParaRPr b="0" lang="ru-R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68" name="Прямоугольник 5"/>
          <p:cNvSpPr/>
          <p:nvPr/>
        </p:nvSpPr>
        <p:spPr>
          <a:xfrm>
            <a:off x="4049640" y="6388200"/>
            <a:ext cx="1044720" cy="368280"/>
          </a:xfrm>
          <a:prstGeom prst="rect">
            <a:avLst/>
          </a:prstGeom>
          <a:solidFill>
            <a:srgbClr val="bbe0e3"/>
          </a:solidFill>
          <a:ln w="12600">
            <a:solidFill>
              <a:srgbClr val="89a4a7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1800" strike="noStrike" u="none">
                <a:solidFill>
                  <a:srgbClr val="000000"/>
                </a:solidFill>
                <a:uFillTx/>
                <a:latin typeface="Arial"/>
              </a:rPr>
              <a:t>зигота</a:t>
            </a:r>
            <a:endParaRPr b="0" lang="ru-R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9" name="Овал 1"/>
          <p:cNvGrpSpPr/>
          <p:nvPr/>
        </p:nvGrpSpPr>
        <p:grpSpPr>
          <a:xfrm>
            <a:off x="1706400" y="1494000"/>
            <a:ext cx="1847880" cy="1535040"/>
            <a:chOff x="1706400" y="1494000"/>
            <a:chExt cx="1847880" cy="1535040"/>
          </a:xfrm>
        </p:grpSpPr>
        <p:pic>
          <p:nvPicPr>
            <p:cNvPr id="70" name="Овал 1" descr=""/>
            <p:cNvPicPr/>
            <p:nvPr/>
          </p:nvPicPr>
          <p:blipFill>
            <a:blip r:embed="rId1"/>
            <a:stretch/>
          </p:blipFill>
          <p:spPr>
            <a:xfrm>
              <a:off x="1706400" y="1494000"/>
              <a:ext cx="1847880" cy="1535040"/>
            </a:xfrm>
            <a:prstGeom prst="rect">
              <a:avLst/>
            </a:prstGeom>
            <a:ln w="0">
              <a:noFill/>
            </a:ln>
          </p:spPr>
        </p:pic>
        <p:sp>
          <p:nvSpPr>
            <p:cNvPr id="71" name=""/>
            <p:cNvSpPr/>
            <p:nvPr/>
          </p:nvSpPr>
          <p:spPr>
            <a:xfrm>
              <a:off x="2063880" y="1790640"/>
              <a:ext cx="1130040" cy="91440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ctr">
              <a:noAutofit/>
            </a:bodyPr>
            <a:p>
              <a:pPr algn="ctr"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r>
                <a:rPr b="0" lang="kk-KZ" sz="1800" strike="noStrike" u="none">
                  <a:solidFill>
                    <a:srgbClr val="000000"/>
                  </a:solidFill>
                  <a:uFillTx/>
                  <a:latin typeface="Arial"/>
                </a:rPr>
                <a:t>Алғашқы ооцит</a:t>
              </a:r>
              <a:endParaRPr b="0" lang="ru-RU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</p:grpSp>
      <p:grpSp>
        <p:nvGrpSpPr>
          <p:cNvPr id="72" name="Овал 3"/>
          <p:cNvGrpSpPr/>
          <p:nvPr/>
        </p:nvGrpSpPr>
        <p:grpSpPr>
          <a:xfrm>
            <a:off x="5827680" y="1494000"/>
            <a:ext cx="1847880" cy="1535040"/>
            <a:chOff x="5827680" y="1494000"/>
            <a:chExt cx="1847880" cy="1535040"/>
          </a:xfrm>
        </p:grpSpPr>
        <p:pic>
          <p:nvPicPr>
            <p:cNvPr id="73" name="Овал 3" descr=""/>
            <p:cNvPicPr/>
            <p:nvPr/>
          </p:nvPicPr>
          <p:blipFill>
            <a:blip r:embed="rId2"/>
            <a:stretch/>
          </p:blipFill>
          <p:spPr>
            <a:xfrm>
              <a:off x="5827680" y="1494000"/>
              <a:ext cx="1847880" cy="1535040"/>
            </a:xfrm>
            <a:prstGeom prst="rect">
              <a:avLst/>
            </a:prstGeom>
            <a:ln w="0">
              <a:noFill/>
            </a:ln>
          </p:spPr>
        </p:pic>
        <p:sp>
          <p:nvSpPr>
            <p:cNvPr id="74" name=""/>
            <p:cNvSpPr/>
            <p:nvPr/>
          </p:nvSpPr>
          <p:spPr>
            <a:xfrm>
              <a:off x="6184800" y="1790640"/>
              <a:ext cx="1131840" cy="91440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ctr">
              <a:noAutofit/>
            </a:bodyPr>
            <a:p>
              <a:pPr algn="ctr"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r>
                <a:rPr b="0" lang="kk-KZ" sz="1800" strike="noStrike" u="none">
                  <a:solidFill>
                    <a:srgbClr val="000000"/>
                  </a:solidFill>
                  <a:uFillTx/>
                  <a:latin typeface="Arial"/>
                </a:rPr>
                <a:t>Алғашқы сперматоцит</a:t>
              </a:r>
              <a:endParaRPr b="0" lang="ru-RU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</p:grpSp>
      <p:grpSp>
        <p:nvGrpSpPr>
          <p:cNvPr id="75" name="Овал 4"/>
          <p:cNvGrpSpPr/>
          <p:nvPr/>
        </p:nvGrpSpPr>
        <p:grpSpPr>
          <a:xfrm>
            <a:off x="689040" y="2975040"/>
            <a:ext cx="1749240" cy="1365120"/>
            <a:chOff x="689040" y="2975040"/>
            <a:chExt cx="1749240" cy="1365120"/>
          </a:xfrm>
        </p:grpSpPr>
        <p:pic>
          <p:nvPicPr>
            <p:cNvPr id="76" name="Овал 4" descr=""/>
            <p:cNvPicPr/>
            <p:nvPr/>
          </p:nvPicPr>
          <p:blipFill>
            <a:blip r:embed="rId3"/>
            <a:stretch/>
          </p:blipFill>
          <p:spPr>
            <a:xfrm>
              <a:off x="689040" y="2975040"/>
              <a:ext cx="1749240" cy="1365120"/>
            </a:xfrm>
            <a:prstGeom prst="rect">
              <a:avLst/>
            </a:prstGeom>
            <a:ln w="0">
              <a:noFill/>
            </a:ln>
          </p:spPr>
        </p:pic>
        <p:sp>
          <p:nvSpPr>
            <p:cNvPr id="77" name=""/>
            <p:cNvSpPr/>
            <p:nvPr/>
          </p:nvSpPr>
          <p:spPr>
            <a:xfrm>
              <a:off x="996840" y="3225960"/>
              <a:ext cx="1130400" cy="86328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ctr">
              <a:noAutofit/>
            </a:bodyPr>
            <a:p>
              <a:pPr algn="ctr"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r>
                <a:rPr b="0" lang="kk-KZ" sz="1800" strike="noStrike" u="none">
                  <a:solidFill>
                    <a:srgbClr val="000000"/>
                  </a:solidFill>
                  <a:uFillTx/>
                  <a:latin typeface="Arial"/>
                </a:rPr>
                <a:t>екіншілікооцит</a:t>
              </a:r>
              <a:endParaRPr b="0" lang="ru-RU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</p:grpSp>
      <p:grpSp>
        <p:nvGrpSpPr>
          <p:cNvPr id="78" name="Овал 5"/>
          <p:cNvGrpSpPr/>
          <p:nvPr/>
        </p:nvGrpSpPr>
        <p:grpSpPr>
          <a:xfrm>
            <a:off x="3041640" y="3492360"/>
            <a:ext cx="701640" cy="701640"/>
            <a:chOff x="3041640" y="3492360"/>
            <a:chExt cx="701640" cy="701640"/>
          </a:xfrm>
        </p:grpSpPr>
        <p:pic>
          <p:nvPicPr>
            <p:cNvPr id="79" name="Овал 5" descr=""/>
            <p:cNvPicPr/>
            <p:nvPr/>
          </p:nvPicPr>
          <p:blipFill>
            <a:blip r:embed="rId4"/>
            <a:stretch/>
          </p:blipFill>
          <p:spPr>
            <a:xfrm>
              <a:off x="3041640" y="3492360"/>
              <a:ext cx="701640" cy="701640"/>
            </a:xfrm>
            <a:prstGeom prst="rect">
              <a:avLst/>
            </a:prstGeom>
            <a:ln w="0">
              <a:noFill/>
            </a:ln>
          </p:spPr>
        </p:pic>
        <p:sp>
          <p:nvSpPr>
            <p:cNvPr id="80" name=""/>
            <p:cNvSpPr/>
            <p:nvPr/>
          </p:nvSpPr>
          <p:spPr>
            <a:xfrm>
              <a:off x="3147840" y="3600360"/>
              <a:ext cx="486000" cy="48420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ctr">
              <a:noAutofit/>
            </a:bodyPr>
            <a:p>
              <a:pPr algn="ctr"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endParaRPr b="0" lang="ru-RU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</p:grpSp>
      <p:grpSp>
        <p:nvGrpSpPr>
          <p:cNvPr id="81" name="Овал 6"/>
          <p:cNvGrpSpPr/>
          <p:nvPr/>
        </p:nvGrpSpPr>
        <p:grpSpPr>
          <a:xfrm>
            <a:off x="609480" y="4425840"/>
            <a:ext cx="1957680" cy="1693800"/>
            <a:chOff x="609480" y="4425840"/>
            <a:chExt cx="1957680" cy="1693800"/>
          </a:xfrm>
        </p:grpSpPr>
        <p:pic>
          <p:nvPicPr>
            <p:cNvPr id="82" name="Овал 6" descr=""/>
            <p:cNvPicPr/>
            <p:nvPr/>
          </p:nvPicPr>
          <p:blipFill>
            <a:blip r:embed="rId5"/>
            <a:stretch/>
          </p:blipFill>
          <p:spPr>
            <a:xfrm>
              <a:off x="609480" y="4425840"/>
              <a:ext cx="1957680" cy="1693800"/>
            </a:xfrm>
            <a:prstGeom prst="rect">
              <a:avLst/>
            </a:prstGeom>
            <a:ln w="0">
              <a:noFill/>
            </a:ln>
          </p:spPr>
        </p:pic>
        <p:sp>
          <p:nvSpPr>
            <p:cNvPr id="83" name=""/>
            <p:cNvSpPr/>
            <p:nvPr/>
          </p:nvSpPr>
          <p:spPr>
            <a:xfrm>
              <a:off x="1063800" y="4840200"/>
              <a:ext cx="1050840" cy="86220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ctr">
              <a:noAutofit/>
            </a:bodyPr>
            <a:p>
              <a:pPr algn="ctr"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endParaRPr b="0" lang="ru-RU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</p:grpSp>
      <p:grpSp>
        <p:nvGrpSpPr>
          <p:cNvPr id="84" name="Овал 7"/>
          <p:cNvGrpSpPr/>
          <p:nvPr/>
        </p:nvGrpSpPr>
        <p:grpSpPr>
          <a:xfrm>
            <a:off x="2730600" y="5248440"/>
            <a:ext cx="579240" cy="512640"/>
            <a:chOff x="2730600" y="5248440"/>
            <a:chExt cx="579240" cy="512640"/>
          </a:xfrm>
        </p:grpSpPr>
        <p:pic>
          <p:nvPicPr>
            <p:cNvPr id="85" name="Овал 7" descr=""/>
            <p:cNvPicPr/>
            <p:nvPr/>
          </p:nvPicPr>
          <p:blipFill>
            <a:blip r:embed="rId6"/>
            <a:stretch/>
          </p:blipFill>
          <p:spPr>
            <a:xfrm>
              <a:off x="2730600" y="5248440"/>
              <a:ext cx="579240" cy="512640"/>
            </a:xfrm>
            <a:prstGeom prst="rect">
              <a:avLst/>
            </a:prstGeom>
            <a:ln w="0">
              <a:noFill/>
            </a:ln>
          </p:spPr>
        </p:pic>
        <p:sp>
          <p:nvSpPr>
            <p:cNvPr id="86" name=""/>
            <p:cNvSpPr/>
            <p:nvPr/>
          </p:nvSpPr>
          <p:spPr>
            <a:xfrm>
              <a:off x="2830680" y="5340240"/>
              <a:ext cx="376200" cy="33192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ctr">
              <a:noAutofit/>
            </a:bodyPr>
            <a:p>
              <a:pPr algn="ctr"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endParaRPr b="0" lang="ru-RU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</p:grpSp>
      <p:grpSp>
        <p:nvGrpSpPr>
          <p:cNvPr id="87" name="Овал 8"/>
          <p:cNvGrpSpPr/>
          <p:nvPr/>
        </p:nvGrpSpPr>
        <p:grpSpPr>
          <a:xfrm>
            <a:off x="3505320" y="5248440"/>
            <a:ext cx="573120" cy="512640"/>
            <a:chOff x="3505320" y="5248440"/>
            <a:chExt cx="573120" cy="512640"/>
          </a:xfrm>
        </p:grpSpPr>
        <p:pic>
          <p:nvPicPr>
            <p:cNvPr id="88" name="Овал 8" descr=""/>
            <p:cNvPicPr/>
            <p:nvPr/>
          </p:nvPicPr>
          <p:blipFill>
            <a:blip r:embed="rId7"/>
            <a:stretch/>
          </p:blipFill>
          <p:spPr>
            <a:xfrm>
              <a:off x="3505320" y="5248440"/>
              <a:ext cx="573120" cy="512640"/>
            </a:xfrm>
            <a:prstGeom prst="rect">
              <a:avLst/>
            </a:prstGeom>
            <a:ln w="0">
              <a:noFill/>
            </a:ln>
          </p:spPr>
        </p:pic>
        <p:sp>
          <p:nvSpPr>
            <p:cNvPr id="89" name=""/>
            <p:cNvSpPr/>
            <p:nvPr/>
          </p:nvSpPr>
          <p:spPr>
            <a:xfrm>
              <a:off x="3602160" y="5340240"/>
              <a:ext cx="376200" cy="33192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ctr">
              <a:noAutofit/>
            </a:bodyPr>
            <a:p>
              <a:pPr algn="ctr"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endParaRPr b="0" lang="ru-RU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</p:grpSp>
      <p:grpSp>
        <p:nvGrpSpPr>
          <p:cNvPr id="90" name="Овал 9"/>
          <p:cNvGrpSpPr/>
          <p:nvPr/>
        </p:nvGrpSpPr>
        <p:grpSpPr>
          <a:xfrm>
            <a:off x="4280040" y="5248440"/>
            <a:ext cx="577800" cy="512640"/>
            <a:chOff x="4280040" y="5248440"/>
            <a:chExt cx="577800" cy="512640"/>
          </a:xfrm>
        </p:grpSpPr>
        <p:pic>
          <p:nvPicPr>
            <p:cNvPr id="91" name="Овал 9" descr=""/>
            <p:cNvPicPr/>
            <p:nvPr/>
          </p:nvPicPr>
          <p:blipFill>
            <a:blip r:embed="rId8"/>
            <a:stretch/>
          </p:blipFill>
          <p:spPr>
            <a:xfrm>
              <a:off x="4280040" y="5248440"/>
              <a:ext cx="577800" cy="512640"/>
            </a:xfrm>
            <a:prstGeom prst="rect">
              <a:avLst/>
            </a:prstGeom>
            <a:ln w="0">
              <a:noFill/>
            </a:ln>
          </p:spPr>
        </p:pic>
        <p:sp>
          <p:nvSpPr>
            <p:cNvPr id="92" name=""/>
            <p:cNvSpPr/>
            <p:nvPr/>
          </p:nvSpPr>
          <p:spPr>
            <a:xfrm>
              <a:off x="4378320" y="5340240"/>
              <a:ext cx="378000" cy="33192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ctr">
              <a:noAutofit/>
            </a:bodyPr>
            <a:p>
              <a:pPr algn="ctr"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endParaRPr b="0" lang="ru-RU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</p:grpSp>
      <p:grpSp>
        <p:nvGrpSpPr>
          <p:cNvPr id="93" name="Овал 10"/>
          <p:cNvGrpSpPr/>
          <p:nvPr/>
        </p:nvGrpSpPr>
        <p:grpSpPr>
          <a:xfrm>
            <a:off x="4675320" y="2798640"/>
            <a:ext cx="1774800" cy="1773360"/>
            <a:chOff x="4675320" y="2798640"/>
            <a:chExt cx="1774800" cy="1773360"/>
          </a:xfrm>
        </p:grpSpPr>
        <p:pic>
          <p:nvPicPr>
            <p:cNvPr id="94" name="Овал 10" descr=""/>
            <p:cNvPicPr/>
            <p:nvPr/>
          </p:nvPicPr>
          <p:blipFill>
            <a:blip r:embed="rId9"/>
            <a:stretch/>
          </p:blipFill>
          <p:spPr>
            <a:xfrm>
              <a:off x="4675320" y="2798640"/>
              <a:ext cx="1774800" cy="1773360"/>
            </a:xfrm>
            <a:prstGeom prst="rect">
              <a:avLst/>
            </a:prstGeom>
            <a:ln w="0">
              <a:noFill/>
            </a:ln>
          </p:spPr>
        </p:pic>
        <p:sp>
          <p:nvSpPr>
            <p:cNvPr id="95" name=""/>
            <p:cNvSpPr/>
            <p:nvPr/>
          </p:nvSpPr>
          <p:spPr>
            <a:xfrm>
              <a:off x="5105520" y="3227400"/>
              <a:ext cx="914400" cy="91584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ctr">
              <a:noAutofit/>
            </a:bodyPr>
            <a:p>
              <a:pPr algn="ctr"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endParaRPr b="0" lang="ru-RU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</p:grpSp>
      <p:grpSp>
        <p:nvGrpSpPr>
          <p:cNvPr id="96" name="Овал 11"/>
          <p:cNvGrpSpPr/>
          <p:nvPr/>
        </p:nvGrpSpPr>
        <p:grpSpPr>
          <a:xfrm>
            <a:off x="7077240" y="2798640"/>
            <a:ext cx="1774800" cy="1773360"/>
            <a:chOff x="7077240" y="2798640"/>
            <a:chExt cx="1774800" cy="1773360"/>
          </a:xfrm>
        </p:grpSpPr>
        <p:pic>
          <p:nvPicPr>
            <p:cNvPr id="97" name="Овал 11" descr=""/>
            <p:cNvPicPr/>
            <p:nvPr/>
          </p:nvPicPr>
          <p:blipFill>
            <a:blip r:embed="rId10"/>
            <a:stretch/>
          </p:blipFill>
          <p:spPr>
            <a:xfrm>
              <a:off x="7077240" y="2798640"/>
              <a:ext cx="1774800" cy="1773360"/>
            </a:xfrm>
            <a:prstGeom prst="rect">
              <a:avLst/>
            </a:prstGeom>
            <a:ln w="0">
              <a:noFill/>
            </a:ln>
          </p:spPr>
        </p:pic>
        <p:sp>
          <p:nvSpPr>
            <p:cNvPr id="98" name=""/>
            <p:cNvSpPr/>
            <p:nvPr/>
          </p:nvSpPr>
          <p:spPr>
            <a:xfrm>
              <a:off x="7507440" y="3227400"/>
              <a:ext cx="914400" cy="91584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ctr">
              <a:noAutofit/>
            </a:bodyPr>
            <a:p>
              <a:pPr algn="ctr"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endParaRPr b="0" lang="ru-RU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</p:grpSp>
      <p:grpSp>
        <p:nvGrpSpPr>
          <p:cNvPr id="99" name="Овал 12"/>
          <p:cNvGrpSpPr/>
          <p:nvPr/>
        </p:nvGrpSpPr>
        <p:grpSpPr>
          <a:xfrm>
            <a:off x="5273640" y="5261040"/>
            <a:ext cx="650880" cy="652320"/>
            <a:chOff x="5273640" y="5261040"/>
            <a:chExt cx="650880" cy="652320"/>
          </a:xfrm>
        </p:grpSpPr>
        <p:pic>
          <p:nvPicPr>
            <p:cNvPr id="100" name="Овал 12" descr=""/>
            <p:cNvPicPr/>
            <p:nvPr/>
          </p:nvPicPr>
          <p:blipFill>
            <a:blip r:embed="rId11"/>
            <a:stretch/>
          </p:blipFill>
          <p:spPr>
            <a:xfrm>
              <a:off x="5273640" y="5261040"/>
              <a:ext cx="650880" cy="652320"/>
            </a:xfrm>
            <a:prstGeom prst="rect">
              <a:avLst/>
            </a:prstGeom>
            <a:ln w="0">
              <a:noFill/>
            </a:ln>
          </p:spPr>
        </p:pic>
        <p:sp>
          <p:nvSpPr>
            <p:cNvPr id="101" name=""/>
            <p:cNvSpPr/>
            <p:nvPr/>
          </p:nvSpPr>
          <p:spPr>
            <a:xfrm>
              <a:off x="5381640" y="5373720"/>
              <a:ext cx="433440" cy="43164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ctr">
              <a:noAutofit/>
            </a:bodyPr>
            <a:p>
              <a:pPr algn="ctr"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endParaRPr b="0" lang="ru-RU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</p:grpSp>
      <p:grpSp>
        <p:nvGrpSpPr>
          <p:cNvPr id="102" name="Овал 13"/>
          <p:cNvGrpSpPr/>
          <p:nvPr/>
        </p:nvGrpSpPr>
        <p:grpSpPr>
          <a:xfrm>
            <a:off x="6315120" y="5261040"/>
            <a:ext cx="652320" cy="652320"/>
            <a:chOff x="6315120" y="5261040"/>
            <a:chExt cx="652320" cy="652320"/>
          </a:xfrm>
        </p:grpSpPr>
        <p:pic>
          <p:nvPicPr>
            <p:cNvPr id="103" name="Овал 13" descr=""/>
            <p:cNvPicPr/>
            <p:nvPr/>
          </p:nvPicPr>
          <p:blipFill>
            <a:blip r:embed="rId12"/>
            <a:stretch/>
          </p:blipFill>
          <p:spPr>
            <a:xfrm>
              <a:off x="6315120" y="5261040"/>
              <a:ext cx="652320" cy="652320"/>
            </a:xfrm>
            <a:prstGeom prst="rect">
              <a:avLst/>
            </a:prstGeom>
            <a:ln w="0">
              <a:noFill/>
            </a:ln>
          </p:spPr>
        </p:pic>
        <p:sp>
          <p:nvSpPr>
            <p:cNvPr id="104" name=""/>
            <p:cNvSpPr/>
            <p:nvPr/>
          </p:nvSpPr>
          <p:spPr>
            <a:xfrm>
              <a:off x="6426360" y="5373720"/>
              <a:ext cx="431640" cy="43164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ctr">
              <a:noAutofit/>
            </a:bodyPr>
            <a:p>
              <a:pPr algn="ctr"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endParaRPr b="0" lang="ru-RU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</p:grpSp>
      <p:grpSp>
        <p:nvGrpSpPr>
          <p:cNvPr id="105" name="Овал 14"/>
          <p:cNvGrpSpPr/>
          <p:nvPr/>
        </p:nvGrpSpPr>
        <p:grpSpPr>
          <a:xfrm>
            <a:off x="7236000" y="5248440"/>
            <a:ext cx="652320" cy="652320"/>
            <a:chOff x="7236000" y="5248440"/>
            <a:chExt cx="652320" cy="652320"/>
          </a:xfrm>
        </p:grpSpPr>
        <p:pic>
          <p:nvPicPr>
            <p:cNvPr id="106" name="Овал 14" descr=""/>
            <p:cNvPicPr/>
            <p:nvPr/>
          </p:nvPicPr>
          <p:blipFill>
            <a:blip r:embed="rId13"/>
            <a:stretch/>
          </p:blipFill>
          <p:spPr>
            <a:xfrm>
              <a:off x="7236000" y="5248440"/>
              <a:ext cx="652320" cy="652320"/>
            </a:xfrm>
            <a:prstGeom prst="rect">
              <a:avLst/>
            </a:prstGeom>
            <a:ln w="0">
              <a:noFill/>
            </a:ln>
          </p:spPr>
        </p:pic>
        <p:sp>
          <p:nvSpPr>
            <p:cNvPr id="107" name=""/>
            <p:cNvSpPr/>
            <p:nvPr/>
          </p:nvSpPr>
          <p:spPr>
            <a:xfrm>
              <a:off x="7346880" y="5361120"/>
              <a:ext cx="433440" cy="43020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ctr">
              <a:noAutofit/>
            </a:bodyPr>
            <a:p>
              <a:pPr algn="ctr"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endParaRPr b="0" lang="ru-RU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</p:grpSp>
      <p:grpSp>
        <p:nvGrpSpPr>
          <p:cNvPr id="108" name="Овал 15"/>
          <p:cNvGrpSpPr/>
          <p:nvPr/>
        </p:nvGrpSpPr>
        <p:grpSpPr>
          <a:xfrm>
            <a:off x="8174160" y="5230800"/>
            <a:ext cx="652320" cy="652320"/>
            <a:chOff x="8174160" y="5230800"/>
            <a:chExt cx="652320" cy="652320"/>
          </a:xfrm>
        </p:grpSpPr>
        <p:pic>
          <p:nvPicPr>
            <p:cNvPr id="109" name="Овал 15" descr=""/>
            <p:cNvPicPr/>
            <p:nvPr/>
          </p:nvPicPr>
          <p:blipFill>
            <a:blip r:embed="rId14"/>
            <a:stretch/>
          </p:blipFill>
          <p:spPr>
            <a:xfrm>
              <a:off x="8174160" y="5230800"/>
              <a:ext cx="652320" cy="652320"/>
            </a:xfrm>
            <a:prstGeom prst="rect">
              <a:avLst/>
            </a:prstGeom>
            <a:ln w="0">
              <a:noFill/>
            </a:ln>
          </p:spPr>
        </p:pic>
        <p:sp>
          <p:nvSpPr>
            <p:cNvPr id="110" name=""/>
            <p:cNvSpPr/>
            <p:nvPr/>
          </p:nvSpPr>
          <p:spPr>
            <a:xfrm>
              <a:off x="8285040" y="5338800"/>
              <a:ext cx="433440" cy="43164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ctr">
              <a:noAutofit/>
            </a:bodyPr>
            <a:p>
              <a:pPr algn="ctr"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endParaRPr b="0" lang="ru-RU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</p:grpSp>
      <p:sp>
        <p:nvSpPr>
          <p:cNvPr id="111" name="Прямоугольник 2"/>
          <p:cNvSpPr/>
          <p:nvPr/>
        </p:nvSpPr>
        <p:spPr>
          <a:xfrm>
            <a:off x="5468760" y="4429080"/>
            <a:ext cx="2563920" cy="3682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t">
            <a:spAutoFit/>
          </a:bodyPr>
          <a:p>
            <a:pPr algn="ctr"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1800" strike="noStrike" u="none">
                <a:solidFill>
                  <a:srgbClr val="000000"/>
                </a:solidFill>
                <a:uFillTx/>
                <a:latin typeface="Arial"/>
              </a:rPr>
              <a:t>Екіншілік сперматоцит</a:t>
            </a:r>
            <a:endParaRPr b="0" lang="ru-R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cxnSp>
        <p:nvCxnSpPr>
          <p:cNvPr id="112" name="Прямая со стрелкой 17"/>
          <p:cNvCxnSpPr/>
          <p:nvPr/>
        </p:nvCxnSpPr>
        <p:spPr>
          <a:xfrm flipH="1">
            <a:off x="1561680" y="2895480"/>
            <a:ext cx="1067760" cy="153360"/>
          </a:xfrm>
          <a:prstGeom prst="straightConnector1">
            <a:avLst/>
          </a:prstGeom>
          <a:ln w="9360">
            <a:solidFill>
              <a:srgbClr val="000000"/>
            </a:solidFill>
            <a:miter/>
            <a:tailEnd len="med" type="arrow" w="med"/>
          </a:ln>
        </p:spPr>
      </p:cxnSp>
      <p:cxnSp>
        <p:nvCxnSpPr>
          <p:cNvPr id="113" name="Прямая со стрелкой 22"/>
          <p:cNvCxnSpPr/>
          <p:nvPr/>
        </p:nvCxnSpPr>
        <p:spPr>
          <a:xfrm>
            <a:off x="2629080" y="2895480"/>
            <a:ext cx="762480" cy="605520"/>
          </a:xfrm>
          <a:prstGeom prst="straightConnector1">
            <a:avLst/>
          </a:prstGeom>
          <a:ln w="9360">
            <a:solidFill>
              <a:srgbClr val="000000"/>
            </a:solidFill>
            <a:miter/>
            <a:tailEnd len="med" type="arrow" w="med"/>
          </a:ln>
        </p:spPr>
      </p:cxnSp>
      <p:cxnSp>
        <p:nvCxnSpPr>
          <p:cNvPr id="114" name="Прямая со стрелкой 25"/>
          <p:cNvCxnSpPr/>
          <p:nvPr/>
        </p:nvCxnSpPr>
        <p:spPr>
          <a:xfrm>
            <a:off x="1588680" y="4236840"/>
            <a:ext cx="1080" cy="425880"/>
          </a:xfrm>
          <a:prstGeom prst="straightConnector1">
            <a:avLst/>
          </a:prstGeom>
          <a:ln w="9360">
            <a:solidFill>
              <a:srgbClr val="000000"/>
            </a:solidFill>
            <a:prstDash val="dash"/>
            <a:miter/>
          </a:ln>
        </p:spPr>
      </p:cxnSp>
      <p:cxnSp>
        <p:nvCxnSpPr>
          <p:cNvPr id="115" name="Прямая со стрелкой 27"/>
          <p:cNvCxnSpPr/>
          <p:nvPr/>
        </p:nvCxnSpPr>
        <p:spPr>
          <a:xfrm flipH="1" flipV="1">
            <a:off x="1630080" y="4268520"/>
            <a:ext cx="1389600" cy="1003680"/>
          </a:xfrm>
          <a:prstGeom prst="straightConnector1">
            <a:avLst/>
          </a:prstGeom>
          <a:ln w="9360">
            <a:solidFill>
              <a:srgbClr val="000000"/>
            </a:solidFill>
            <a:prstDash val="dash"/>
            <a:miter/>
          </a:ln>
        </p:spPr>
      </p:cxnSp>
      <p:cxnSp>
        <p:nvCxnSpPr>
          <p:cNvPr id="116" name="Прямая со стрелкой 29"/>
          <p:cNvCxnSpPr/>
          <p:nvPr/>
        </p:nvCxnSpPr>
        <p:spPr>
          <a:xfrm flipH="1" flipV="1">
            <a:off x="3457080" y="4236480"/>
            <a:ext cx="334080" cy="1035720"/>
          </a:xfrm>
          <a:prstGeom prst="straightConnector1">
            <a:avLst/>
          </a:prstGeom>
          <a:ln w="9360">
            <a:solidFill>
              <a:srgbClr val="000000"/>
            </a:solidFill>
            <a:prstDash val="dash"/>
            <a:miter/>
          </a:ln>
        </p:spPr>
      </p:cxnSp>
      <p:cxnSp>
        <p:nvCxnSpPr>
          <p:cNvPr id="117" name="Прямая со стрелкой 31"/>
          <p:cNvCxnSpPr/>
          <p:nvPr/>
        </p:nvCxnSpPr>
        <p:spPr>
          <a:xfrm flipH="1" flipV="1">
            <a:off x="3486960" y="4195440"/>
            <a:ext cx="1080360" cy="1077120"/>
          </a:xfrm>
          <a:prstGeom prst="straightConnector1">
            <a:avLst/>
          </a:prstGeom>
          <a:ln w="9360">
            <a:solidFill>
              <a:srgbClr val="000000"/>
            </a:solidFill>
            <a:prstDash val="dash"/>
            <a:miter/>
          </a:ln>
        </p:spPr>
      </p:cxnSp>
      <p:cxnSp>
        <p:nvCxnSpPr>
          <p:cNvPr id="118" name="Прямая со стрелкой 33"/>
          <p:cNvCxnSpPr/>
          <p:nvPr/>
        </p:nvCxnSpPr>
        <p:spPr>
          <a:xfrm flipH="1">
            <a:off x="5697000" y="2896920"/>
            <a:ext cx="1067760" cy="153000"/>
          </a:xfrm>
          <a:prstGeom prst="straightConnector1">
            <a:avLst/>
          </a:prstGeom>
          <a:ln w="9360">
            <a:solidFill>
              <a:srgbClr val="000000"/>
            </a:solidFill>
            <a:miter/>
            <a:tailEnd len="med" type="arrow" w="med"/>
          </a:ln>
        </p:spPr>
      </p:cxnSp>
      <p:cxnSp>
        <p:nvCxnSpPr>
          <p:cNvPr id="119" name="Прямая со стрелкой 34"/>
          <p:cNvCxnSpPr/>
          <p:nvPr/>
        </p:nvCxnSpPr>
        <p:spPr>
          <a:xfrm>
            <a:off x="6750000" y="2895120"/>
            <a:ext cx="1215360" cy="143640"/>
          </a:xfrm>
          <a:prstGeom prst="straightConnector1">
            <a:avLst/>
          </a:prstGeom>
          <a:ln w="9360">
            <a:solidFill>
              <a:srgbClr val="000000"/>
            </a:solidFill>
            <a:miter/>
            <a:tailEnd len="med" type="arrow" w="med"/>
          </a:ln>
        </p:spPr>
      </p:cxnSp>
      <p:cxnSp>
        <p:nvCxnSpPr>
          <p:cNvPr id="120" name="Прямая со стрелкой 37"/>
          <p:cNvCxnSpPr/>
          <p:nvPr/>
        </p:nvCxnSpPr>
        <p:spPr>
          <a:xfrm flipH="1">
            <a:off x="5596920" y="4311360"/>
            <a:ext cx="13320" cy="973800"/>
          </a:xfrm>
          <a:prstGeom prst="straightConnector1">
            <a:avLst/>
          </a:prstGeom>
          <a:ln w="9360">
            <a:solidFill>
              <a:srgbClr val="000000"/>
            </a:solidFill>
            <a:prstDash val="dash"/>
            <a:miter/>
          </a:ln>
        </p:spPr>
      </p:cxnSp>
      <p:cxnSp>
        <p:nvCxnSpPr>
          <p:cNvPr id="121" name="Прямая со стрелкой 39"/>
          <p:cNvCxnSpPr/>
          <p:nvPr/>
        </p:nvCxnSpPr>
        <p:spPr>
          <a:xfrm>
            <a:off x="5573520" y="4340160"/>
            <a:ext cx="1068480" cy="945360"/>
          </a:xfrm>
          <a:prstGeom prst="straightConnector1">
            <a:avLst/>
          </a:prstGeom>
          <a:ln w="9360">
            <a:solidFill>
              <a:srgbClr val="000000"/>
            </a:solidFill>
            <a:prstDash val="dash"/>
            <a:miter/>
          </a:ln>
        </p:spPr>
      </p:cxnSp>
      <p:cxnSp>
        <p:nvCxnSpPr>
          <p:cNvPr id="122" name="Прямая со стрелкой 41"/>
          <p:cNvCxnSpPr/>
          <p:nvPr/>
        </p:nvCxnSpPr>
        <p:spPr>
          <a:xfrm flipH="1">
            <a:off x="7562520" y="4321080"/>
            <a:ext cx="467280" cy="951840"/>
          </a:xfrm>
          <a:prstGeom prst="straightConnector1">
            <a:avLst/>
          </a:prstGeom>
          <a:ln w="9360">
            <a:solidFill>
              <a:srgbClr val="000000"/>
            </a:solidFill>
            <a:prstDash val="dash"/>
            <a:miter/>
          </a:ln>
        </p:spPr>
      </p:cxnSp>
      <p:cxnSp>
        <p:nvCxnSpPr>
          <p:cNvPr id="123" name="Прямая со стрелкой 43"/>
          <p:cNvCxnSpPr/>
          <p:nvPr/>
        </p:nvCxnSpPr>
        <p:spPr>
          <a:xfrm>
            <a:off x="7989840" y="4330440"/>
            <a:ext cx="513360" cy="919800"/>
          </a:xfrm>
          <a:prstGeom prst="straightConnector1">
            <a:avLst/>
          </a:prstGeom>
          <a:ln w="9360">
            <a:solidFill>
              <a:srgbClr val="000000"/>
            </a:solidFill>
            <a:prstDash val="dash"/>
            <a:miter/>
          </a:ln>
        </p:spPr>
      </p:cxnSp>
      <p:sp>
        <p:nvSpPr>
          <p:cNvPr id="124" name="Прямоугольник 44"/>
          <p:cNvSpPr/>
          <p:nvPr/>
        </p:nvSpPr>
        <p:spPr>
          <a:xfrm>
            <a:off x="1731960" y="712800"/>
            <a:ext cx="5018040" cy="3682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1800" strike="noStrike" u="none">
                <a:solidFill>
                  <a:srgbClr val="000000"/>
                </a:solidFill>
                <a:uFillTx/>
                <a:latin typeface="Arial"/>
              </a:rPr>
              <a:t>Тапсырмадан полярлы денешікті көрсетіңіз.</a:t>
            </a:r>
            <a:endParaRPr b="0" lang="ru-R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xmlns:r="http://schemas.openxmlformats.org/officeDocument/2006/relationships" name="Office">
  <a:themeElements>
    <a:clrScheme name="LibreOffice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18a303"/>
      </a:accent1>
      <a:accent2>
        <a:srgbClr val="0369a3"/>
      </a:accent2>
      <a:accent3>
        <a:srgbClr val="a33e03"/>
      </a:accent3>
      <a:accent4>
        <a:srgbClr val="8e03a3"/>
      </a:accent4>
      <a:accent5>
        <a:srgbClr val="c99c00"/>
      </a:accent5>
      <a:accent6>
        <a:srgbClr val="c9211e"/>
      </a:accent6>
      <a:hlink>
        <a:srgbClr val="0000ee"/>
      </a:hlink>
      <a:folHlink>
        <a:srgbClr val="551a8b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solidFill>
          <a:schemeClr val="phClr"/>
        </a:solidFill>
        <a:solidFill>
          <a:schemeClr val="phClr"/>
        </a:solidFill>
      </a:fillStyleLst>
      <a:lnStyleLst>
        <a:ln w="6350" cap="flat" cmpd="sng" algn="ctr">
          <a:prstDash val="solid"/>
          <a:miter/>
        </a:ln>
        <a:ln w="6350" cap="flat" cmpd="sng" algn="ctr">
          <a:prstDash val="solid"/>
          <a:miter/>
        </a:ln>
        <a:ln w="63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solidFill>
          <a:schemeClr val="phClr"/>
        </a:soli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288</TotalTime>
  <Application>LibreOffice/24.8.2.1$MacOSX_AARCH64 LibreOffice_project/0f794b6e29741098670a3b95d60478a65d05ef13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2005-12-14T09:04:52Z</dcterms:created>
  <dc:creator>David Antle</dc:creator>
  <dc:description/>
  <dc:language>ru-RU</dc:language>
  <cp:lastModifiedBy>Амангүл</cp:lastModifiedBy>
  <dcterms:modified xsi:type="dcterms:W3CDTF">2021-01-02T23:14:40Z</dcterms:modified>
  <cp:revision>25</cp:revision>
  <dc:subject/>
  <dc:title>Gametogenesis</dc:title>
</cp:coreProperties>
</file>