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8.jpeg" ContentType="image/jpeg"/>
  <Override PartName="/ppt/media/image5.png" ContentType="image/png"/>
  <Override PartName="/ppt/media/image6.png" ContentType="image/png"/>
  <Override PartName="/ppt/media/image7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_rels/notesSlide1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5.xml.rels" ContentType="application/vnd.openxmlformats-package.relationships+xml"/>
  <Override PartName="/ppt/notesSlides/notesSlide12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rIns="90000" tIns="45000" bIns="45000" anchor="ctr" anchorCtr="1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hdr"/>
          </p:nvPr>
        </p:nvSpPr>
        <p:spPr>
          <a:xfrm>
            <a:off x="-360" y="0"/>
            <a:ext cx="297180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dt" idx="4"/>
          </p:nvPr>
        </p:nvSpPr>
        <p:spPr>
          <a:xfrm>
            <a:off x="3884400" y="0"/>
            <a:ext cx="297180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sldImg"/>
          </p:nvPr>
        </p:nvSpPr>
        <p:spPr>
          <a:xfrm>
            <a:off x="1143000" y="685440"/>
            <a:ext cx="4572000" cy="342900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Arial"/>
              </a:rPr>
              <a:t>Click to move the slide</a:t>
            </a:r>
            <a:endParaRPr b="0" lang="ru-R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Click to edit the notes format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ftr" idx="5"/>
          </p:nvPr>
        </p:nvSpPr>
        <p:spPr>
          <a:xfrm>
            <a:off x="-360" y="8685360"/>
            <a:ext cx="297180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PlaceHolder 6"/>
          <p:cNvSpPr>
            <a:spLocks noGrp="1"/>
          </p:cNvSpPr>
          <p:nvPr>
            <p:ph type="sldNum" idx="6"/>
          </p:nvPr>
        </p:nvSpPr>
        <p:spPr>
          <a:xfrm>
            <a:off x="3884400" y="8685360"/>
            <a:ext cx="297180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200" strike="noStrike" u="non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BF65DBB-36F0-40A9-8172-7CC2D52EC032}" type="slidenum"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Rectangle 7"/>
          <p:cNvSpPr/>
          <p:nvPr/>
        </p:nvSpPr>
        <p:spPr>
          <a:xfrm>
            <a:off x="3884760" y="8685360"/>
            <a:ext cx="297180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5F504057-F980-4A51-83A5-689E6D550727}" type="slidenum"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5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Rectangle 7"/>
          <p:cNvSpPr/>
          <p:nvPr/>
        </p:nvSpPr>
        <p:spPr>
          <a:xfrm>
            <a:off x="3884760" y="8685360"/>
            <a:ext cx="297180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C046082A-9E84-4825-9B5F-67A4EF2C75B3}" type="slidenum"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9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6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Rectangle 7"/>
          <p:cNvSpPr/>
          <p:nvPr/>
        </p:nvSpPr>
        <p:spPr>
          <a:xfrm>
            <a:off x="3884760" y="8685360"/>
            <a:ext cx="297180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F7047856-7961-4BE2-9A53-2814A9611963}" type="slidenum"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2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6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Rectangle 7"/>
          <p:cNvSpPr/>
          <p:nvPr/>
        </p:nvSpPr>
        <p:spPr>
          <a:xfrm>
            <a:off x="3884760" y="8685360"/>
            <a:ext cx="297180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F2FF3E8-7A3B-492C-B200-5C5930B48AEA}" type="slidenum"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5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4D55C68-779A-434C-9DDB-BD382AEB7B8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743040" indent="-285840">
              <a:spcBef>
                <a:spcPts val="799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143000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600200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F2636BA-390D-4C77-B20F-44E32A09D8EC}" type="slidenum">
              <a:rPr b="0" lang="en-US" sz="1400" strike="noStrike" u="none">
                <a:solidFill>
                  <a:srgbClr val="00000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hyperlink" Target="http://bioweb.pasteur.fr/seqanal/phylogeny/phylip-uk.html" TargetMode="Externa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0" y="1294920"/>
            <a:ext cx="9144000" cy="2667240"/>
          </a:xfrm>
          <a:prstGeom prst="rect">
            <a:avLst/>
          </a:prstGeom>
          <a:solidFill>
            <a:srgbClr val="9e9eff"/>
          </a:solidFill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cc"/>
                </a:solidFill>
                <a:uFillTx/>
                <a:latin typeface="Times New Roman"/>
                <a:ea typeface="Times New Roman"/>
              </a:rPr>
              <a:t>Сабақ тақырыбы:</a:t>
            </a:r>
            <a:br>
              <a:rPr sz="2800"/>
            </a:br>
            <a:r>
              <a:rPr b="0" lang="kk-KZ" sz="2800" strike="noStrike" u="none">
                <a:solidFill>
                  <a:srgbClr val="ffffcc"/>
                </a:solidFill>
                <a:uFillTx/>
                <a:latin typeface="Times New Roman"/>
                <a:ea typeface="Calibri"/>
              </a:rPr>
              <a:t>«Кладограммалар мен филогенетикалық ағаштардың айырмашылығы.Кладограммалар мен филогенетикалық ағаштардың эволюциялық маңызы»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Rectangle 3"/>
          <p:cNvSpPr/>
          <p:nvPr/>
        </p:nvSpPr>
        <p:spPr>
          <a:xfrm>
            <a:off x="228600" y="4289040"/>
            <a:ext cx="8610480" cy="1099440"/>
          </a:xfrm>
          <a:prstGeom prst="rect">
            <a:avLst/>
          </a:prstGeom>
          <a:solidFill>
            <a:srgbClr val="ffffff"/>
          </a:solidFill>
          <a:ln w="25560">
            <a:solidFill>
              <a:srgbClr val="0033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Сабақ мақсаты: </a:t>
            </a: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кладограмма мен филогенетикалық ағаш секілді терминдермен танысу және айырмашылығын көрсету</a:t>
            </a: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" name="Скругленный прямоугольник 39"/>
          <p:cNvGrpSpPr/>
          <p:nvPr/>
        </p:nvGrpSpPr>
        <p:grpSpPr>
          <a:xfrm>
            <a:off x="480960" y="2670120"/>
            <a:ext cx="8321760" cy="3498840"/>
            <a:chOff x="480960" y="2670120"/>
            <a:chExt cx="8321760" cy="3498840"/>
          </a:xfrm>
        </p:grpSpPr>
        <p:pic>
          <p:nvPicPr>
            <p:cNvPr id="246" name="Скругленный прямоугольник 39" descr=""/>
            <p:cNvPicPr/>
            <p:nvPr/>
          </p:nvPicPr>
          <p:blipFill>
            <a:blip r:embed="rId1"/>
            <a:stretch/>
          </p:blipFill>
          <p:spPr>
            <a:xfrm>
              <a:off x="480960" y="2670120"/>
              <a:ext cx="8321760" cy="34988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47" name=""/>
            <p:cNvSpPr/>
            <p:nvPr/>
          </p:nvSpPr>
          <p:spPr>
            <a:xfrm>
              <a:off x="704880" y="2873520"/>
              <a:ext cx="7878600" cy="305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-181080" y="189000"/>
            <a:ext cx="9506160" cy="792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0000"/>
                </a:solidFill>
                <a:uFillTx/>
                <a:latin typeface="Times New Roman"/>
              </a:rPr>
              <a:t>Ағашты қалай суреттеуге болады? </a:t>
            </a:r>
            <a:br>
              <a:rPr sz="3600"/>
            </a:br>
            <a:r>
              <a:rPr b="1" lang="ru-RU" sz="3600" strike="noStrike" u="none">
                <a:solidFill>
                  <a:srgbClr val="000000"/>
                </a:solidFill>
                <a:uFillTx/>
                <a:latin typeface="Times New Roman"/>
              </a:rPr>
              <a:t>Ағаш топологиясы</a:t>
            </a:r>
            <a:endParaRPr b="0" lang="ru-R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9" name="Text Box 4"/>
          <p:cNvSpPr/>
          <p:nvPr/>
        </p:nvSpPr>
        <p:spPr>
          <a:xfrm>
            <a:off x="228600" y="1066680"/>
            <a:ext cx="868680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</a:rPr>
              <a:t>Ағаш топологиясы-тек жапырақтары, түйіндері, (тамыры) және оларды байланыстыратын бұтақтары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</a:rPr>
              <a:t>(топология ағашты бейнелеу әдісіне байланысты емес)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pSp>
        <p:nvGrpSpPr>
          <p:cNvPr id="250" name="Group 41"/>
          <p:cNvGrpSpPr/>
          <p:nvPr/>
        </p:nvGrpSpPr>
        <p:grpSpPr>
          <a:xfrm>
            <a:off x="1143000" y="2852640"/>
            <a:ext cx="2120760" cy="3057480"/>
            <a:chOff x="1143000" y="2852640"/>
            <a:chExt cx="2120760" cy="3057480"/>
          </a:xfrm>
        </p:grpSpPr>
        <p:sp>
          <p:nvSpPr>
            <p:cNvPr id="251" name="Line 5"/>
            <p:cNvSpPr/>
            <p:nvPr/>
          </p:nvSpPr>
          <p:spPr>
            <a:xfrm>
              <a:off x="1143000" y="3092400"/>
              <a:ext cx="0" cy="138708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2" name="Line 6"/>
            <p:cNvSpPr/>
            <p:nvPr/>
          </p:nvSpPr>
          <p:spPr>
            <a:xfrm>
              <a:off x="1143000" y="3092400"/>
              <a:ext cx="380880" cy="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3" name="Line 7"/>
            <p:cNvSpPr/>
            <p:nvPr/>
          </p:nvSpPr>
          <p:spPr>
            <a:xfrm>
              <a:off x="1143000" y="4479480"/>
              <a:ext cx="304920" cy="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4" name="Line 8"/>
            <p:cNvSpPr/>
            <p:nvPr/>
          </p:nvSpPr>
          <p:spPr>
            <a:xfrm flipV="1">
              <a:off x="1447920" y="3785400"/>
              <a:ext cx="0" cy="69372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5" name="Line 9"/>
            <p:cNvSpPr/>
            <p:nvPr/>
          </p:nvSpPr>
          <p:spPr>
            <a:xfrm>
              <a:off x="1447920" y="3785760"/>
              <a:ext cx="304560" cy="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6" name="Line 10"/>
            <p:cNvSpPr/>
            <p:nvPr/>
          </p:nvSpPr>
          <p:spPr>
            <a:xfrm>
              <a:off x="1447920" y="4479480"/>
              <a:ext cx="0" cy="69372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7" name="Line 11"/>
            <p:cNvSpPr/>
            <p:nvPr/>
          </p:nvSpPr>
          <p:spPr>
            <a:xfrm>
              <a:off x="1447920" y="5173200"/>
              <a:ext cx="304560" cy="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8" name="Line 12"/>
            <p:cNvSpPr/>
            <p:nvPr/>
          </p:nvSpPr>
          <p:spPr>
            <a:xfrm flipV="1">
              <a:off x="1752480" y="4757040"/>
              <a:ext cx="0" cy="41616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9" name="Line 13"/>
            <p:cNvSpPr/>
            <p:nvPr/>
          </p:nvSpPr>
          <p:spPr>
            <a:xfrm>
              <a:off x="1752480" y="4757040"/>
              <a:ext cx="228600" cy="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60" name="Line 14"/>
            <p:cNvSpPr/>
            <p:nvPr/>
          </p:nvSpPr>
          <p:spPr>
            <a:xfrm flipV="1">
              <a:off x="1981080" y="4271040"/>
              <a:ext cx="0" cy="48564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61" name="Line 15"/>
            <p:cNvSpPr/>
            <p:nvPr/>
          </p:nvSpPr>
          <p:spPr>
            <a:xfrm>
              <a:off x="1981080" y="4271400"/>
              <a:ext cx="609840" cy="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62" name="Line 16"/>
            <p:cNvSpPr/>
            <p:nvPr/>
          </p:nvSpPr>
          <p:spPr>
            <a:xfrm>
              <a:off x="1981080" y="4757040"/>
              <a:ext cx="0" cy="27720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63" name="Line 17"/>
            <p:cNvSpPr/>
            <p:nvPr/>
          </p:nvSpPr>
          <p:spPr>
            <a:xfrm>
              <a:off x="1981080" y="5034240"/>
              <a:ext cx="609840" cy="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64" name="Line 18"/>
            <p:cNvSpPr/>
            <p:nvPr/>
          </p:nvSpPr>
          <p:spPr>
            <a:xfrm>
              <a:off x="1752480" y="5173200"/>
              <a:ext cx="0" cy="48528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65" name="Line 19"/>
            <p:cNvSpPr/>
            <p:nvPr/>
          </p:nvSpPr>
          <p:spPr>
            <a:xfrm>
              <a:off x="1752480" y="5658480"/>
              <a:ext cx="1219320" cy="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66" name="Text Box 20"/>
            <p:cNvSpPr/>
            <p:nvPr/>
          </p:nvSpPr>
          <p:spPr>
            <a:xfrm>
              <a:off x="1511640" y="2852640"/>
              <a:ext cx="400680" cy="45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imes New Roman"/>
                </a:rPr>
                <a:t>A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67" name="Text Box 21"/>
            <p:cNvSpPr/>
            <p:nvPr/>
          </p:nvSpPr>
          <p:spPr>
            <a:xfrm>
              <a:off x="1755720" y="3508560"/>
              <a:ext cx="384120" cy="45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imes New Roman"/>
                </a:rPr>
                <a:t>B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68" name="Text Box 22"/>
            <p:cNvSpPr/>
            <p:nvPr/>
          </p:nvSpPr>
          <p:spPr>
            <a:xfrm>
              <a:off x="2670120" y="3993840"/>
              <a:ext cx="384120" cy="45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imes New Roman"/>
                </a:rPr>
                <a:t>C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69" name="Text Box 23"/>
            <p:cNvSpPr/>
            <p:nvPr/>
          </p:nvSpPr>
          <p:spPr>
            <a:xfrm>
              <a:off x="2670480" y="4826160"/>
              <a:ext cx="400680" cy="45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imes New Roman"/>
                </a:rPr>
                <a:t>D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70" name="Text Box 24"/>
            <p:cNvSpPr/>
            <p:nvPr/>
          </p:nvSpPr>
          <p:spPr>
            <a:xfrm>
              <a:off x="2896920" y="5450400"/>
              <a:ext cx="366840" cy="45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imes New Roman"/>
                </a:rPr>
                <a:t>E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271" name="Group 25"/>
          <p:cNvGrpSpPr/>
          <p:nvPr/>
        </p:nvGrpSpPr>
        <p:grpSpPr>
          <a:xfrm>
            <a:off x="5448240" y="2852640"/>
            <a:ext cx="2286360" cy="2633400"/>
            <a:chOff x="5448240" y="2852640"/>
            <a:chExt cx="2286360" cy="2633400"/>
          </a:xfrm>
        </p:grpSpPr>
        <p:sp>
          <p:nvSpPr>
            <p:cNvPr id="272" name="Line 26"/>
            <p:cNvSpPr/>
            <p:nvPr/>
          </p:nvSpPr>
          <p:spPr>
            <a:xfrm>
              <a:off x="6286680" y="2852640"/>
              <a:ext cx="838440" cy="156564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73" name="Line 27"/>
            <p:cNvSpPr/>
            <p:nvPr/>
          </p:nvSpPr>
          <p:spPr>
            <a:xfrm>
              <a:off x="7125120" y="4418280"/>
              <a:ext cx="609480" cy="106776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74" name="Line 28"/>
            <p:cNvSpPr/>
            <p:nvPr/>
          </p:nvSpPr>
          <p:spPr>
            <a:xfrm flipH="1">
              <a:off x="6972120" y="4418280"/>
              <a:ext cx="152640" cy="106776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75" name="Line 29"/>
            <p:cNvSpPr/>
            <p:nvPr/>
          </p:nvSpPr>
          <p:spPr>
            <a:xfrm flipH="1">
              <a:off x="5981760" y="2923560"/>
              <a:ext cx="304560" cy="121032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76" name="Line 30"/>
            <p:cNvSpPr/>
            <p:nvPr/>
          </p:nvSpPr>
          <p:spPr>
            <a:xfrm>
              <a:off x="5981760" y="4133880"/>
              <a:ext cx="304560" cy="135216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77" name="Line 31"/>
            <p:cNvSpPr/>
            <p:nvPr/>
          </p:nvSpPr>
          <p:spPr>
            <a:xfrm flipH="1">
              <a:off x="5676840" y="4133880"/>
              <a:ext cx="304920" cy="85392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78" name="Line 32"/>
            <p:cNvSpPr/>
            <p:nvPr/>
          </p:nvSpPr>
          <p:spPr>
            <a:xfrm>
              <a:off x="5677200" y="4988160"/>
              <a:ext cx="228600" cy="49788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79" name="Line 33"/>
            <p:cNvSpPr/>
            <p:nvPr/>
          </p:nvSpPr>
          <p:spPr>
            <a:xfrm flipH="1">
              <a:off x="5448240" y="4988160"/>
              <a:ext cx="228600" cy="497880"/>
            </a:xfrm>
            <a:prstGeom prst="line">
              <a:avLst/>
            </a:prstGeom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280" name="Text Box 34"/>
          <p:cNvSpPr/>
          <p:nvPr/>
        </p:nvSpPr>
        <p:spPr>
          <a:xfrm>
            <a:off x="6783840" y="5448240"/>
            <a:ext cx="4006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imes New Roman"/>
              </a:rPr>
              <a:t>A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1" name="Text Box 35"/>
          <p:cNvSpPr/>
          <p:nvPr/>
        </p:nvSpPr>
        <p:spPr>
          <a:xfrm>
            <a:off x="7615080" y="5448240"/>
            <a:ext cx="38412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imes New Roman"/>
              </a:rPr>
              <a:t>B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2" name="Text Box 37"/>
          <p:cNvSpPr/>
          <p:nvPr/>
        </p:nvSpPr>
        <p:spPr>
          <a:xfrm>
            <a:off x="5182920" y="5448240"/>
            <a:ext cx="38412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imes New Roman"/>
              </a:rPr>
              <a:t>C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3" name="Text Box 38"/>
          <p:cNvSpPr/>
          <p:nvPr/>
        </p:nvSpPr>
        <p:spPr>
          <a:xfrm>
            <a:off x="5716800" y="5448240"/>
            <a:ext cx="4006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imes New Roman"/>
              </a:rPr>
              <a:t>D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4" name="Text Box 39"/>
          <p:cNvSpPr/>
          <p:nvPr/>
        </p:nvSpPr>
        <p:spPr>
          <a:xfrm>
            <a:off x="6173640" y="5448240"/>
            <a:ext cx="3668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imes New Roman"/>
              </a:rPr>
              <a:t>E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5" name="Text Box 40"/>
          <p:cNvSpPr/>
          <p:nvPr/>
        </p:nvSpPr>
        <p:spPr>
          <a:xfrm>
            <a:off x="0" y="6095880"/>
            <a:ext cx="914400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Times New Roman"/>
              </a:rPr>
              <a:t>Бір топологияның екі бейнесі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Скругленный прямоугольник 56"/>
          <p:cNvSpPr/>
          <p:nvPr/>
        </p:nvSpPr>
        <p:spPr>
          <a:xfrm>
            <a:off x="4284720" y="1197000"/>
            <a:ext cx="4859280" cy="4060800"/>
          </a:xfrm>
          <a:prstGeom prst="roundRect">
            <a:avLst>
              <a:gd name="adj" fmla="val 16667"/>
            </a:avLst>
          </a:prstGeom>
          <a:solidFill>
            <a:srgbClr val="339933"/>
          </a:solidFill>
          <a:ln w="25560">
            <a:solidFill>
              <a:srgbClr val="6f95b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7" name="Скругленный прямоугольник 55"/>
          <p:cNvSpPr/>
          <p:nvPr/>
        </p:nvSpPr>
        <p:spPr>
          <a:xfrm>
            <a:off x="108000" y="1219320"/>
            <a:ext cx="4103640" cy="4225680"/>
          </a:xfrm>
          <a:custGeom>
            <a:avLst/>
            <a:gdLst>
              <a:gd name="textAreaLeft" fmla="*/ 200160 w 4103640"/>
              <a:gd name="textAreaRight" fmla="*/ 3903480 w 4103640"/>
              <a:gd name="textAreaTop" fmla="*/ 200160 h 4225680"/>
              <a:gd name="textAreaBottom" fmla="*/ 4025520 h 4225680"/>
            </a:gdLst>
            <a:ahLst/>
            <a:rect l="textAreaLeft" t="textAreaTop" r="textAreaRight" b="textAreaBottom"/>
            <a:pathLst>
              <a:path w="21600" h="22242">
                <a:moveTo>
                  <a:pt x="3600" y="0"/>
                </a:moveTo>
                <a:arcTo wR="3600" hR="3600" stAng="16200000" swAng="-5400000"/>
                <a:lnTo>
                  <a:pt x="0" y="18642"/>
                </a:lnTo>
                <a:arcTo wR="3600" hR="3600" stAng="10800000" swAng="-5400000"/>
                <a:lnTo>
                  <a:pt x="18000" y="22242"/>
                </a:lnTo>
                <a:arcTo wR="3600" hR="3600" stAng="5400000" swAng="-5400000"/>
                <a:lnTo>
                  <a:pt x="21600" y="3600"/>
                </a:lnTo>
                <a:arcTo wR="3600" hR="3600" stAng="0" swAng="-5400000"/>
                <a:close/>
              </a:path>
            </a:pathLst>
          </a:custGeom>
          <a:solidFill>
            <a:srgbClr val="339933"/>
          </a:solidFill>
          <a:ln w="25560">
            <a:solidFill>
              <a:srgbClr val="6f95b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8" name="Rectangle 2"/>
          <p:cNvSpPr/>
          <p:nvPr/>
        </p:nvSpPr>
        <p:spPr>
          <a:xfrm>
            <a:off x="4572000" y="5257800"/>
            <a:ext cx="4572000" cy="143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sng">
                <a:solidFill>
                  <a:srgbClr val="000000"/>
                </a:solidFill>
                <a:uFillTx/>
                <a:latin typeface="Times New Roman"/>
              </a:rPr>
              <a:t>Филограмма: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Arial"/>
              </a:rPr>
              <a:t>Қабырғалардың ұзындығы түйіндер арасындағы эволюциялық қашықтыққа пропорционалды.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9" name="Rectangle 3"/>
          <p:cNvSpPr/>
          <p:nvPr/>
        </p:nvSpPr>
        <p:spPr>
          <a:xfrm>
            <a:off x="228600" y="5410080"/>
            <a:ext cx="4397400" cy="143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sng">
                <a:solidFill>
                  <a:srgbClr val="000000"/>
                </a:solidFill>
                <a:uFillTx/>
                <a:latin typeface="Times New Roman"/>
              </a:rPr>
              <a:t>Кладограмма</a:t>
            </a:r>
            <a:r>
              <a:rPr b="1" lang="en-US" sz="2800" strike="noStrike" u="sng">
                <a:solidFill>
                  <a:srgbClr val="000000"/>
                </a:solidFill>
                <a:uFillTx/>
                <a:latin typeface="Times New Roman"/>
              </a:rPr>
              <a:t>:</a:t>
            </a:r>
            <a:r>
              <a:rPr b="0" lang="en-US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Arial"/>
              </a:rPr>
              <a:t>тек топология ұсынылған, жиектердің ұзындығы ескерілмейді.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0" name="Line 4"/>
          <p:cNvSpPr/>
          <p:nvPr/>
        </p:nvSpPr>
        <p:spPr>
          <a:xfrm flipH="1">
            <a:off x="409320" y="1625760"/>
            <a:ext cx="2184120" cy="144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1" name="Rectangle 5"/>
          <p:cNvSpPr/>
          <p:nvPr/>
        </p:nvSpPr>
        <p:spPr>
          <a:xfrm>
            <a:off x="2773080" y="1484280"/>
            <a:ext cx="1048320" cy="24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</a:rPr>
              <a:t>Arabidopsis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2" name="Line 6"/>
          <p:cNvSpPr/>
          <p:nvPr/>
        </p:nvSpPr>
        <p:spPr>
          <a:xfrm flipH="1">
            <a:off x="1865160" y="2176560"/>
            <a:ext cx="728640" cy="144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3" name="Rectangle 7"/>
          <p:cNvSpPr/>
          <p:nvPr/>
        </p:nvSpPr>
        <p:spPr>
          <a:xfrm>
            <a:off x="2773440" y="2017800"/>
            <a:ext cx="1341000" cy="24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</a:rPr>
              <a:t>Caenorhabditis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4" name="Line 8"/>
          <p:cNvSpPr/>
          <p:nvPr/>
        </p:nvSpPr>
        <p:spPr>
          <a:xfrm flipH="1">
            <a:off x="2230200" y="2732040"/>
            <a:ext cx="363240" cy="180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000" bIns="-450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5" name="Rectangle 9"/>
          <p:cNvSpPr/>
          <p:nvPr/>
        </p:nvSpPr>
        <p:spPr>
          <a:xfrm>
            <a:off x="2772720" y="2550960"/>
            <a:ext cx="957960" cy="24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</a:rPr>
              <a:t>Drosophila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6" name="Line 10"/>
          <p:cNvSpPr/>
          <p:nvPr/>
        </p:nvSpPr>
        <p:spPr>
          <a:xfrm flipH="1">
            <a:off x="2230200" y="3289320"/>
            <a:ext cx="363240" cy="144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7" name="Rectangle 11"/>
          <p:cNvSpPr/>
          <p:nvPr/>
        </p:nvSpPr>
        <p:spPr>
          <a:xfrm>
            <a:off x="2772360" y="3144960"/>
            <a:ext cx="901800" cy="24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</a:rPr>
              <a:t>Anopheles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8" name="Line 12"/>
          <p:cNvSpPr/>
          <p:nvPr/>
        </p:nvSpPr>
        <p:spPr>
          <a:xfrm flipH="1">
            <a:off x="1864800" y="3011400"/>
            <a:ext cx="365400" cy="180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000" bIns="-450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9" name="Line 13"/>
          <p:cNvSpPr/>
          <p:nvPr/>
        </p:nvSpPr>
        <p:spPr>
          <a:xfrm flipH="1">
            <a:off x="772920" y="2590920"/>
            <a:ext cx="1091880" cy="144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0" name="Line 14"/>
          <p:cNvSpPr/>
          <p:nvPr/>
        </p:nvSpPr>
        <p:spPr>
          <a:xfrm>
            <a:off x="1865160" y="2176560"/>
            <a:ext cx="1800" cy="83484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1" name="Line 15"/>
          <p:cNvSpPr/>
          <p:nvPr/>
        </p:nvSpPr>
        <p:spPr>
          <a:xfrm flipH="1">
            <a:off x="1865160" y="3840120"/>
            <a:ext cx="728640" cy="180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000" bIns="-450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2" name="Rectangle 16"/>
          <p:cNvSpPr/>
          <p:nvPr/>
        </p:nvSpPr>
        <p:spPr>
          <a:xfrm>
            <a:off x="2772360" y="3784680"/>
            <a:ext cx="788760" cy="24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</a:rPr>
              <a:t>Tenebrio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3" name="Line 17"/>
          <p:cNvSpPr/>
          <p:nvPr/>
        </p:nvSpPr>
        <p:spPr>
          <a:xfrm flipH="1">
            <a:off x="2238480" y="4379760"/>
            <a:ext cx="363600" cy="180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000" bIns="-450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4" name="Rectangle 18"/>
          <p:cNvSpPr/>
          <p:nvPr/>
        </p:nvSpPr>
        <p:spPr>
          <a:xfrm>
            <a:off x="2771640" y="4227480"/>
            <a:ext cx="507600" cy="24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</a:rPr>
              <a:t>Trout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5" name="Line 19"/>
          <p:cNvSpPr/>
          <p:nvPr/>
        </p:nvSpPr>
        <p:spPr>
          <a:xfrm flipH="1">
            <a:off x="2230200" y="4952880"/>
            <a:ext cx="363240" cy="180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000" bIns="-450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6" name="Rectangle 20"/>
          <p:cNvSpPr/>
          <p:nvPr/>
        </p:nvSpPr>
        <p:spPr>
          <a:xfrm>
            <a:off x="2772000" y="4836960"/>
            <a:ext cx="383760" cy="24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</a:rPr>
              <a:t>Mus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7" name="Line 21"/>
          <p:cNvSpPr/>
          <p:nvPr/>
        </p:nvSpPr>
        <p:spPr>
          <a:xfrm flipH="1">
            <a:off x="1864800" y="4675320"/>
            <a:ext cx="365400" cy="144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8" name="Line 22"/>
          <p:cNvSpPr/>
          <p:nvPr/>
        </p:nvSpPr>
        <p:spPr>
          <a:xfrm flipH="1">
            <a:off x="772920" y="4255920"/>
            <a:ext cx="1091880" cy="180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000" bIns="-450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9" name="Line 23"/>
          <p:cNvSpPr/>
          <p:nvPr/>
        </p:nvSpPr>
        <p:spPr>
          <a:xfrm>
            <a:off x="1865160" y="3840120"/>
            <a:ext cx="1800" cy="83520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0" name="Line 24"/>
          <p:cNvSpPr/>
          <p:nvPr/>
        </p:nvSpPr>
        <p:spPr>
          <a:xfrm flipH="1">
            <a:off x="409680" y="3421080"/>
            <a:ext cx="363600" cy="144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1" name="Line 25"/>
          <p:cNvSpPr/>
          <p:nvPr/>
        </p:nvSpPr>
        <p:spPr>
          <a:xfrm>
            <a:off x="773280" y="2590920"/>
            <a:ext cx="1440" cy="166500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2" name="Line 26"/>
          <p:cNvSpPr/>
          <p:nvPr/>
        </p:nvSpPr>
        <p:spPr>
          <a:xfrm>
            <a:off x="409680" y="1625760"/>
            <a:ext cx="1440" cy="179532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3" name="Line 27"/>
          <p:cNvSpPr/>
          <p:nvPr/>
        </p:nvSpPr>
        <p:spPr>
          <a:xfrm>
            <a:off x="5189400" y="5319720"/>
            <a:ext cx="784440" cy="144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4" name="Line 29"/>
          <p:cNvSpPr/>
          <p:nvPr/>
        </p:nvSpPr>
        <p:spPr>
          <a:xfrm flipH="1">
            <a:off x="4549320" y="1641600"/>
            <a:ext cx="1420920" cy="144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5" name="Rectangle 30"/>
          <p:cNvSpPr/>
          <p:nvPr/>
        </p:nvSpPr>
        <p:spPr>
          <a:xfrm>
            <a:off x="6014520" y="1484280"/>
            <a:ext cx="1048320" cy="24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</a:rPr>
              <a:t>Arabidopsis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6" name="Line 31"/>
          <p:cNvSpPr/>
          <p:nvPr/>
        </p:nvSpPr>
        <p:spPr>
          <a:xfrm flipH="1">
            <a:off x="4686480" y="2176560"/>
            <a:ext cx="2047680" cy="144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7" name="Rectangle 32"/>
          <p:cNvSpPr/>
          <p:nvPr/>
        </p:nvSpPr>
        <p:spPr>
          <a:xfrm>
            <a:off x="6777360" y="2017800"/>
            <a:ext cx="1341000" cy="24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</a:rPr>
              <a:t>Caenorhabditis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8" name="Line 33"/>
          <p:cNvSpPr/>
          <p:nvPr/>
        </p:nvSpPr>
        <p:spPr>
          <a:xfrm flipH="1">
            <a:off x="5479920" y="2712960"/>
            <a:ext cx="758880" cy="180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000" bIns="-450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9" name="Rectangle 34"/>
          <p:cNvSpPr/>
          <p:nvPr/>
        </p:nvSpPr>
        <p:spPr>
          <a:xfrm>
            <a:off x="6354360" y="2550960"/>
            <a:ext cx="957960" cy="24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</a:rPr>
              <a:t>Drosophila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0" name="Line 35"/>
          <p:cNvSpPr/>
          <p:nvPr/>
        </p:nvSpPr>
        <p:spPr>
          <a:xfrm flipH="1">
            <a:off x="5479560" y="3249720"/>
            <a:ext cx="1189080" cy="144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1" name="Rectangle 36"/>
          <p:cNvSpPr/>
          <p:nvPr/>
        </p:nvSpPr>
        <p:spPr>
          <a:xfrm>
            <a:off x="6776280" y="3084480"/>
            <a:ext cx="901800" cy="24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</a:rPr>
              <a:t>Anopheles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2" name="Line 37"/>
          <p:cNvSpPr/>
          <p:nvPr/>
        </p:nvSpPr>
        <p:spPr>
          <a:xfrm flipH="1">
            <a:off x="4686480" y="2981160"/>
            <a:ext cx="793440" cy="180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000" bIns="-450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3" name="Line 38"/>
          <p:cNvSpPr/>
          <p:nvPr/>
        </p:nvSpPr>
        <p:spPr>
          <a:xfrm flipH="1">
            <a:off x="4549680" y="2576520"/>
            <a:ext cx="136800" cy="144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4" name="Rectangle 39"/>
          <p:cNvSpPr/>
          <p:nvPr/>
        </p:nvSpPr>
        <p:spPr>
          <a:xfrm>
            <a:off x="5599800" y="3618000"/>
            <a:ext cx="788760" cy="24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</a:rPr>
              <a:t>Tenebrio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5" name="Rectangle 40"/>
          <p:cNvSpPr/>
          <p:nvPr/>
        </p:nvSpPr>
        <p:spPr>
          <a:xfrm>
            <a:off x="5743440" y="4151160"/>
            <a:ext cx="507600" cy="24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</a:rPr>
              <a:t>Trout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6" name="Rectangle 41"/>
          <p:cNvSpPr/>
          <p:nvPr/>
        </p:nvSpPr>
        <p:spPr>
          <a:xfrm>
            <a:off x="5761080" y="4745160"/>
            <a:ext cx="383760" cy="24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</a:rPr>
              <a:t>Mus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7" name="Line 42"/>
          <p:cNvSpPr/>
          <p:nvPr/>
        </p:nvSpPr>
        <p:spPr>
          <a:xfrm flipH="1">
            <a:off x="4776840" y="4589640"/>
            <a:ext cx="612720" cy="144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8" name="Line 43"/>
          <p:cNvSpPr/>
          <p:nvPr/>
        </p:nvSpPr>
        <p:spPr>
          <a:xfrm flipH="1">
            <a:off x="4549320" y="4184640"/>
            <a:ext cx="227160" cy="144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9" name="Line 44"/>
          <p:cNvSpPr/>
          <p:nvPr/>
        </p:nvSpPr>
        <p:spPr>
          <a:xfrm>
            <a:off x="4549680" y="3381480"/>
            <a:ext cx="1800" cy="144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0" name="PlaceHolder 1"/>
          <p:cNvSpPr>
            <a:spLocks noGrp="1"/>
          </p:cNvSpPr>
          <p:nvPr>
            <p:ph type="title"/>
          </p:nvPr>
        </p:nvSpPr>
        <p:spPr>
          <a:xfrm>
            <a:off x="539640" y="189000"/>
            <a:ext cx="8382240" cy="914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0000"/>
                </a:solidFill>
                <a:uFillTx/>
                <a:latin typeface="Times New Roman"/>
              </a:rPr>
              <a:t>Құрылған ағашты қалай салуға болады?</a:t>
            </a:r>
            <a:endParaRPr b="0" lang="ru-R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1" name="Line 46"/>
          <p:cNvSpPr/>
          <p:nvPr/>
        </p:nvSpPr>
        <p:spPr>
          <a:xfrm>
            <a:off x="2238480" y="4379760"/>
            <a:ext cx="0" cy="609840"/>
          </a:xfrm>
          <a:prstGeom prst="line">
            <a:avLst/>
          </a:prstGeom>
          <a:ln w="255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2" name="Line 47"/>
          <p:cNvSpPr/>
          <p:nvPr/>
        </p:nvSpPr>
        <p:spPr>
          <a:xfrm>
            <a:off x="5362560" y="4303800"/>
            <a:ext cx="0" cy="533160"/>
          </a:xfrm>
          <a:prstGeom prst="line">
            <a:avLst/>
          </a:prstGeom>
          <a:ln w="255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3" name="Line 48"/>
          <p:cNvSpPr/>
          <p:nvPr/>
        </p:nvSpPr>
        <p:spPr>
          <a:xfrm flipH="1">
            <a:off x="5362200" y="4303800"/>
            <a:ext cx="266760" cy="144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4" name="Line 49"/>
          <p:cNvSpPr/>
          <p:nvPr/>
        </p:nvSpPr>
        <p:spPr>
          <a:xfrm>
            <a:off x="5514840" y="2703600"/>
            <a:ext cx="0" cy="609480"/>
          </a:xfrm>
          <a:prstGeom prst="line">
            <a:avLst/>
          </a:prstGeom>
          <a:ln w="255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5" name="Line 50"/>
          <p:cNvSpPr/>
          <p:nvPr/>
        </p:nvSpPr>
        <p:spPr>
          <a:xfrm>
            <a:off x="2238480" y="2703600"/>
            <a:ext cx="0" cy="609480"/>
          </a:xfrm>
          <a:prstGeom prst="line">
            <a:avLst/>
          </a:prstGeom>
          <a:ln w="255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6" name="Line 51"/>
          <p:cNvSpPr/>
          <p:nvPr/>
        </p:nvSpPr>
        <p:spPr>
          <a:xfrm>
            <a:off x="4753080" y="3770280"/>
            <a:ext cx="1440" cy="83520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7" name="Line 52"/>
          <p:cNvSpPr/>
          <p:nvPr/>
        </p:nvSpPr>
        <p:spPr>
          <a:xfrm flipH="1">
            <a:off x="4753080" y="3770280"/>
            <a:ext cx="728640" cy="180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000" bIns="-450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8" name="Line 53"/>
          <p:cNvSpPr/>
          <p:nvPr/>
        </p:nvSpPr>
        <p:spPr>
          <a:xfrm>
            <a:off x="4524480" y="1636560"/>
            <a:ext cx="0" cy="259092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9" name="Line 54"/>
          <p:cNvSpPr/>
          <p:nvPr/>
        </p:nvSpPr>
        <p:spPr>
          <a:xfrm>
            <a:off x="4676760" y="2170080"/>
            <a:ext cx="1440" cy="83520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0" name="Line 55"/>
          <p:cNvSpPr/>
          <p:nvPr/>
        </p:nvSpPr>
        <p:spPr>
          <a:xfrm flipH="1">
            <a:off x="5362560" y="4836960"/>
            <a:ext cx="380880" cy="0"/>
          </a:xfrm>
          <a:prstGeom prst="line">
            <a:avLst/>
          </a:prstGeom>
          <a:ln w="381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PlaceHolder 1"/>
          <p:cNvSpPr>
            <a:spLocks noGrp="1"/>
          </p:cNvSpPr>
          <p:nvPr>
            <p:ph type="title"/>
          </p:nvPr>
        </p:nvSpPr>
        <p:spPr>
          <a:xfrm>
            <a:off x="468360" y="18864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600" strike="noStrike" u="none">
                <a:solidFill>
                  <a:srgbClr val="000000"/>
                </a:solidFill>
                <a:uFillTx/>
                <a:latin typeface="Arial"/>
              </a:rPr>
              <a:t>Қандай </a:t>
            </a:r>
            <a:r>
              <a:rPr b="0" lang="en-US" sz="3600" strike="noStrike" u="none">
                <a:solidFill>
                  <a:srgbClr val="000000"/>
                </a:solidFill>
                <a:uFillTx/>
                <a:latin typeface="Arial"/>
              </a:rPr>
              <a:t>on-line </a:t>
            </a:r>
            <a:r>
              <a:rPr b="0" lang="ru-RU" sz="3600" strike="noStrike" u="none">
                <a:solidFill>
                  <a:srgbClr val="000000"/>
                </a:solidFill>
                <a:uFillTx/>
                <a:latin typeface="Arial"/>
              </a:rPr>
              <a:t>бағдарламалары ағаштар салады</a:t>
            </a:r>
            <a:r>
              <a:rPr b="0" lang="en-US" sz="3600" strike="noStrike" u="none">
                <a:solidFill>
                  <a:srgbClr val="000000"/>
                </a:solidFill>
                <a:uFillTx/>
                <a:latin typeface="Arial"/>
              </a:rPr>
              <a:t>?</a:t>
            </a:r>
            <a:endParaRPr b="0" lang="ru-R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2" name=""/>
          <p:cNvSpPr txBox="1"/>
          <p:nvPr/>
        </p:nvSpPr>
        <p:spPr>
          <a:xfrm>
            <a:off x="179280" y="1700280"/>
            <a:ext cx="8964720" cy="4741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>
              <a:lnSpc>
                <a:spcPct val="9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Arial"/>
              </a:rPr>
              <a:t>ClustalW. “Tree type” – nj, phylip: </a:t>
            </a: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строит только методом </a:t>
            </a:r>
            <a:r>
              <a:rPr b="0" lang="en-US" sz="3200" strike="noStrike" u="none">
                <a:solidFill>
                  <a:srgbClr val="000000"/>
                </a:solidFill>
                <a:uFillTx/>
                <a:latin typeface="Arial"/>
              </a:rPr>
              <a:t>NJ</a:t>
            </a: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, но результат – в разных форматах</a:t>
            </a:r>
            <a:r>
              <a:rPr b="0" lang="en-US" sz="3200" strike="noStrike" u="none">
                <a:solidFill>
                  <a:srgbClr val="000000"/>
                </a:solidFill>
                <a:uFillTx/>
                <a:latin typeface="Arial"/>
              </a:rPr>
              <a:t>, no</a:t>
            </a: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0" lang="en-US" sz="3200" strike="noStrike" u="none">
                <a:solidFill>
                  <a:srgbClr val="000000"/>
                </a:solidFill>
                <a:uFillTx/>
                <a:latin typeface="Arial"/>
              </a:rPr>
              <a:t>bootstraps 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9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Arial"/>
              </a:rPr>
              <a:t>Phylip (Felsenstein, 1993) – </a:t>
            </a: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пакет программ для построения филогенетических деревьев</a:t>
            </a:r>
            <a:r>
              <a:rPr b="0" lang="en-US" sz="3200" strike="noStrike" u="none">
                <a:solidFill>
                  <a:srgbClr val="000000"/>
                </a:solidFill>
                <a:uFillTx/>
                <a:latin typeface="Arial"/>
              </a:rPr>
              <a:t> (stand-alone)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90000"/>
              </a:lnSpc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Arial"/>
              </a:rPr>
              <a:t>	</a:t>
            </a:r>
            <a:r>
              <a:rPr b="0" lang="en-US" sz="3200" strike="noStrike" u="none">
                <a:solidFill>
                  <a:srgbClr val="000000"/>
                </a:solidFill>
                <a:uFillTx/>
                <a:latin typeface="Arial"/>
              </a:rPr>
              <a:t>On-line (partly): </a:t>
            </a: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например, 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90000"/>
              </a:lnSpc>
              <a:spcBef>
                <a:spcPts val="6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600" strike="noStrike" u="sng">
                <a:solidFill>
                  <a:srgbClr val="3333cc"/>
                </a:solidFill>
                <a:uFillTx/>
                <a:latin typeface="Arial"/>
                <a:hlinkClick r:id="rId1"/>
              </a:rPr>
              <a:t>http://bioweb.pasteur.fr/seqanal/phylogeny/phylip-uk.html</a:t>
            </a:r>
            <a:endParaRPr b="0" lang="ru-RU" sz="2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9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600" strike="noStrike" u="none">
                <a:solidFill>
                  <a:srgbClr val="000000"/>
                </a:solidFill>
                <a:uFillTx/>
                <a:latin typeface="Arial"/>
              </a:rPr>
              <a:t>PAUP (</a:t>
            </a: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Phylogenetic Analysis Using Parsimony</a:t>
            </a:r>
            <a:r>
              <a:rPr b="0" lang="en-US" sz="3200" strike="noStrike" u="none">
                <a:solidFill>
                  <a:srgbClr val="000000"/>
                </a:solidFill>
                <a:uFillTx/>
                <a:latin typeface="Arial"/>
              </a:rPr>
              <a:t>)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0000"/>
                </a:solidFill>
                <a:uFillTx/>
                <a:latin typeface="Arial"/>
              </a:rPr>
              <a:t>Тапсырма</a:t>
            </a:r>
            <a:endParaRPr b="0" lang="ru-R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4" name="TextBox 3"/>
          <p:cNvSpPr/>
          <p:nvPr/>
        </p:nvSpPr>
        <p:spPr>
          <a:xfrm>
            <a:off x="380880" y="1143000"/>
            <a:ext cx="830592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Тапсырма 1. 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Төменде берілген кестені толтырыңыз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345" name=""/>
          <p:cNvGraphicFramePr/>
          <p:nvPr/>
        </p:nvGraphicFramePr>
        <p:xfrm>
          <a:off x="380880" y="1752480"/>
          <a:ext cx="8229600" cy="313056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447920">
                <a:tc gridSpan="2"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Филогенетикалық ағаш 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ccccff"/>
                      </a:solidFill>
                      <a:prstDash val="solid"/>
                    </a:lnL>
                    <a:lnR w="5760">
                      <a:solidFill>
                        <a:srgbClr val="ccccff"/>
                      </a:solidFill>
                      <a:prstDash val="solid"/>
                    </a:lnR>
                    <a:lnT w="5760">
                      <a:solidFill>
                        <a:srgbClr val="ccccff"/>
                      </a:solidFill>
                      <a:prstDash val="solid"/>
                    </a:lnT>
                    <a:lnB w="12240">
                      <a:solidFill>
                        <a:srgbClr val="ccccf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80880"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Тамырланған ағаш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ccccff"/>
                      </a:solidFill>
                      <a:prstDash val="solid"/>
                    </a:lnL>
                    <a:lnR w="5760">
                      <a:solidFill>
                        <a:srgbClr val="ccccff"/>
                      </a:solidFill>
                      <a:prstDash val="solid"/>
                    </a:lnR>
                    <a:lnT w="12240">
                      <a:solidFill>
                        <a:srgbClr val="ccccff"/>
                      </a:solidFill>
                      <a:prstDash val="solid"/>
                    </a:lnT>
                    <a:lnB w="5760">
                      <a:solidFill>
                        <a:srgbClr val="ccccff"/>
                      </a:solidFill>
                      <a:prstDash val="solid"/>
                    </a:lnB>
                    <a:solidFill>
                      <a:srgbClr val="ccccff">
                        <a:alpha val="20000"/>
                      </a:srgbClr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Тамырланбаған ағаш 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ccccff"/>
                      </a:solidFill>
                      <a:prstDash val="solid"/>
                    </a:lnL>
                    <a:lnR w="5760">
                      <a:solidFill>
                        <a:srgbClr val="ccccff"/>
                      </a:solidFill>
                      <a:prstDash val="solid"/>
                    </a:lnR>
                    <a:lnT w="12240">
                      <a:solidFill>
                        <a:srgbClr val="ccccff"/>
                      </a:solidFill>
                      <a:prstDash val="solid"/>
                    </a:lnT>
                    <a:lnB w="5760">
                      <a:solidFill>
                        <a:srgbClr val="ccccff"/>
                      </a:solidFill>
                      <a:prstDash val="solid"/>
                    </a:lnB>
                    <a:solidFill>
                      <a:srgbClr val="ccccff">
                        <a:alpha val="20000"/>
                      </a:srgbClr>
                    </a:solidFill>
                  </a:tcPr>
                </a:tc>
              </a:tr>
              <a:tr h="1301760"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ерекшеленген шыңы, тамыры бар ағаш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ccccff"/>
                      </a:solidFill>
                      <a:prstDash val="solid"/>
                    </a:lnL>
                    <a:lnR w="5760">
                      <a:solidFill>
                        <a:srgbClr val="ccccff"/>
                      </a:solidFill>
                      <a:prstDash val="solid"/>
                    </a:lnR>
                    <a:lnT w="5760">
                      <a:solidFill>
                        <a:srgbClr val="ccccff"/>
                      </a:solidFill>
                      <a:prstDash val="solid"/>
                    </a:lnT>
                    <a:lnB w="5760">
                      <a:solidFill>
                        <a:srgbClr val="cccc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ағаш тамырсыз болады және жапырақтардың байланысын жорамалды ата - тексіз көрсетеді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ccccff"/>
                      </a:solidFill>
                      <a:prstDash val="solid"/>
                    </a:lnL>
                    <a:lnR w="5760">
                      <a:solidFill>
                        <a:srgbClr val="ccccff"/>
                      </a:solidFill>
                      <a:prstDash val="solid"/>
                    </a:lnR>
                    <a:lnT w="5760">
                      <a:solidFill>
                        <a:srgbClr val="ccccff"/>
                      </a:solidFill>
                      <a:prstDash val="solid"/>
                    </a:lnT>
                    <a:lnB w="5760">
                      <a:solidFill>
                        <a:srgbClr val="ccccff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46" name="TextBox 9"/>
          <p:cNvSpPr/>
          <p:nvPr/>
        </p:nvSpPr>
        <p:spPr>
          <a:xfrm>
            <a:off x="380880" y="5105520"/>
            <a:ext cx="7925040" cy="146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Бағалау критерийі: 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Филогенетикалық ағашқа сипаттама береді және оның түрлерін ажыратып мәнін жазады.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Дискриптор: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филогенеткалық ағашқа сипаттама береді – 5 балл,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Оның түрлеріне анықтама жазады – 5 балл.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347" name=""/>
          <p:cNvGraphicFramePr/>
          <p:nvPr/>
        </p:nvGraphicFramePr>
        <p:xfrm>
          <a:off x="380880" y="2286000"/>
          <a:ext cx="8229600" cy="91440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91692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ата тектері ортақ, бірнеше түрлердің ортасындағы өзара эволюциялық байланысты көрсететін ағаш.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49" name="" descr=""/>
          <p:cNvPicPr/>
          <p:nvPr/>
        </p:nvPicPr>
        <p:blipFill>
          <a:blip r:embed="rId1"/>
          <a:stretch/>
        </p:blipFill>
        <p:spPr>
          <a:xfrm>
            <a:off x="457200" y="1600200"/>
            <a:ext cx="8229600" cy="4525920"/>
          </a:xfrm>
          <a:prstGeom prst="rect">
            <a:avLst/>
          </a:prstGeom>
          <a:ln w="0">
            <a:noFill/>
          </a:ln>
        </p:spPr>
      </p:pic>
      <p:pic>
        <p:nvPicPr>
          <p:cNvPr id="350" name="Picture 2" descr="https://ds04.infourok.ru/uploads/ex/0909/000698b8-33cda033/img14.jpg"/>
          <p:cNvPicPr/>
          <p:nvPr/>
        </p:nvPicPr>
        <p:blipFill>
          <a:blip r:embed="rId2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TextBox 1"/>
          <p:cNvSpPr/>
          <p:nvPr/>
        </p:nvSpPr>
        <p:spPr>
          <a:xfrm>
            <a:off x="0" y="2514600"/>
            <a:ext cx="9144000" cy="1922760"/>
          </a:xfrm>
          <a:prstGeom prst="rect">
            <a:avLst/>
          </a:prstGeom>
          <a:solidFill>
            <a:srgbClr val="0033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6000" strike="noStrike" u="none">
                <a:solidFill>
                  <a:srgbClr val="ffffff"/>
                </a:solidFill>
                <a:uFillTx/>
                <a:latin typeface="Arial"/>
              </a:rPr>
              <a:t>Назарларыңызға рахмет!</a:t>
            </a:r>
            <a:endParaRPr b="0" lang="ru-RU" sz="6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151920" y="1218960"/>
            <a:ext cx="4419720" cy="2895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>
              <a:lnSpc>
                <a:spcPct val="80000"/>
              </a:lnSpc>
              <a:spcBef>
                <a:spcPts val="9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67e5"/>
                </a:solidFill>
                <a:uFillTx/>
                <a:latin typeface="Times New Roman"/>
              </a:rPr>
              <a:t>«</a:t>
            </a:r>
            <a:r>
              <a:rPr b="0" lang="en-US" sz="2800" strike="noStrike" u="none">
                <a:solidFill>
                  <a:srgbClr val="0067e5"/>
                </a:solidFill>
                <a:uFillTx/>
                <a:latin typeface="Times New Roman"/>
              </a:rPr>
              <a:t>The time will come, I believe, thought I shall not live to see it, when we shall have fairly true genealogical trees of each great kingdom of Nature</a:t>
            </a:r>
            <a:r>
              <a:rPr b="0" lang="ru-RU" sz="2800" strike="noStrike" u="none">
                <a:solidFill>
                  <a:srgbClr val="0067e5"/>
                </a:solidFill>
                <a:uFillTx/>
                <a:latin typeface="Times New Roman"/>
              </a:rPr>
              <a:t>»</a:t>
            </a:r>
            <a:r>
              <a:rPr b="1" lang="en-US" sz="3600" strike="noStrike" u="none">
                <a:solidFill>
                  <a:srgbClr val="0067e5"/>
                </a:solidFill>
                <a:uFillTx/>
                <a:latin typeface="Times New Roman"/>
              </a:rPr>
              <a:t>           </a:t>
            </a:r>
            <a:endParaRPr b="0" lang="ru-RU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r">
              <a:lnSpc>
                <a:spcPct val="80000"/>
              </a:lnSpc>
              <a:spcBef>
                <a:spcPts val="45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600" strike="noStrike" u="none">
                <a:solidFill>
                  <a:srgbClr val="0067e5"/>
                </a:solidFill>
                <a:uFillTx/>
                <a:latin typeface="Times New Roman"/>
              </a:rPr>
              <a:t> </a:t>
            </a:r>
            <a:r>
              <a:rPr b="0" i="1" lang="en-US" sz="1800" strike="noStrike" u="none">
                <a:solidFill>
                  <a:srgbClr val="0067e5"/>
                </a:solidFill>
                <a:uFillTx/>
                <a:latin typeface="Times New Roman"/>
              </a:rPr>
              <a:t>Charles Darwin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80000"/>
              </a:lnSpc>
              <a:spcBef>
                <a:spcPts val="45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5" name="Picture 5" descr="389px-Tree_of_life_by_Haeckel"/>
          <p:cNvPicPr/>
          <p:nvPr/>
        </p:nvPicPr>
        <p:blipFill>
          <a:blip r:embed="rId1"/>
          <a:stretch/>
        </p:blipFill>
        <p:spPr>
          <a:xfrm>
            <a:off x="4687920" y="0"/>
            <a:ext cx="4456080" cy="6858000"/>
          </a:xfrm>
          <a:prstGeom prst="rect">
            <a:avLst/>
          </a:prstGeom>
          <a:ln w="0">
            <a:noFill/>
          </a:ln>
        </p:spPr>
      </p:pic>
      <p:sp>
        <p:nvSpPr>
          <p:cNvPr id="16" name="Line 15"/>
          <p:cNvSpPr/>
          <p:nvPr/>
        </p:nvSpPr>
        <p:spPr>
          <a:xfrm>
            <a:off x="457200" y="5791320"/>
            <a:ext cx="4038480" cy="0"/>
          </a:xfrm>
          <a:prstGeom prst="line">
            <a:avLst/>
          </a:prstGeom>
          <a:ln w="12600">
            <a:solidFill>
              <a:srgbClr val="ffff9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Прямоугольник 5"/>
          <p:cNvSpPr/>
          <p:nvPr/>
        </p:nvSpPr>
        <p:spPr>
          <a:xfrm>
            <a:off x="533520" y="228600"/>
            <a:ext cx="7772400" cy="947880"/>
          </a:xfrm>
          <a:prstGeom prst="rect">
            <a:avLst/>
          </a:prstGeom>
          <a:solidFill>
            <a:srgbClr val="9e9eff"/>
          </a:solidFill>
          <a:ln w="9360">
            <a:solidFill>
              <a:srgbClr val="000000"/>
            </a:solidFill>
            <a:miter/>
          </a:ln>
          <a:effectLst>
            <a:outerShdw dist="23040" dir="5400000" blurRad="0" rotWithShape="0">
              <a:srgbClr val="00000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Филогенетикалық ағаш</a:t>
            </a: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. Кладограммалар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" name="TextBox 7"/>
          <p:cNvSpPr/>
          <p:nvPr/>
        </p:nvSpPr>
        <p:spPr>
          <a:xfrm>
            <a:off x="152280" y="4038480"/>
            <a:ext cx="4419720" cy="228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indent="457200">
              <a:lnSpc>
                <a:spcPct val="150000"/>
              </a:lnSpc>
              <a:buClr>
                <a:srgbClr val="0067e5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67e5"/>
                </a:solidFill>
                <a:uFillTx/>
                <a:latin typeface="Times New Roman"/>
                <a:ea typeface="Times New Roman"/>
              </a:rPr>
              <a:t>Б</a:t>
            </a:r>
            <a:r>
              <a:rPr b="0" lang="ru-RU" sz="2400" strike="noStrike" u="none">
                <a:solidFill>
                  <a:srgbClr val="0067e5"/>
                </a:solidFill>
                <a:uFillTx/>
                <a:latin typeface="Times New Roman"/>
                <a:ea typeface="Times New Roman"/>
              </a:rPr>
              <a:t>ұл не?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457200">
              <a:lnSpc>
                <a:spcPct val="150000"/>
              </a:lnSpc>
              <a:buClr>
                <a:srgbClr val="0067e5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0067e5"/>
                </a:solidFill>
                <a:uFillTx/>
                <a:latin typeface="Times New Roman"/>
                <a:ea typeface="Times New Roman"/>
              </a:rPr>
              <a:t>Жалпы іс-қимыл жоспары?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457200">
              <a:lnSpc>
                <a:spcPct val="150000"/>
              </a:lnSpc>
              <a:buClr>
                <a:srgbClr val="0067e5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0067e5"/>
                </a:solidFill>
                <a:uFillTx/>
                <a:latin typeface="Times New Roman"/>
                <a:ea typeface="Times New Roman"/>
              </a:rPr>
              <a:t>Ағаштар салатын бағдарламалар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0" y="304920"/>
            <a:ext cx="9144000" cy="1218960"/>
          </a:xfrm>
          <a:prstGeom prst="rect">
            <a:avLst/>
          </a:prstGeom>
          <a:solidFill>
            <a:srgbClr val="5959ff"/>
          </a:solidFill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Филогенетикалық ағаш дегеніміз не</a:t>
            </a:r>
            <a:r>
              <a:rPr b="0" lang="kk-KZ" sz="4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?</a:t>
            </a:r>
            <a:endParaRPr b="0" lang="ru-RU" sz="4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" name="TextBox 6"/>
          <p:cNvSpPr/>
          <p:nvPr/>
        </p:nvSpPr>
        <p:spPr>
          <a:xfrm>
            <a:off x="380880" y="2057400"/>
            <a:ext cx="8229600" cy="350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indent="4572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Филогенез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- тірі организмдердің әртүрлі топтарының туыстық қатынастарын зерттейтін биология саласы. Филогенез әдетте "эволюциялық ағаштар" немесе жүйелі атаулар түрінде көрінеді. 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4572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4572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Филогенетика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(молекулалық филогенетика) - бірдей қатынастар, бірақ жеке ақуыз (гендік) отбасылар деңгейінде. 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0" y="304920"/>
            <a:ext cx="9144000" cy="1218960"/>
          </a:xfrm>
          <a:prstGeom prst="rect">
            <a:avLst/>
          </a:prstGeom>
          <a:solidFill>
            <a:srgbClr val="5959ff"/>
          </a:solidFill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Филогенетикалық ағаш не үшін керек</a:t>
            </a:r>
            <a:r>
              <a:rPr b="0" lang="kk-KZ" sz="4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?</a:t>
            </a:r>
            <a:endParaRPr b="0" lang="ru-RU" sz="4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2" name="Picture 4" descr=""/>
          <p:cNvPicPr/>
          <p:nvPr/>
        </p:nvPicPr>
        <p:blipFill>
          <a:blip r:embed="rId1"/>
          <a:stretch/>
        </p:blipFill>
        <p:spPr>
          <a:xfrm>
            <a:off x="762120" y="1677960"/>
            <a:ext cx="7619760" cy="4371840"/>
          </a:xfrm>
          <a:prstGeom prst="rect">
            <a:avLst/>
          </a:prstGeom>
          <a:ln w="0">
            <a:noFill/>
          </a:ln>
        </p:spPr>
      </p:pic>
      <p:sp>
        <p:nvSpPr>
          <p:cNvPr id="23" name="TextBox 6"/>
          <p:cNvSpPr/>
          <p:nvPr/>
        </p:nvSpPr>
        <p:spPr>
          <a:xfrm>
            <a:off x="304920" y="1752480"/>
            <a:ext cx="8610480" cy="198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indent="4572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sng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Биологиялық міндеттер: 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4572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үш немесе одан да көп объектілерді салыстыру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(кімге ұқсас...)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4572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эволюцияны қайта құру 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(кімнен, қалай және қашан пайда болды...)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/>
          <p:nvPr/>
        </p:nvSpPr>
        <p:spPr>
          <a:xfrm>
            <a:off x="6019920" y="2971800"/>
            <a:ext cx="3124080" cy="2819520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0" y="-360"/>
            <a:ext cx="9144000" cy="716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8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r>
              <a:rPr b="1" lang="ru-RU" sz="2800" strike="noStrike" u="none">
                <a:solidFill>
                  <a:srgbClr val="000000"/>
                </a:solidFill>
                <a:uFillTx/>
                <a:latin typeface="Times New Roman"/>
              </a:rPr>
              <a:t>Нақты оқиғалар: </a:t>
            </a:r>
            <a:r>
              <a:rPr b="1" lang="ru-RU" sz="2800" strike="noStrike" u="none">
                <a:solidFill>
                  <a:srgbClr val="000000"/>
                </a:solidFill>
                <a:uFillTx/>
                <a:latin typeface="Times New Roman"/>
              </a:rPr>
              <a:t>	</a:t>
            </a:r>
            <a:r>
              <a:rPr b="1" lang="ru-RU" sz="2800" strike="noStrike" u="none">
                <a:solidFill>
                  <a:srgbClr val="000000"/>
                </a:solidFill>
                <a:uFillTx/>
                <a:latin typeface="Times New Roman"/>
              </a:rPr>
              <a:t>Деректер: </a:t>
            </a:r>
            <a:r>
              <a:rPr b="1" lang="ru-RU" sz="2800" strike="noStrike" u="none">
                <a:solidFill>
                  <a:srgbClr val="000000"/>
                </a:solidFill>
                <a:uFillTx/>
                <a:latin typeface="Times New Roman"/>
              </a:rPr>
              <a:t>	</a:t>
            </a:r>
            <a:r>
              <a:rPr b="1" lang="ru-RU" sz="2800" strike="noStrike" u="none">
                <a:solidFill>
                  <a:srgbClr val="000000"/>
                </a:solidFill>
                <a:uFillTx/>
                <a:latin typeface="Times New Roman"/>
              </a:rPr>
              <a:t>Салынған ағаш: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"/>
          <p:cNvSpPr txBox="1"/>
          <p:nvPr/>
        </p:nvSpPr>
        <p:spPr>
          <a:xfrm>
            <a:off x="0" y="609480"/>
            <a:ext cx="9144000" cy="8839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0" lang="en-US" sz="32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Дата 3"/>
          <p:cNvSpPr/>
          <p:nvPr/>
        </p:nvSpPr>
        <p:spPr>
          <a:xfrm>
            <a:off x="45720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F057155D-2A33-4FB9-A4B9-E5DFA8D012FE}" type="datetime">
              <a:rPr b="0" lang="ru-RU" sz="1400" strike="noStrike" u="none">
                <a:solidFill>
                  <a:srgbClr val="000000"/>
                </a:solidFill>
                <a:uFillTx/>
                <a:latin typeface="Arial"/>
              </a:rPr>
              <a:t>04.11.24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5"/>
          <p:cNvSpPr/>
          <p:nvPr/>
        </p:nvSpPr>
        <p:spPr>
          <a:xfrm>
            <a:off x="250920" y="1989000"/>
            <a:ext cx="3190680" cy="4572000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Rectangle 6"/>
          <p:cNvSpPr/>
          <p:nvPr/>
        </p:nvSpPr>
        <p:spPr>
          <a:xfrm>
            <a:off x="3733920" y="2971800"/>
            <a:ext cx="1904760" cy="2666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Rectangle 7"/>
          <p:cNvSpPr/>
          <p:nvPr/>
        </p:nvSpPr>
        <p:spPr>
          <a:xfrm>
            <a:off x="3809880" y="4724280"/>
            <a:ext cx="1676520" cy="1067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3000" rIns="63000" tIns="31680" bIns="31680" anchor="t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800" strike="noStrike" u="none">
                <a:solidFill>
                  <a:srgbClr val="333399"/>
                </a:solidFill>
                <a:uFillTx/>
                <a:latin typeface="Courier New"/>
              </a:rPr>
              <a:t>&gt;Seq4 GCGCTGFKI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800" strike="noStrike" u="none">
                <a:solidFill>
                  <a:srgbClr val="333399"/>
                </a:solidFill>
                <a:uFillTx/>
                <a:latin typeface="Courier New"/>
              </a:rPr>
              <a:t>. . . . 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" name="Rectangle 8"/>
          <p:cNvSpPr/>
          <p:nvPr/>
        </p:nvSpPr>
        <p:spPr>
          <a:xfrm>
            <a:off x="3962520" y="3124080"/>
            <a:ext cx="1752480" cy="91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3000" rIns="63000" tIns="31680" bIns="31680" anchor="t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800" strike="noStrike" u="none">
                <a:solidFill>
                  <a:srgbClr val="333399"/>
                </a:solidFill>
                <a:uFillTx/>
                <a:latin typeface="Courier New"/>
              </a:rPr>
              <a:t>&gt;Seq1 ASGCTAFKL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000" strike="noStrike" u="none">
                <a:solidFill>
                  <a:srgbClr val="333399"/>
                </a:solidFill>
                <a:uFillTx/>
                <a:latin typeface="Courier New"/>
              </a:rPr>
              <a:t>. . 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" name="Line 9"/>
          <p:cNvSpPr/>
          <p:nvPr/>
        </p:nvSpPr>
        <p:spPr>
          <a:xfrm flipV="1">
            <a:off x="2338560" y="4079160"/>
            <a:ext cx="731880" cy="36000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stealth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" name="Line 10"/>
          <p:cNvSpPr/>
          <p:nvPr/>
        </p:nvSpPr>
        <p:spPr>
          <a:xfrm>
            <a:off x="2201040" y="6035400"/>
            <a:ext cx="908280" cy="42156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stealth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" name="Rectangle 11"/>
          <p:cNvSpPr/>
          <p:nvPr/>
        </p:nvSpPr>
        <p:spPr>
          <a:xfrm>
            <a:off x="3886200" y="4191120"/>
            <a:ext cx="1600200" cy="380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3000" rIns="63000" tIns="31680" bIns="31680" anchor="t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800" strike="noStrike" u="none">
                <a:solidFill>
                  <a:srgbClr val="333399"/>
                </a:solidFill>
                <a:uFillTx/>
                <a:latin typeface="Courier New"/>
              </a:rPr>
              <a:t>&gt;Seq3 GCGCTLFKI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" name="AutoShape 12"/>
          <p:cNvSpPr/>
          <p:nvPr/>
        </p:nvSpPr>
        <p:spPr>
          <a:xfrm>
            <a:off x="3348000" y="1268280"/>
            <a:ext cx="609480" cy="304920"/>
          </a:xfrm>
          <a:prstGeom prst="rightArrow">
            <a:avLst>
              <a:gd name="adj1" fmla="val 50000"/>
              <a:gd name="adj2" fmla="val 49970"/>
            </a:avLst>
          </a:prstGeom>
          <a:solidFill>
            <a:srgbClr val="99cc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" name="AutoShape 13"/>
          <p:cNvSpPr/>
          <p:nvPr/>
        </p:nvSpPr>
        <p:spPr>
          <a:xfrm>
            <a:off x="5651640" y="4221000"/>
            <a:ext cx="609480" cy="304920"/>
          </a:xfrm>
          <a:prstGeom prst="rightArrow">
            <a:avLst>
              <a:gd name="adj1" fmla="val 50000"/>
              <a:gd name="adj2" fmla="val 49970"/>
            </a:avLst>
          </a:prstGeom>
          <a:solidFill>
            <a:srgbClr val="99cc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pSp>
        <p:nvGrpSpPr>
          <p:cNvPr id="37" name="Group 14"/>
          <p:cNvGrpSpPr/>
          <p:nvPr/>
        </p:nvGrpSpPr>
        <p:grpSpPr>
          <a:xfrm>
            <a:off x="6095880" y="3352680"/>
            <a:ext cx="2895480" cy="1973160"/>
            <a:chOff x="6095880" y="3352680"/>
            <a:chExt cx="2895480" cy="1973160"/>
          </a:xfrm>
        </p:grpSpPr>
        <p:sp>
          <p:nvSpPr>
            <p:cNvPr id="38" name="Oval 15"/>
            <p:cNvSpPr/>
            <p:nvPr/>
          </p:nvSpPr>
          <p:spPr>
            <a:xfrm>
              <a:off x="6749640" y="4183560"/>
              <a:ext cx="280080" cy="311400"/>
            </a:xfrm>
            <a:prstGeom prst="ellipse">
              <a:avLst/>
            </a:prstGeom>
            <a:solidFill>
              <a:srgbClr val="cc99ff"/>
            </a:solidFill>
            <a:ln w="936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9" name="Oval 16"/>
            <p:cNvSpPr/>
            <p:nvPr/>
          </p:nvSpPr>
          <p:spPr>
            <a:xfrm>
              <a:off x="8057160" y="4183560"/>
              <a:ext cx="280080" cy="311400"/>
            </a:xfrm>
            <a:prstGeom prst="ellipse">
              <a:avLst/>
            </a:prstGeom>
            <a:solidFill>
              <a:srgbClr val="cc99ff"/>
            </a:solidFill>
            <a:ln w="936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0" name="Oval 17"/>
            <p:cNvSpPr/>
            <p:nvPr/>
          </p:nvSpPr>
          <p:spPr>
            <a:xfrm>
              <a:off x="6095880" y="5014440"/>
              <a:ext cx="280080" cy="311400"/>
            </a:xfrm>
            <a:prstGeom prst="ellipse">
              <a:avLst/>
            </a:prstGeom>
            <a:solidFill>
              <a:srgbClr val="3333cc"/>
            </a:solidFill>
            <a:ln w="936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1" name="Oval 18"/>
            <p:cNvSpPr/>
            <p:nvPr/>
          </p:nvSpPr>
          <p:spPr>
            <a:xfrm>
              <a:off x="7310160" y="5014440"/>
              <a:ext cx="280080" cy="311400"/>
            </a:xfrm>
            <a:prstGeom prst="ellipse">
              <a:avLst/>
            </a:prstGeom>
            <a:solidFill>
              <a:srgbClr val="3333cc"/>
            </a:solidFill>
            <a:ln w="936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2" name="Oval 19"/>
            <p:cNvSpPr/>
            <p:nvPr/>
          </p:nvSpPr>
          <p:spPr>
            <a:xfrm>
              <a:off x="8711280" y="5014440"/>
              <a:ext cx="280080" cy="311400"/>
            </a:xfrm>
            <a:prstGeom prst="ellipse">
              <a:avLst/>
            </a:prstGeom>
            <a:solidFill>
              <a:srgbClr val="3333cc"/>
            </a:solidFill>
            <a:ln w="936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" name="Oval 20"/>
            <p:cNvSpPr/>
            <p:nvPr/>
          </p:nvSpPr>
          <p:spPr>
            <a:xfrm>
              <a:off x="7683840" y="5014440"/>
              <a:ext cx="280080" cy="311400"/>
            </a:xfrm>
            <a:prstGeom prst="ellipse">
              <a:avLst/>
            </a:prstGeom>
            <a:solidFill>
              <a:srgbClr val="3333cc"/>
            </a:solidFill>
            <a:ln w="936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4" name="Line 21"/>
            <p:cNvSpPr/>
            <p:nvPr/>
          </p:nvSpPr>
          <p:spPr>
            <a:xfrm flipH="1">
              <a:off x="6936480" y="3560400"/>
              <a:ext cx="467280" cy="622800"/>
            </a:xfrm>
            <a:prstGeom prst="line">
              <a:avLst/>
            </a:prstGeom>
            <a:ln w="2556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5" name="Line 22"/>
            <p:cNvSpPr/>
            <p:nvPr/>
          </p:nvSpPr>
          <p:spPr>
            <a:xfrm>
              <a:off x="7683840" y="3560400"/>
              <a:ext cx="466560" cy="622800"/>
            </a:xfrm>
            <a:prstGeom prst="line">
              <a:avLst/>
            </a:prstGeom>
            <a:ln w="2556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6" name="Line 23"/>
            <p:cNvSpPr/>
            <p:nvPr/>
          </p:nvSpPr>
          <p:spPr>
            <a:xfrm>
              <a:off x="8337600" y="4391280"/>
              <a:ext cx="467280" cy="622800"/>
            </a:xfrm>
            <a:prstGeom prst="line">
              <a:avLst/>
            </a:prstGeom>
            <a:ln w="2556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" name="Line 24"/>
            <p:cNvSpPr/>
            <p:nvPr/>
          </p:nvSpPr>
          <p:spPr>
            <a:xfrm flipH="1">
              <a:off x="6282720" y="4391280"/>
              <a:ext cx="466560" cy="622800"/>
            </a:xfrm>
            <a:prstGeom prst="line">
              <a:avLst/>
            </a:prstGeom>
            <a:ln w="2556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8" name="Line 25"/>
            <p:cNvSpPr/>
            <p:nvPr/>
          </p:nvSpPr>
          <p:spPr>
            <a:xfrm flipH="1">
              <a:off x="7870680" y="4495320"/>
              <a:ext cx="280080" cy="518760"/>
            </a:xfrm>
            <a:prstGeom prst="line">
              <a:avLst/>
            </a:prstGeom>
            <a:ln w="2556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9" name="Line 26"/>
            <p:cNvSpPr/>
            <p:nvPr/>
          </p:nvSpPr>
          <p:spPr>
            <a:xfrm>
              <a:off x="7030080" y="4391280"/>
              <a:ext cx="373680" cy="622800"/>
            </a:xfrm>
            <a:prstGeom prst="line">
              <a:avLst/>
            </a:prstGeom>
            <a:ln w="2556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0" name="Oval 27"/>
            <p:cNvSpPr/>
            <p:nvPr/>
          </p:nvSpPr>
          <p:spPr>
            <a:xfrm>
              <a:off x="7403760" y="3352680"/>
              <a:ext cx="280080" cy="311400"/>
            </a:xfrm>
            <a:prstGeom prst="ellipse">
              <a:avLst/>
            </a:prstGeom>
            <a:solidFill>
              <a:srgbClr val="ff0000"/>
            </a:solidFill>
            <a:ln w="936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51" name="AutoShape 28"/>
          <p:cNvSpPr/>
          <p:nvPr/>
        </p:nvSpPr>
        <p:spPr>
          <a:xfrm>
            <a:off x="5580000" y="1125360"/>
            <a:ext cx="609840" cy="3049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99cc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2" name="Picture 29" descr=""/>
          <p:cNvPicPr/>
          <p:nvPr/>
        </p:nvPicPr>
        <p:blipFill>
          <a:blip r:embed="rId1"/>
          <a:srcRect l="0" t="0" r="2754" b="5558"/>
          <a:stretch/>
        </p:blipFill>
        <p:spPr>
          <a:xfrm>
            <a:off x="228600" y="1870200"/>
            <a:ext cx="3200400" cy="1962000"/>
          </a:xfrm>
          <a:prstGeom prst="rect">
            <a:avLst/>
          </a:prstGeom>
          <a:ln w="0">
            <a:noFill/>
          </a:ln>
        </p:spPr>
      </p:pic>
      <p:grpSp>
        <p:nvGrpSpPr>
          <p:cNvPr id="53" name="Group 30"/>
          <p:cNvGrpSpPr/>
          <p:nvPr/>
        </p:nvGrpSpPr>
        <p:grpSpPr>
          <a:xfrm>
            <a:off x="304920" y="4495680"/>
            <a:ext cx="2749320" cy="1566720"/>
            <a:chOff x="304920" y="4495680"/>
            <a:chExt cx="2749320" cy="1566720"/>
          </a:xfrm>
        </p:grpSpPr>
        <p:sp>
          <p:nvSpPr>
            <p:cNvPr id="54" name="Rectangle 31"/>
            <p:cNvSpPr/>
            <p:nvPr/>
          </p:nvSpPr>
          <p:spPr>
            <a:xfrm>
              <a:off x="304920" y="5076720"/>
              <a:ext cx="1377720" cy="299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63000" rIns="63000" tIns="31680" bIns="3168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ru-RU" sz="1800" strike="noStrike" u="none">
                  <a:solidFill>
                    <a:srgbClr val="333399"/>
                  </a:solidFill>
                  <a:uFillTx/>
                  <a:latin typeface="Courier New"/>
                </a:rPr>
                <a:t>ACGCTAFKI</a:t>
              </a: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5" name="Rectangle 32"/>
            <p:cNvSpPr/>
            <p:nvPr/>
          </p:nvSpPr>
          <p:spPr>
            <a:xfrm>
              <a:off x="1523880" y="5762520"/>
              <a:ext cx="1378080" cy="299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63000" rIns="63000" tIns="31680" bIns="3168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ru-RU" sz="1800" strike="noStrike" u="none">
                  <a:solidFill>
                    <a:srgbClr val="333399"/>
                  </a:solidFill>
                  <a:uFillTx/>
                  <a:latin typeface="Courier New"/>
                </a:rPr>
                <a:t>GCGCTAFKI</a:t>
              </a: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6" name="Rectangle 33"/>
            <p:cNvSpPr/>
            <p:nvPr/>
          </p:nvSpPr>
          <p:spPr>
            <a:xfrm>
              <a:off x="1676520" y="4495680"/>
              <a:ext cx="1377720" cy="299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63000" rIns="63000" tIns="31680" bIns="3168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ru-RU" sz="1800" strike="noStrike" u="none">
                  <a:solidFill>
                    <a:srgbClr val="333399"/>
                  </a:solidFill>
                  <a:uFillTx/>
                  <a:latin typeface="Courier New"/>
                </a:rPr>
                <a:t>ACGCTAFKL</a:t>
              </a:r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7" name="Line 34"/>
            <p:cNvSpPr/>
            <p:nvPr/>
          </p:nvSpPr>
          <p:spPr>
            <a:xfrm>
              <a:off x="959760" y="5373000"/>
              <a:ext cx="730080" cy="361440"/>
            </a:xfrm>
            <a:prstGeom prst="line">
              <a:avLst/>
            </a:prstGeom>
            <a:ln w="25560">
              <a:solidFill>
                <a:srgbClr val="000000"/>
              </a:solidFill>
              <a:miter/>
              <a:tailEnd len="med" type="stealth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8" name="Line 35"/>
            <p:cNvSpPr/>
            <p:nvPr/>
          </p:nvSpPr>
          <p:spPr>
            <a:xfrm flipV="1">
              <a:off x="957240" y="4736160"/>
              <a:ext cx="731880" cy="360000"/>
            </a:xfrm>
            <a:prstGeom prst="line">
              <a:avLst/>
            </a:prstGeom>
            <a:ln w="25560">
              <a:solidFill>
                <a:srgbClr val="000000"/>
              </a:solidFill>
              <a:miter/>
              <a:tailEnd len="med" type="stealth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59" name="Rectangle 36"/>
          <p:cNvSpPr/>
          <p:nvPr/>
        </p:nvSpPr>
        <p:spPr>
          <a:xfrm>
            <a:off x="304920" y="5562720"/>
            <a:ext cx="1028520" cy="342720"/>
          </a:xfrm>
          <a:prstGeom prst="rect">
            <a:avLst/>
          </a:prstGeom>
          <a:solidFill>
            <a:srgbClr val="ffffff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333399"/>
                </a:solidFill>
                <a:uFillTx/>
                <a:latin typeface="Courier New"/>
              </a:rPr>
              <a:t>A -&gt; G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0" name="Rectangle 37"/>
          <p:cNvSpPr/>
          <p:nvPr/>
        </p:nvSpPr>
        <p:spPr>
          <a:xfrm>
            <a:off x="304920" y="4495680"/>
            <a:ext cx="1028520" cy="343080"/>
          </a:xfrm>
          <a:prstGeom prst="rect">
            <a:avLst/>
          </a:prstGeom>
          <a:solidFill>
            <a:srgbClr val="ffffff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333399"/>
                </a:solidFill>
                <a:uFillTx/>
                <a:latin typeface="Courier New"/>
              </a:rPr>
              <a:t>I -&gt; L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1" name="AutoShape 38"/>
          <p:cNvSpPr/>
          <p:nvPr/>
        </p:nvSpPr>
        <p:spPr>
          <a:xfrm>
            <a:off x="2916360" y="5157720"/>
            <a:ext cx="838080" cy="304920"/>
          </a:xfrm>
          <a:prstGeom prst="rightArrow">
            <a:avLst>
              <a:gd name="adj1" fmla="val 50000"/>
              <a:gd name="adj2" fmla="val 68713"/>
            </a:avLst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Прямоугольник 41"/>
          <p:cNvSpPr/>
          <p:nvPr/>
        </p:nvSpPr>
        <p:spPr>
          <a:xfrm>
            <a:off x="228600" y="685800"/>
            <a:ext cx="3048120" cy="10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табиғаттағы немесе зертханадағы эволюция, компьютерлік модельдеу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3" name="Прямоугольник 42"/>
          <p:cNvSpPr/>
          <p:nvPr/>
        </p:nvSpPr>
        <p:spPr>
          <a:xfrm>
            <a:off x="6095880" y="685800"/>
            <a:ext cx="2819520" cy="192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деректер негізінде есептелген ағаш графигі нақты оқиғаларды көрсетуі немесе көрсетпеуі мүмкін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4" name="Прямоугольник 43"/>
          <p:cNvSpPr/>
          <p:nvPr/>
        </p:nvSpPr>
        <p:spPr>
          <a:xfrm>
            <a:off x="3581280" y="762120"/>
            <a:ext cx="2057400" cy="10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мысалы, Сета тізбегі немесе саны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Прямоугольник 1"/>
          <p:cNvSpPr/>
          <p:nvPr/>
        </p:nvSpPr>
        <p:spPr>
          <a:xfrm>
            <a:off x="228600" y="1066680"/>
            <a:ext cx="8686800" cy="222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sng">
                <a:solidFill>
                  <a:srgbClr val="003a1c"/>
                </a:solidFill>
                <a:uFillTx/>
                <a:latin typeface="Times New Roman"/>
              </a:rPr>
              <a:t>Түйін  (узел, node</a:t>
            </a:r>
            <a:r>
              <a:rPr b="1" lang="en-US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) </a:t>
            </a:r>
            <a:r>
              <a:rPr b="0" lang="en-US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 </a:t>
            </a: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ата-бабалар тізбегін (түр, популяция) тәуелсіз дамитын екіге бөлу нүктесі.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Эволюцияны бейнелейтін графиктің ішкі шыңына сәйкес келеді.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sng">
                <a:solidFill>
                  <a:srgbClr val="003a1c"/>
                </a:solidFill>
                <a:uFillTx/>
                <a:latin typeface="Times New Roman"/>
              </a:rPr>
              <a:t>Жапырақ (лист, </a:t>
            </a:r>
            <a:r>
              <a:rPr b="1" lang="en-US" sz="2000" strike="noStrike" u="sng">
                <a:solidFill>
                  <a:srgbClr val="003a1c"/>
                </a:solidFill>
                <a:uFillTx/>
                <a:latin typeface="Times New Roman"/>
              </a:rPr>
              <a:t>leaf</a:t>
            </a:r>
            <a:r>
              <a:rPr b="1" lang="kk-KZ" sz="2000" strike="noStrike" u="sng">
                <a:solidFill>
                  <a:srgbClr val="003a1c"/>
                </a:solidFill>
                <a:uFillTx/>
                <a:latin typeface="Times New Roman"/>
              </a:rPr>
              <a:t>) </a:t>
            </a: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 нақты (заманауи) объект; графтың сыртқы шыңы. </a:t>
            </a:r>
            <a:r>
              <a:rPr b="0" lang="en-US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Ə</a:t>
            </a: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р жапырақ бір тірі ағзаның түрін көрсетеді.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sng">
                <a:solidFill>
                  <a:srgbClr val="003a1c"/>
                </a:solidFill>
                <a:uFillTx/>
                <a:latin typeface="Times New Roman"/>
              </a:rPr>
              <a:t>Бұтақ </a:t>
            </a:r>
            <a:r>
              <a:rPr b="1" lang="ru-RU" sz="2000" strike="noStrike" u="none">
                <a:solidFill>
                  <a:srgbClr val="003a1c"/>
                </a:solidFill>
                <a:uFillTx/>
                <a:latin typeface="Times New Roman"/>
              </a:rPr>
              <a:t>(</a:t>
            </a:r>
            <a:r>
              <a:rPr b="1" lang="ru-RU" sz="2000" strike="noStrike" u="sng">
                <a:solidFill>
                  <a:srgbClr val="003a1c"/>
                </a:solidFill>
                <a:uFillTx/>
                <a:latin typeface="Times New Roman"/>
              </a:rPr>
              <a:t>ветвь , branch)</a:t>
            </a: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— түйіндер арасындағы немесе түйін мен парақтың арасындағы байланыс; графиктің шеті.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6" name="TextBox 2"/>
          <p:cNvSpPr/>
          <p:nvPr/>
        </p:nvSpPr>
        <p:spPr>
          <a:xfrm>
            <a:off x="0" y="228600"/>
            <a:ext cx="9144000" cy="642600"/>
          </a:xfrm>
          <a:prstGeom prst="rect">
            <a:avLst/>
          </a:prstGeom>
          <a:solidFill>
            <a:srgbClr val="9e9e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600" strike="noStrike" u="none">
                <a:solidFill>
                  <a:srgbClr val="ffffcc"/>
                </a:solidFill>
                <a:uFillTx/>
                <a:latin typeface="Times New Roman"/>
                <a:ea typeface="Times New Roman"/>
              </a:rPr>
              <a:t>Негізгі терминдер</a:t>
            </a:r>
            <a:endParaRPr b="0" lang="ru-R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7" name="Прямоугольник 3"/>
          <p:cNvSpPr/>
          <p:nvPr/>
        </p:nvSpPr>
        <p:spPr>
          <a:xfrm>
            <a:off x="228600" y="3429000"/>
            <a:ext cx="4724280" cy="192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sng">
                <a:solidFill>
                  <a:srgbClr val="003a1c"/>
                </a:solidFill>
                <a:uFillTx/>
                <a:latin typeface="Times New Roman"/>
              </a:rPr>
              <a:t>Тамыр</a:t>
            </a:r>
            <a:r>
              <a:rPr b="0" lang="ru-RU" sz="2000" strike="noStrike" u="sng">
                <a:solidFill>
                  <a:srgbClr val="003a1c"/>
                </a:solidFill>
                <a:uFillTx/>
                <a:latin typeface="Times New Roman"/>
              </a:rPr>
              <a:t> </a:t>
            </a:r>
            <a:r>
              <a:rPr b="1" lang="ru-RU" sz="2000" strike="noStrike" u="sng">
                <a:solidFill>
                  <a:srgbClr val="003a1c"/>
                </a:solidFill>
                <a:uFillTx/>
                <a:latin typeface="Times New Roman"/>
              </a:rPr>
              <a:t>(корень, </a:t>
            </a:r>
            <a:r>
              <a:rPr b="1" lang="en-US" sz="2000" strike="noStrike" u="sng">
                <a:solidFill>
                  <a:srgbClr val="003a1c"/>
                </a:solidFill>
                <a:uFillTx/>
                <a:latin typeface="Times New Roman"/>
              </a:rPr>
              <a:t>root)</a:t>
            </a:r>
            <a:r>
              <a:rPr b="0" lang="ru-RU" sz="2000" strike="noStrike" u="none">
                <a:solidFill>
                  <a:srgbClr val="003a1c"/>
                </a:solidFill>
                <a:uFillTx/>
                <a:latin typeface="Times New Roman"/>
              </a:rPr>
              <a:t> - </a:t>
            </a: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</a:rPr>
              <a:t>тамыр бүкіл түрлердің ата тегін бейнелейді.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sng">
                <a:solidFill>
                  <a:srgbClr val="003300"/>
                </a:solidFill>
                <a:uFillTx/>
                <a:latin typeface="Times New Roman"/>
                <a:ea typeface="Times New Roman"/>
              </a:rPr>
              <a:t>Клада (</a:t>
            </a:r>
            <a:r>
              <a:rPr b="1" lang="en-US" sz="2000" strike="noStrike" u="sng">
                <a:solidFill>
                  <a:srgbClr val="003300"/>
                </a:solidFill>
                <a:uFillTx/>
                <a:latin typeface="Times New Roman"/>
                <a:ea typeface="Times New Roman"/>
              </a:rPr>
              <a:t>clade) </a:t>
            </a:r>
            <a:r>
              <a:rPr b="0" lang="en-US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 </a:t>
            </a: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екі немесе одан да көп таксалар немесе ДНҚ тізбегі тобы, оның жалпы ата-бабасы да, оның барлық ұрпақтары да бар.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8" name="Picture 13" descr=""/>
          <p:cNvPicPr/>
          <p:nvPr/>
        </p:nvPicPr>
        <p:blipFill>
          <a:blip r:embed="rId1"/>
          <a:stretch/>
        </p:blipFill>
        <p:spPr>
          <a:xfrm>
            <a:off x="4952880" y="3276720"/>
            <a:ext cx="4019760" cy="2666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Прямоугольник 1"/>
          <p:cNvSpPr/>
          <p:nvPr/>
        </p:nvSpPr>
        <p:spPr>
          <a:xfrm>
            <a:off x="0" y="380880"/>
            <a:ext cx="9144000" cy="520920"/>
          </a:xfrm>
          <a:prstGeom prst="rect">
            <a:avLst/>
          </a:prstGeom>
          <a:solidFill>
            <a:srgbClr val="3399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ffcc"/>
                </a:solidFill>
                <a:uFillTx/>
                <a:latin typeface="Times New Roman"/>
                <a:ea typeface="Times New Roman"/>
              </a:rPr>
              <a:t>Ағаштар қандай болады?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0" name="Прямоугольник 2"/>
          <p:cNvSpPr/>
          <p:nvPr/>
        </p:nvSpPr>
        <p:spPr>
          <a:xfrm>
            <a:off x="228600" y="1295280"/>
            <a:ext cx="358128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Тамырланған ағаш </a:t>
            </a:r>
            <a:r>
              <a:rPr b="0" lang="en-US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(rooted tree)</a:t>
            </a:r>
            <a:br>
              <a:rPr sz="2000"/>
            </a:b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эволюция бағытын көрсетеді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1" name="Прямоугольник 3"/>
          <p:cNvSpPr/>
          <p:nvPr/>
        </p:nvSpPr>
        <p:spPr>
          <a:xfrm>
            <a:off x="4114800" y="1219320"/>
            <a:ext cx="4572000" cy="10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Ашылмаған (тамырланбаған) ағаш (unrooted tree) көрсетеді тек түйіндер арасындағы байланыс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2" name="Picture 3" descr=""/>
          <p:cNvPicPr/>
          <p:nvPr/>
        </p:nvPicPr>
        <p:blipFill>
          <a:blip r:embed="rId1"/>
          <a:srcRect l="0" t="0" r="0" b="9940"/>
          <a:stretch/>
        </p:blipFill>
        <p:spPr>
          <a:xfrm>
            <a:off x="152280" y="2286000"/>
            <a:ext cx="3595680" cy="3238560"/>
          </a:xfrm>
          <a:prstGeom prst="rect">
            <a:avLst/>
          </a:prstGeom>
          <a:ln w="0">
            <a:noFill/>
          </a:ln>
        </p:spPr>
      </p:pic>
      <p:pic>
        <p:nvPicPr>
          <p:cNvPr id="73" name="Picture 4" descr=""/>
          <p:cNvPicPr/>
          <p:nvPr/>
        </p:nvPicPr>
        <p:blipFill>
          <a:blip r:embed="rId2"/>
          <a:srcRect l="3142" t="0" r="0" b="0"/>
          <a:stretch/>
        </p:blipFill>
        <p:spPr>
          <a:xfrm>
            <a:off x="4343400" y="2590920"/>
            <a:ext cx="4556160" cy="2668320"/>
          </a:xfrm>
          <a:prstGeom prst="rect">
            <a:avLst/>
          </a:prstGeom>
          <a:ln w="0">
            <a:noFill/>
          </a:ln>
        </p:spPr>
      </p:pic>
      <p:sp>
        <p:nvSpPr>
          <p:cNvPr id="74" name="Прямоугольник 6"/>
          <p:cNvSpPr/>
          <p:nvPr/>
        </p:nvSpPr>
        <p:spPr>
          <a:xfrm>
            <a:off x="152280" y="5657760"/>
            <a:ext cx="4648320" cy="1068840"/>
          </a:xfrm>
          <a:prstGeom prst="rect">
            <a:avLst/>
          </a:prstGeom>
          <a:solidFill>
            <a:srgbClr val="ffffff"/>
          </a:solidFill>
          <a:ln w="25560">
            <a:solidFill>
              <a:srgbClr val="cccc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Егер жапырақтардың саны </a:t>
            </a:r>
            <a:r>
              <a:rPr b="0" lang="en-US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n </a:t>
            </a:r>
            <a:r>
              <a:rPr b="0" lang="ru-RU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болса, онда бар (2</a:t>
            </a:r>
            <a:r>
              <a:rPr b="0" lang="en-US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n-3)!!</a:t>
            </a:r>
            <a:r>
              <a:rPr b="0" lang="ru-RU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әр түрлі екілік тамырланған ағаштар.Анықтама бойынша (2</a:t>
            </a:r>
            <a:r>
              <a:rPr b="0" lang="en-US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n-3)!! = 1·3 ·... ·(2n-3)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5" name="Прямоугольник 7"/>
          <p:cNvSpPr/>
          <p:nvPr/>
        </p:nvSpPr>
        <p:spPr>
          <a:xfrm>
            <a:off x="5029200" y="5638680"/>
            <a:ext cx="3809880" cy="581400"/>
          </a:xfrm>
          <a:prstGeom prst="rect">
            <a:avLst/>
          </a:prstGeom>
          <a:solidFill>
            <a:srgbClr val="ffffff"/>
          </a:solidFill>
          <a:ln w="25560">
            <a:solidFill>
              <a:srgbClr val="cccc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Бар (2</a:t>
            </a:r>
            <a:r>
              <a:rPr b="0" lang="en-US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n-5)!!  n </a:t>
            </a:r>
            <a:r>
              <a:rPr b="0" lang="ru-RU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жапырақтары бар әртүрлі ағашсыз ағаштар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Oval 161"/>
          <p:cNvSpPr/>
          <p:nvPr/>
        </p:nvSpPr>
        <p:spPr>
          <a:xfrm>
            <a:off x="3809880" y="1143000"/>
            <a:ext cx="5105520" cy="5562720"/>
          </a:xfrm>
          <a:prstGeom prst="ellipse">
            <a:avLst/>
          </a:prstGeom>
          <a:solidFill>
            <a:srgbClr val="ffffcc">
              <a:alpha val="31000"/>
            </a:srgbClr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86000"/>
          </a:xfrm>
          <a:prstGeom prst="rect">
            <a:avLst/>
          </a:prstGeom>
          <a:solidFill>
            <a:srgbClr val="99ccff"/>
          </a:solidFill>
          <a:ln w="0">
            <a:noFill/>
          </a:ln>
        </p:spPr>
        <p:txBody>
          <a:bodyPr lIns="91440" rIns="9144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3200"/>
            </a:br>
            <a:r>
              <a:rPr b="0" lang="ru-RU" sz="2400" strike="noStrike" u="none">
                <a:solidFill>
                  <a:srgbClr val="ffffcc"/>
                </a:solidFill>
                <a:uFillTx/>
                <a:latin typeface="Times New Roman"/>
              </a:rPr>
              <a:t> </a:t>
            </a:r>
            <a:r>
              <a:rPr b="0" lang="ru-RU" sz="2400" strike="noStrike" u="none">
                <a:solidFill>
                  <a:srgbClr val="ffffcc"/>
                </a:solidFill>
                <a:uFillTx/>
                <a:latin typeface="Times New Roman"/>
              </a:rPr>
              <a:t>Тамырланған ағаш – ерекшеленген шыңы, тамыры бар ағаш. Бұл ағаштың тамырдан жапыраққа баратын өзіндік бағдары бар. Тамырланған ағаштың әр түйнегі төменде жатырған жапырақтардың ең соңғы ортақ ата тегіне жауап береді.</a:t>
            </a:r>
            <a:r>
              <a:rPr b="1" lang="ru-RU" sz="2400" strike="noStrike" u="none">
                <a:solidFill>
                  <a:srgbClr val="ffffcc"/>
                </a:solidFill>
                <a:uFillTx/>
                <a:latin typeface="Times New Roman"/>
              </a:rPr>
              <a:t> </a:t>
            </a:r>
            <a:br>
              <a:rPr sz="2400"/>
            </a:b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8" name="Rectangle 3"/>
          <p:cNvSpPr/>
          <p:nvPr/>
        </p:nvSpPr>
        <p:spPr>
          <a:xfrm>
            <a:off x="228600" y="5105520"/>
            <a:ext cx="8610480" cy="1752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100000"/>
              </a:lnSpc>
              <a:buClr>
                <a:srgbClr val="004600"/>
              </a:buClr>
              <a:buSzPct val="150000"/>
              <a:buFont typeface="Wingdings" charset="2"/>
              <a:buChar char="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pSp>
        <p:nvGrpSpPr>
          <p:cNvPr id="79" name="Group 5"/>
          <p:cNvGrpSpPr/>
          <p:nvPr/>
        </p:nvGrpSpPr>
        <p:grpSpPr>
          <a:xfrm>
            <a:off x="380880" y="2133720"/>
            <a:ext cx="2621160" cy="3236040"/>
            <a:chOff x="380880" y="2133720"/>
            <a:chExt cx="2621160" cy="3236040"/>
          </a:xfrm>
        </p:grpSpPr>
        <p:grpSp>
          <p:nvGrpSpPr>
            <p:cNvPr id="80" name="Group 6"/>
            <p:cNvGrpSpPr/>
            <p:nvPr/>
          </p:nvGrpSpPr>
          <p:grpSpPr>
            <a:xfrm>
              <a:off x="380880" y="2327400"/>
              <a:ext cx="2291760" cy="2776320"/>
              <a:chOff x="380880" y="2327400"/>
              <a:chExt cx="2291760" cy="2776320"/>
            </a:xfrm>
          </p:grpSpPr>
          <p:sp>
            <p:nvSpPr>
              <p:cNvPr id="81" name="Line 7"/>
              <p:cNvSpPr/>
              <p:nvPr/>
            </p:nvSpPr>
            <p:spPr>
              <a:xfrm>
                <a:off x="380880" y="2327400"/>
                <a:ext cx="0" cy="138780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82" name="Line 8"/>
              <p:cNvSpPr/>
              <p:nvPr/>
            </p:nvSpPr>
            <p:spPr>
              <a:xfrm>
                <a:off x="380880" y="2327400"/>
                <a:ext cx="24984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83" name="Line 9"/>
              <p:cNvSpPr/>
              <p:nvPr/>
            </p:nvSpPr>
            <p:spPr>
              <a:xfrm>
                <a:off x="380880" y="3715200"/>
                <a:ext cx="16632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84" name="Line 10"/>
              <p:cNvSpPr/>
              <p:nvPr/>
            </p:nvSpPr>
            <p:spPr>
              <a:xfrm flipV="1">
                <a:off x="547200" y="3074400"/>
                <a:ext cx="0" cy="64044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85" name="Line 11"/>
              <p:cNvSpPr/>
              <p:nvPr/>
            </p:nvSpPr>
            <p:spPr>
              <a:xfrm>
                <a:off x="547200" y="3074760"/>
                <a:ext cx="20844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86" name="Line 12"/>
              <p:cNvSpPr/>
              <p:nvPr/>
            </p:nvSpPr>
            <p:spPr>
              <a:xfrm>
                <a:off x="547200" y="3715200"/>
                <a:ext cx="0" cy="53388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87" name="Line 13"/>
              <p:cNvSpPr/>
              <p:nvPr/>
            </p:nvSpPr>
            <p:spPr>
              <a:xfrm>
                <a:off x="547200" y="4249440"/>
                <a:ext cx="66672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88" name="Line 14"/>
              <p:cNvSpPr/>
              <p:nvPr/>
            </p:nvSpPr>
            <p:spPr>
              <a:xfrm flipV="1">
                <a:off x="1214280" y="3608280"/>
                <a:ext cx="0" cy="64044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89" name="Line 15"/>
              <p:cNvSpPr/>
              <p:nvPr/>
            </p:nvSpPr>
            <p:spPr>
              <a:xfrm>
                <a:off x="1214280" y="3608640"/>
                <a:ext cx="145836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90" name="Line 16"/>
              <p:cNvSpPr/>
              <p:nvPr/>
            </p:nvSpPr>
            <p:spPr>
              <a:xfrm>
                <a:off x="1214280" y="4249440"/>
                <a:ext cx="0" cy="53388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91" name="Line 17"/>
              <p:cNvSpPr/>
              <p:nvPr/>
            </p:nvSpPr>
            <p:spPr>
              <a:xfrm>
                <a:off x="1214280" y="4783320"/>
                <a:ext cx="41652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92" name="Line 18"/>
              <p:cNvSpPr/>
              <p:nvPr/>
            </p:nvSpPr>
            <p:spPr>
              <a:xfrm flipV="1">
                <a:off x="1630800" y="4409640"/>
                <a:ext cx="0" cy="37368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93" name="Line 19"/>
              <p:cNvSpPr/>
              <p:nvPr/>
            </p:nvSpPr>
            <p:spPr>
              <a:xfrm>
                <a:off x="1630800" y="4409640"/>
                <a:ext cx="91656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94" name="Line 20"/>
              <p:cNvSpPr/>
              <p:nvPr/>
            </p:nvSpPr>
            <p:spPr>
              <a:xfrm>
                <a:off x="1630800" y="4783320"/>
                <a:ext cx="0" cy="32004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95" name="Line 21"/>
              <p:cNvSpPr/>
              <p:nvPr/>
            </p:nvSpPr>
            <p:spPr>
              <a:xfrm>
                <a:off x="1630800" y="5103720"/>
                <a:ext cx="87480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</p:grpSp>
        <p:sp>
          <p:nvSpPr>
            <p:cNvPr id="96" name="Text Box 22"/>
            <p:cNvSpPr/>
            <p:nvPr/>
          </p:nvSpPr>
          <p:spPr>
            <a:xfrm>
              <a:off x="550440" y="2133720"/>
              <a:ext cx="400680" cy="45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400" strike="noStrike" u="none">
                  <a:solidFill>
                    <a:srgbClr val="000000"/>
                  </a:solidFill>
                  <a:uFillTx/>
                  <a:latin typeface="Times New Roman"/>
                </a:rPr>
                <a:t>A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97" name="Text Box 23"/>
            <p:cNvSpPr/>
            <p:nvPr/>
          </p:nvSpPr>
          <p:spPr>
            <a:xfrm>
              <a:off x="717120" y="2843640"/>
              <a:ext cx="384120" cy="45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400" strike="noStrike" u="none">
                  <a:solidFill>
                    <a:srgbClr val="000000"/>
                  </a:solidFill>
                  <a:uFillTx/>
                  <a:latin typeface="Times New Roman"/>
                </a:rPr>
                <a:t>B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98" name="Text Box 24"/>
            <p:cNvSpPr/>
            <p:nvPr/>
          </p:nvSpPr>
          <p:spPr>
            <a:xfrm>
              <a:off x="2617920" y="3360240"/>
              <a:ext cx="384120" cy="45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400" strike="noStrike" u="none">
                  <a:solidFill>
                    <a:srgbClr val="000000"/>
                  </a:solidFill>
                  <a:uFillTx/>
                  <a:latin typeface="Times New Roman"/>
                </a:rPr>
                <a:t>C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99" name="Text Box 25"/>
            <p:cNvSpPr/>
            <p:nvPr/>
          </p:nvSpPr>
          <p:spPr>
            <a:xfrm>
              <a:off x="2508480" y="4200840"/>
              <a:ext cx="400680" cy="45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400" strike="noStrike" u="none">
                  <a:solidFill>
                    <a:srgbClr val="000000"/>
                  </a:solidFill>
                  <a:uFillTx/>
                  <a:latin typeface="Times New Roman"/>
                </a:rPr>
                <a:t>D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00" name="Text Box 26"/>
            <p:cNvSpPr/>
            <p:nvPr/>
          </p:nvSpPr>
          <p:spPr>
            <a:xfrm>
              <a:off x="2433240" y="4910040"/>
              <a:ext cx="366840" cy="45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400" strike="noStrike" u="none">
                  <a:solidFill>
                    <a:srgbClr val="000000"/>
                  </a:solidFill>
                  <a:uFillTx/>
                  <a:latin typeface="Times New Roman"/>
                </a:rPr>
                <a:t>E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101" name="Text Box 68"/>
          <p:cNvSpPr/>
          <p:nvPr/>
        </p:nvSpPr>
        <p:spPr>
          <a:xfrm>
            <a:off x="5691240" y="3394080"/>
            <a:ext cx="35064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</a:rPr>
              <a:t>C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2" name="Line 70"/>
          <p:cNvSpPr/>
          <p:nvPr/>
        </p:nvSpPr>
        <p:spPr>
          <a:xfrm>
            <a:off x="4321080" y="2809800"/>
            <a:ext cx="0" cy="87624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3" name="Line 71"/>
          <p:cNvSpPr/>
          <p:nvPr/>
        </p:nvSpPr>
        <p:spPr>
          <a:xfrm>
            <a:off x="4321080" y="2809800"/>
            <a:ext cx="155520" cy="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4" name="Line 72"/>
          <p:cNvSpPr/>
          <p:nvPr/>
        </p:nvSpPr>
        <p:spPr>
          <a:xfrm>
            <a:off x="4321080" y="3686040"/>
            <a:ext cx="104760" cy="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5" name="Line 73"/>
          <p:cNvSpPr/>
          <p:nvPr/>
        </p:nvSpPr>
        <p:spPr>
          <a:xfrm flipV="1">
            <a:off x="4425840" y="3281400"/>
            <a:ext cx="0" cy="40464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6" name="Line 74"/>
          <p:cNvSpPr/>
          <p:nvPr/>
        </p:nvSpPr>
        <p:spPr>
          <a:xfrm>
            <a:off x="4425840" y="3281400"/>
            <a:ext cx="128520" cy="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7" name="Line 75"/>
          <p:cNvSpPr/>
          <p:nvPr/>
        </p:nvSpPr>
        <p:spPr>
          <a:xfrm>
            <a:off x="4425840" y="3686040"/>
            <a:ext cx="0" cy="33840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8" name="Line 76"/>
          <p:cNvSpPr/>
          <p:nvPr/>
        </p:nvSpPr>
        <p:spPr>
          <a:xfrm>
            <a:off x="4425840" y="4024440"/>
            <a:ext cx="412920" cy="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9" name="Line 77"/>
          <p:cNvSpPr/>
          <p:nvPr/>
        </p:nvSpPr>
        <p:spPr>
          <a:xfrm flipV="1">
            <a:off x="4838760" y="3619080"/>
            <a:ext cx="0" cy="40500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0" name="Line 78"/>
          <p:cNvSpPr/>
          <p:nvPr/>
        </p:nvSpPr>
        <p:spPr>
          <a:xfrm>
            <a:off x="4838760" y="3619440"/>
            <a:ext cx="904680" cy="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1" name="Line 79"/>
          <p:cNvSpPr/>
          <p:nvPr/>
        </p:nvSpPr>
        <p:spPr>
          <a:xfrm>
            <a:off x="4838760" y="4024440"/>
            <a:ext cx="0" cy="33660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2" name="Line 80"/>
          <p:cNvSpPr/>
          <p:nvPr/>
        </p:nvSpPr>
        <p:spPr>
          <a:xfrm>
            <a:off x="4838760" y="4361040"/>
            <a:ext cx="258840" cy="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3" name="Line 81"/>
          <p:cNvSpPr/>
          <p:nvPr/>
        </p:nvSpPr>
        <p:spPr>
          <a:xfrm flipV="1">
            <a:off x="5097600" y="4125600"/>
            <a:ext cx="0" cy="23508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4" name="Line 82"/>
          <p:cNvSpPr/>
          <p:nvPr/>
        </p:nvSpPr>
        <p:spPr>
          <a:xfrm>
            <a:off x="5097600" y="4125960"/>
            <a:ext cx="568080" cy="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5" name="Line 83"/>
          <p:cNvSpPr/>
          <p:nvPr/>
        </p:nvSpPr>
        <p:spPr>
          <a:xfrm>
            <a:off x="5097600" y="4361040"/>
            <a:ext cx="0" cy="20304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6" name="Line 84"/>
          <p:cNvSpPr/>
          <p:nvPr/>
        </p:nvSpPr>
        <p:spPr>
          <a:xfrm>
            <a:off x="5097600" y="4564080"/>
            <a:ext cx="542880" cy="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7" name="Line 85"/>
          <p:cNvSpPr/>
          <p:nvPr/>
        </p:nvSpPr>
        <p:spPr>
          <a:xfrm flipH="1">
            <a:off x="4267080" y="3247920"/>
            <a:ext cx="54000" cy="0"/>
          </a:xfrm>
          <a:prstGeom prst="line">
            <a:avLst/>
          </a:prstGeom>
          <a:ln w="381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8" name="Text Box 87"/>
          <p:cNvSpPr/>
          <p:nvPr/>
        </p:nvSpPr>
        <p:spPr>
          <a:xfrm>
            <a:off x="5635080" y="3906720"/>
            <a:ext cx="36468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</a:rPr>
              <a:t>D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9" name="Text Box 88"/>
          <p:cNvSpPr/>
          <p:nvPr/>
        </p:nvSpPr>
        <p:spPr>
          <a:xfrm>
            <a:off x="4506840" y="3089160"/>
            <a:ext cx="35064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</a:rPr>
              <a:t>B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0" name="Text Box 89"/>
          <p:cNvSpPr/>
          <p:nvPr/>
        </p:nvSpPr>
        <p:spPr>
          <a:xfrm>
            <a:off x="4432680" y="2590920"/>
            <a:ext cx="36468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</a:rPr>
              <a:t>A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pSp>
        <p:nvGrpSpPr>
          <p:cNvPr id="121" name="Group 90"/>
          <p:cNvGrpSpPr/>
          <p:nvPr/>
        </p:nvGrpSpPr>
        <p:grpSpPr>
          <a:xfrm>
            <a:off x="6705720" y="1828800"/>
            <a:ext cx="1658160" cy="1958400"/>
            <a:chOff x="6705720" y="1828800"/>
            <a:chExt cx="1658160" cy="1958400"/>
          </a:xfrm>
        </p:grpSpPr>
        <p:sp>
          <p:nvSpPr>
            <p:cNvPr id="122" name="Text Box 91"/>
            <p:cNvSpPr/>
            <p:nvPr/>
          </p:nvSpPr>
          <p:spPr>
            <a:xfrm>
              <a:off x="7899120" y="3388320"/>
              <a:ext cx="33624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000" strike="noStrike" u="none">
                  <a:solidFill>
                    <a:srgbClr val="000000"/>
                  </a:solidFill>
                  <a:uFillTx/>
                  <a:latin typeface="Times New Roman"/>
                </a:rPr>
                <a:t>E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23" name="Text Box 92"/>
            <p:cNvSpPr/>
            <p:nvPr/>
          </p:nvSpPr>
          <p:spPr>
            <a:xfrm>
              <a:off x="7926480" y="1828800"/>
              <a:ext cx="36468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000" strike="noStrike" u="none">
                  <a:solidFill>
                    <a:srgbClr val="000000"/>
                  </a:solidFill>
                  <a:uFillTx/>
                  <a:latin typeface="Times New Roman"/>
                </a:rPr>
                <a:t>A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grpSp>
          <p:nvGrpSpPr>
            <p:cNvPr id="124" name="Group 93"/>
            <p:cNvGrpSpPr/>
            <p:nvPr/>
          </p:nvGrpSpPr>
          <p:grpSpPr>
            <a:xfrm>
              <a:off x="6705720" y="1965960"/>
              <a:ext cx="1658160" cy="1558440"/>
              <a:chOff x="6705720" y="1965960"/>
              <a:chExt cx="1658160" cy="1558440"/>
            </a:xfrm>
          </p:grpSpPr>
          <p:sp>
            <p:nvSpPr>
              <p:cNvPr id="125" name="Line 94"/>
              <p:cNvSpPr/>
              <p:nvPr/>
            </p:nvSpPr>
            <p:spPr>
              <a:xfrm>
                <a:off x="6764040" y="3108960"/>
                <a:ext cx="32688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26" name="Line 95"/>
              <p:cNvSpPr/>
              <p:nvPr/>
            </p:nvSpPr>
            <p:spPr>
              <a:xfrm flipV="1">
                <a:off x="7082640" y="2853000"/>
                <a:ext cx="0" cy="28764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27" name="Line 96"/>
              <p:cNvSpPr/>
              <p:nvPr/>
            </p:nvSpPr>
            <p:spPr>
              <a:xfrm>
                <a:off x="7082640" y="2853360"/>
                <a:ext cx="96588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28" name="Line 97"/>
              <p:cNvSpPr/>
              <p:nvPr/>
            </p:nvSpPr>
            <p:spPr>
              <a:xfrm>
                <a:off x="7082640" y="3141360"/>
                <a:ext cx="0" cy="23904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29" name="Line 98"/>
              <p:cNvSpPr/>
              <p:nvPr/>
            </p:nvSpPr>
            <p:spPr>
              <a:xfrm>
                <a:off x="7082640" y="3380400"/>
                <a:ext cx="27576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30" name="Line 99"/>
              <p:cNvSpPr/>
              <p:nvPr/>
            </p:nvSpPr>
            <p:spPr>
              <a:xfrm flipV="1">
                <a:off x="7358760" y="3212640"/>
                <a:ext cx="0" cy="16776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31" name="Line 100"/>
              <p:cNvSpPr/>
              <p:nvPr/>
            </p:nvSpPr>
            <p:spPr>
              <a:xfrm>
                <a:off x="7358760" y="3212640"/>
                <a:ext cx="60696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32" name="Line 101"/>
              <p:cNvSpPr/>
              <p:nvPr/>
            </p:nvSpPr>
            <p:spPr>
              <a:xfrm>
                <a:off x="7358760" y="3380400"/>
                <a:ext cx="0" cy="14364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33" name="Line 102"/>
              <p:cNvSpPr/>
              <p:nvPr/>
            </p:nvSpPr>
            <p:spPr>
              <a:xfrm>
                <a:off x="7358760" y="3524400"/>
                <a:ext cx="57888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34" name="Text Box 103"/>
              <p:cNvSpPr/>
              <p:nvPr/>
            </p:nvSpPr>
            <p:spPr>
              <a:xfrm>
                <a:off x="8013240" y="2693160"/>
                <a:ext cx="35064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t">
                <a:spAutoFit/>
              </a:bodyPr>
              <a:p>
                <a:pPr>
                  <a:lnSpc>
                    <a:spcPct val="100000"/>
                  </a:lnSpc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r>
                  <a:rPr b="0" lang="ru-RU" sz="2000" strike="noStrike" u="none">
                    <a:solidFill>
                      <a:srgbClr val="000000"/>
                    </a:solidFill>
                    <a:uFillTx/>
                    <a:latin typeface="Times New Roman"/>
                  </a:rPr>
                  <a:t>C</a:t>
                </a:r>
                <a:endParaRPr b="0" lang="ru-RU" sz="20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35" name="Text Box 104"/>
              <p:cNvSpPr/>
              <p:nvPr/>
            </p:nvSpPr>
            <p:spPr>
              <a:xfrm>
                <a:off x="7954200" y="3056760"/>
                <a:ext cx="36468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t">
                <a:spAutoFit/>
              </a:bodyPr>
              <a:p>
                <a:pPr>
                  <a:lnSpc>
                    <a:spcPct val="100000"/>
                  </a:lnSpc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r>
                  <a:rPr b="0" lang="ru-RU" sz="2000" strike="noStrike" u="none">
                    <a:solidFill>
                      <a:srgbClr val="000000"/>
                    </a:solidFill>
                    <a:uFillTx/>
                    <a:latin typeface="Times New Roman"/>
                  </a:rPr>
                  <a:t>D</a:t>
                </a:r>
                <a:endParaRPr b="0" lang="ru-RU" sz="20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36" name="Line 105"/>
              <p:cNvSpPr/>
              <p:nvPr/>
            </p:nvSpPr>
            <p:spPr>
              <a:xfrm flipV="1">
                <a:off x="6764040" y="2173320"/>
                <a:ext cx="0" cy="93492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37" name="Line 106"/>
              <p:cNvSpPr/>
              <p:nvPr/>
            </p:nvSpPr>
            <p:spPr>
              <a:xfrm>
                <a:off x="6764040" y="2173680"/>
                <a:ext cx="93384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38" name="Line 107"/>
              <p:cNvSpPr/>
              <p:nvPr/>
            </p:nvSpPr>
            <p:spPr>
              <a:xfrm>
                <a:off x="7698240" y="1965960"/>
                <a:ext cx="0" cy="41544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39" name="Line 108"/>
              <p:cNvSpPr/>
              <p:nvPr/>
            </p:nvSpPr>
            <p:spPr>
              <a:xfrm>
                <a:off x="7698240" y="1965960"/>
                <a:ext cx="29160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40" name="Line 109"/>
              <p:cNvSpPr/>
              <p:nvPr/>
            </p:nvSpPr>
            <p:spPr>
              <a:xfrm>
                <a:off x="7698240" y="2381400"/>
                <a:ext cx="29160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41" name="Text Box 110"/>
              <p:cNvSpPr/>
              <p:nvPr/>
            </p:nvSpPr>
            <p:spPr>
              <a:xfrm>
                <a:off x="7932960" y="2226600"/>
                <a:ext cx="35064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t">
                <a:spAutoFit/>
              </a:bodyPr>
              <a:p>
                <a:pPr>
                  <a:lnSpc>
                    <a:spcPct val="100000"/>
                  </a:lnSpc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r>
                  <a:rPr b="0" lang="ru-RU" sz="2000" strike="noStrike" u="none">
                    <a:solidFill>
                      <a:srgbClr val="000000"/>
                    </a:solidFill>
                    <a:uFillTx/>
                    <a:latin typeface="Times New Roman"/>
                  </a:rPr>
                  <a:t>B</a:t>
                </a:r>
                <a:endParaRPr b="0" lang="ru-RU" sz="20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42" name="Line 111"/>
              <p:cNvSpPr/>
              <p:nvPr/>
            </p:nvSpPr>
            <p:spPr>
              <a:xfrm flipH="1">
                <a:off x="6705720" y="2641320"/>
                <a:ext cx="58320" cy="0"/>
              </a:xfrm>
              <a:prstGeom prst="line">
                <a:avLst/>
              </a:prstGeom>
              <a:ln w="381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</p:grpSp>
      </p:grpSp>
      <p:grpSp>
        <p:nvGrpSpPr>
          <p:cNvPr id="143" name="Group 112"/>
          <p:cNvGrpSpPr/>
          <p:nvPr/>
        </p:nvGrpSpPr>
        <p:grpSpPr>
          <a:xfrm>
            <a:off x="6553080" y="3962520"/>
            <a:ext cx="1639440" cy="1828800"/>
            <a:chOff x="6553080" y="3962520"/>
            <a:chExt cx="1639440" cy="1828800"/>
          </a:xfrm>
        </p:grpSpPr>
        <p:sp>
          <p:nvSpPr>
            <p:cNvPr id="144" name="Line 113"/>
            <p:cNvSpPr/>
            <p:nvPr/>
          </p:nvSpPr>
          <p:spPr>
            <a:xfrm>
              <a:off x="6620760" y="4151520"/>
              <a:ext cx="94752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45" name="Line 114"/>
            <p:cNvSpPr/>
            <p:nvPr/>
          </p:nvSpPr>
          <p:spPr>
            <a:xfrm>
              <a:off x="6620760" y="4151520"/>
              <a:ext cx="0" cy="94572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46" name="Line 115"/>
            <p:cNvSpPr/>
            <p:nvPr/>
          </p:nvSpPr>
          <p:spPr>
            <a:xfrm>
              <a:off x="6620760" y="5097240"/>
              <a:ext cx="13500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47" name="Line 116"/>
            <p:cNvSpPr/>
            <p:nvPr/>
          </p:nvSpPr>
          <p:spPr>
            <a:xfrm>
              <a:off x="6756120" y="4592880"/>
              <a:ext cx="0" cy="107172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48" name="Line 117"/>
            <p:cNvSpPr/>
            <p:nvPr/>
          </p:nvSpPr>
          <p:spPr>
            <a:xfrm>
              <a:off x="6756120" y="4592880"/>
              <a:ext cx="33840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49" name="Line 118"/>
            <p:cNvSpPr/>
            <p:nvPr/>
          </p:nvSpPr>
          <p:spPr>
            <a:xfrm>
              <a:off x="6756120" y="5664960"/>
              <a:ext cx="32004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0" name="Line 119"/>
            <p:cNvSpPr/>
            <p:nvPr/>
          </p:nvSpPr>
          <p:spPr>
            <a:xfrm flipV="1">
              <a:off x="7076160" y="5412600"/>
              <a:ext cx="0" cy="20340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1" name="Line 120"/>
            <p:cNvSpPr/>
            <p:nvPr/>
          </p:nvSpPr>
          <p:spPr>
            <a:xfrm>
              <a:off x="7076160" y="5412960"/>
              <a:ext cx="70380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2" name="Line 121"/>
            <p:cNvSpPr/>
            <p:nvPr/>
          </p:nvSpPr>
          <p:spPr>
            <a:xfrm>
              <a:off x="7076160" y="5616360"/>
              <a:ext cx="0" cy="17460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3" name="Line 122"/>
            <p:cNvSpPr/>
            <p:nvPr/>
          </p:nvSpPr>
          <p:spPr>
            <a:xfrm>
              <a:off x="7076160" y="5791320"/>
              <a:ext cx="67104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4" name="Text Box 123"/>
            <p:cNvSpPr/>
            <p:nvPr/>
          </p:nvSpPr>
          <p:spPr>
            <a:xfrm>
              <a:off x="7827840" y="5210640"/>
              <a:ext cx="36468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000" strike="noStrike" u="none">
                  <a:solidFill>
                    <a:srgbClr val="000000"/>
                  </a:solidFill>
                  <a:uFillTx/>
                  <a:latin typeface="Times New Roman"/>
                </a:rPr>
                <a:t>D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5" name="Line 124"/>
            <p:cNvSpPr/>
            <p:nvPr/>
          </p:nvSpPr>
          <p:spPr>
            <a:xfrm>
              <a:off x="7094520" y="4390560"/>
              <a:ext cx="0" cy="50400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6" name="Line 125"/>
            <p:cNvSpPr/>
            <p:nvPr/>
          </p:nvSpPr>
          <p:spPr>
            <a:xfrm>
              <a:off x="7094520" y="4390560"/>
              <a:ext cx="33804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7" name="Line 126"/>
            <p:cNvSpPr/>
            <p:nvPr/>
          </p:nvSpPr>
          <p:spPr>
            <a:xfrm>
              <a:off x="7094520" y="4894920"/>
              <a:ext cx="33804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8" name="Text Box 127"/>
            <p:cNvSpPr/>
            <p:nvPr/>
          </p:nvSpPr>
          <p:spPr>
            <a:xfrm>
              <a:off x="7378920" y="4201560"/>
              <a:ext cx="36468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000" strike="noStrike" u="none">
                  <a:solidFill>
                    <a:srgbClr val="000000"/>
                  </a:solidFill>
                  <a:uFillTx/>
                  <a:latin typeface="Times New Roman"/>
                </a:rPr>
                <a:t>A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9" name="Text Box 128"/>
            <p:cNvSpPr/>
            <p:nvPr/>
          </p:nvSpPr>
          <p:spPr>
            <a:xfrm>
              <a:off x="7368120" y="4705920"/>
              <a:ext cx="35064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000" strike="noStrike" u="none">
                  <a:solidFill>
                    <a:srgbClr val="000000"/>
                  </a:solidFill>
                  <a:uFillTx/>
                  <a:latin typeface="Times New Roman"/>
                </a:rPr>
                <a:t>B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60" name="Line 129"/>
            <p:cNvSpPr/>
            <p:nvPr/>
          </p:nvSpPr>
          <p:spPr>
            <a:xfrm flipH="1">
              <a:off x="6553080" y="4592880"/>
              <a:ext cx="67680" cy="0"/>
            </a:xfrm>
            <a:prstGeom prst="line">
              <a:avLst/>
            </a:prstGeom>
            <a:ln w="3816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61" name="Text Box 130"/>
            <p:cNvSpPr/>
            <p:nvPr/>
          </p:nvSpPr>
          <p:spPr>
            <a:xfrm>
              <a:off x="7502400" y="3962520"/>
              <a:ext cx="35064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000" strike="noStrike" u="none">
                  <a:solidFill>
                    <a:srgbClr val="000000"/>
                  </a:solidFill>
                  <a:uFillTx/>
                  <a:latin typeface="Times New Roman"/>
                </a:rPr>
                <a:t>C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162" name="Rectangle 154"/>
          <p:cNvSpPr/>
          <p:nvPr/>
        </p:nvSpPr>
        <p:spPr>
          <a:xfrm>
            <a:off x="3048120" y="3733920"/>
            <a:ext cx="91440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6000" strike="noStrike" u="none">
                <a:solidFill>
                  <a:srgbClr val="003a1c"/>
                </a:solidFill>
                <a:uFillTx/>
                <a:latin typeface="Arial"/>
              </a:rPr>
              <a:t>=</a:t>
            </a:r>
            <a:endParaRPr b="0" lang="ru-RU" sz="6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3" name="Rectangle 158"/>
          <p:cNvSpPr/>
          <p:nvPr/>
        </p:nvSpPr>
        <p:spPr>
          <a:xfrm>
            <a:off x="3962520" y="3048120"/>
            <a:ext cx="533160" cy="22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6000" strike="noStrike" u="none">
                <a:solidFill>
                  <a:srgbClr val="cc0000"/>
                </a:solidFill>
                <a:uFillTx/>
                <a:latin typeface="Arial"/>
              </a:rPr>
              <a:t>-</a:t>
            </a:r>
            <a:endParaRPr b="0" lang="ru-RU" sz="6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4" name="Rectangle 159"/>
          <p:cNvSpPr/>
          <p:nvPr/>
        </p:nvSpPr>
        <p:spPr>
          <a:xfrm>
            <a:off x="6248520" y="4343400"/>
            <a:ext cx="533160" cy="30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6000" strike="noStrike" u="none">
                <a:solidFill>
                  <a:srgbClr val="cc0000"/>
                </a:solidFill>
                <a:uFillTx/>
                <a:latin typeface="Arial"/>
              </a:rPr>
              <a:t>-</a:t>
            </a:r>
            <a:endParaRPr b="0" lang="ru-RU" sz="6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5" name="Rectangle 160"/>
          <p:cNvSpPr/>
          <p:nvPr/>
        </p:nvSpPr>
        <p:spPr>
          <a:xfrm>
            <a:off x="6400800" y="2438280"/>
            <a:ext cx="533520" cy="22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6000" strike="noStrike" u="none">
                <a:solidFill>
                  <a:srgbClr val="cc0000"/>
                </a:solidFill>
                <a:uFillTx/>
                <a:latin typeface="Arial"/>
              </a:rPr>
              <a:t>-</a:t>
            </a:r>
            <a:endParaRPr b="0" lang="ru-RU" sz="6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6" name="Rectangle 162"/>
          <p:cNvSpPr/>
          <p:nvPr/>
        </p:nvSpPr>
        <p:spPr>
          <a:xfrm>
            <a:off x="5181480" y="5867280"/>
            <a:ext cx="251460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7" name="Text Box 227"/>
          <p:cNvSpPr/>
          <p:nvPr/>
        </p:nvSpPr>
        <p:spPr>
          <a:xfrm>
            <a:off x="5600880" y="4344840"/>
            <a:ext cx="33624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</a:rPr>
              <a:t>E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8" name="Text Box 228"/>
          <p:cNvSpPr/>
          <p:nvPr/>
        </p:nvSpPr>
        <p:spPr>
          <a:xfrm>
            <a:off x="7697880" y="5562720"/>
            <a:ext cx="33624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</a:rPr>
              <a:t>E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Oval 116"/>
          <p:cNvSpPr/>
          <p:nvPr/>
        </p:nvSpPr>
        <p:spPr>
          <a:xfrm>
            <a:off x="3962520" y="1676520"/>
            <a:ext cx="4952880" cy="4724280"/>
          </a:xfrm>
          <a:prstGeom prst="ellipse">
            <a:avLst/>
          </a:prstGeom>
          <a:solidFill>
            <a:srgbClr val="ffffcc">
              <a:alpha val="31000"/>
            </a:srgbClr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0" y="-360"/>
            <a:ext cx="9144000" cy="2438280"/>
          </a:xfrm>
          <a:prstGeom prst="rect">
            <a:avLst/>
          </a:prstGeom>
          <a:solidFill>
            <a:srgbClr val="3399ff"/>
          </a:solidFill>
          <a:ln w="0">
            <a:noFill/>
          </a:ln>
        </p:spPr>
        <p:txBody>
          <a:bodyPr lIns="91440" rIns="9144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3600"/>
            </a:br>
            <a:r>
              <a:rPr b="0" lang="ru-RU" sz="2400" strike="noStrike" u="none">
                <a:solidFill>
                  <a:srgbClr val="ffffcc"/>
                </a:solidFill>
                <a:uFillTx/>
                <a:latin typeface="Times New Roman"/>
              </a:rPr>
              <a:t> </a:t>
            </a:r>
            <a:r>
              <a:rPr b="0" lang="ru-RU" sz="2400" strike="noStrike" u="none">
                <a:solidFill>
                  <a:srgbClr val="ffffcc"/>
                </a:solidFill>
                <a:uFillTx/>
                <a:latin typeface="Times New Roman"/>
              </a:rPr>
              <a:t>Тамырланбаған ағаш – ағаш тамырсыз болады және жапырақтардың байланысын жорамалды ата - тексіз көрсетеді. Тамырланбаған филогенетикалық ағашты қарастыру оңайрақ себебі түйіндер ортасындағы байланысты сыртқы топтары қолдану арқылы да анықтауға болады</a:t>
            </a:r>
            <a:r>
              <a:rPr b="1" lang="ru-RU" sz="3200" strike="noStrike" u="none">
                <a:solidFill>
                  <a:srgbClr val="ffffcc"/>
                </a:solidFill>
                <a:uFillTx/>
                <a:latin typeface="Times New Roman"/>
              </a:rPr>
              <a:t>. </a:t>
            </a:r>
            <a:br>
              <a:rPr sz="3200"/>
            </a:b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1" name="Rectangle 3"/>
          <p:cNvSpPr/>
          <p:nvPr/>
        </p:nvSpPr>
        <p:spPr>
          <a:xfrm>
            <a:off x="228600" y="5105520"/>
            <a:ext cx="8610480" cy="1752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100000"/>
              </a:lnSpc>
              <a:buClr>
                <a:srgbClr val="004600"/>
              </a:buClr>
              <a:buSzPct val="150000"/>
              <a:buFont typeface="Wingdings" charset="2"/>
              <a:buChar char="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2" name="Rectangle 90"/>
          <p:cNvSpPr/>
          <p:nvPr/>
        </p:nvSpPr>
        <p:spPr>
          <a:xfrm>
            <a:off x="3048120" y="3581280"/>
            <a:ext cx="91440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6000" strike="noStrike" u="none">
                <a:solidFill>
                  <a:srgbClr val="003a1c"/>
                </a:solidFill>
                <a:uFillTx/>
                <a:latin typeface="Arial"/>
              </a:rPr>
              <a:t>=</a:t>
            </a:r>
            <a:endParaRPr b="0" lang="ru-RU" sz="6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3" name="Rectangle 91"/>
          <p:cNvSpPr/>
          <p:nvPr/>
        </p:nvSpPr>
        <p:spPr>
          <a:xfrm>
            <a:off x="6019920" y="2895480"/>
            <a:ext cx="91440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4" name="Rectangle 92"/>
          <p:cNvSpPr/>
          <p:nvPr/>
        </p:nvSpPr>
        <p:spPr>
          <a:xfrm>
            <a:off x="5181480" y="5410080"/>
            <a:ext cx="251460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3a1c"/>
                </a:solidFill>
                <a:uFillTx/>
                <a:latin typeface="Arial"/>
              </a:rPr>
              <a:t>Есть еще варианты?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pSp>
        <p:nvGrpSpPr>
          <p:cNvPr id="175" name="Group 97"/>
          <p:cNvGrpSpPr/>
          <p:nvPr/>
        </p:nvGrpSpPr>
        <p:grpSpPr>
          <a:xfrm>
            <a:off x="304920" y="2133720"/>
            <a:ext cx="2756520" cy="3642480"/>
            <a:chOff x="304920" y="2133720"/>
            <a:chExt cx="2756520" cy="3642480"/>
          </a:xfrm>
        </p:grpSpPr>
        <p:sp>
          <p:nvSpPr>
            <p:cNvPr id="176" name="Line 98"/>
            <p:cNvSpPr/>
            <p:nvPr/>
          </p:nvSpPr>
          <p:spPr>
            <a:xfrm>
              <a:off x="362160" y="4684680"/>
              <a:ext cx="70236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7" name="Line 99"/>
            <p:cNvSpPr/>
            <p:nvPr/>
          </p:nvSpPr>
          <p:spPr>
            <a:xfrm flipV="1">
              <a:off x="1069920" y="3911040"/>
              <a:ext cx="0" cy="79164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8" name="Line 100"/>
            <p:cNvSpPr/>
            <p:nvPr/>
          </p:nvSpPr>
          <p:spPr>
            <a:xfrm>
              <a:off x="1064880" y="3899880"/>
              <a:ext cx="153504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9" name="Line 101"/>
            <p:cNvSpPr/>
            <p:nvPr/>
          </p:nvSpPr>
          <p:spPr>
            <a:xfrm flipV="1">
              <a:off x="1069920" y="4702680"/>
              <a:ext cx="0" cy="45828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0" name="Line 102"/>
            <p:cNvSpPr/>
            <p:nvPr/>
          </p:nvSpPr>
          <p:spPr>
            <a:xfrm>
              <a:off x="1069920" y="4940640"/>
              <a:ext cx="96624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1" name="Line 103"/>
            <p:cNvSpPr/>
            <p:nvPr/>
          </p:nvSpPr>
          <p:spPr>
            <a:xfrm>
              <a:off x="1069920" y="5161680"/>
              <a:ext cx="0" cy="39204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2" name="Line 104"/>
            <p:cNvSpPr/>
            <p:nvPr/>
          </p:nvSpPr>
          <p:spPr>
            <a:xfrm>
              <a:off x="1069920" y="5554080"/>
              <a:ext cx="92196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3" name="Text Box 105"/>
            <p:cNvSpPr/>
            <p:nvPr/>
          </p:nvSpPr>
          <p:spPr>
            <a:xfrm>
              <a:off x="2542680" y="3594600"/>
              <a:ext cx="384120" cy="45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400" strike="noStrike" u="none">
                  <a:solidFill>
                    <a:srgbClr val="000000"/>
                  </a:solidFill>
                  <a:uFillTx/>
                  <a:latin typeface="Times New Roman"/>
                </a:rPr>
                <a:t>C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4" name="Text Box 106"/>
            <p:cNvSpPr/>
            <p:nvPr/>
          </p:nvSpPr>
          <p:spPr>
            <a:xfrm>
              <a:off x="1992600" y="4703040"/>
              <a:ext cx="400680" cy="45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400" strike="noStrike" u="none">
                  <a:solidFill>
                    <a:srgbClr val="000000"/>
                  </a:solidFill>
                  <a:uFillTx/>
                  <a:latin typeface="Times New Roman"/>
                </a:rPr>
                <a:t>D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5" name="Text Box 107"/>
            <p:cNvSpPr/>
            <p:nvPr/>
          </p:nvSpPr>
          <p:spPr>
            <a:xfrm>
              <a:off x="1913760" y="5316480"/>
              <a:ext cx="366840" cy="45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400" strike="noStrike" u="none">
                  <a:solidFill>
                    <a:srgbClr val="000000"/>
                  </a:solidFill>
                  <a:uFillTx/>
                  <a:latin typeface="Times New Roman"/>
                </a:rPr>
                <a:t>E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6" name="Line 108"/>
            <p:cNvSpPr/>
            <p:nvPr/>
          </p:nvSpPr>
          <p:spPr>
            <a:xfrm>
              <a:off x="1069920" y="4386240"/>
              <a:ext cx="92196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7" name="Text Box 109"/>
            <p:cNvSpPr/>
            <p:nvPr/>
          </p:nvSpPr>
          <p:spPr>
            <a:xfrm>
              <a:off x="1914120" y="4149000"/>
              <a:ext cx="350280" cy="45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en-US" sz="2400" strike="noStrike" u="none">
                  <a:solidFill>
                    <a:srgbClr val="000000"/>
                  </a:solidFill>
                  <a:uFillTx/>
                  <a:latin typeface="Times New Roman"/>
                </a:rPr>
                <a:t>F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8" name="Line 110"/>
            <p:cNvSpPr/>
            <p:nvPr/>
          </p:nvSpPr>
          <p:spPr>
            <a:xfrm flipV="1">
              <a:off x="363240" y="2406960"/>
              <a:ext cx="0" cy="229572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9" name="Line 111"/>
            <p:cNvSpPr/>
            <p:nvPr/>
          </p:nvSpPr>
          <p:spPr>
            <a:xfrm>
              <a:off x="363240" y="2407320"/>
              <a:ext cx="229536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90" name="Line 112"/>
            <p:cNvSpPr/>
            <p:nvPr/>
          </p:nvSpPr>
          <p:spPr>
            <a:xfrm>
              <a:off x="363240" y="3040920"/>
              <a:ext cx="217764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91" name="Text Box 113"/>
            <p:cNvSpPr/>
            <p:nvPr/>
          </p:nvSpPr>
          <p:spPr>
            <a:xfrm>
              <a:off x="2660760" y="2133720"/>
              <a:ext cx="400680" cy="45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400" strike="noStrike" u="none">
                  <a:solidFill>
                    <a:srgbClr val="000000"/>
                  </a:solidFill>
                  <a:uFillTx/>
                  <a:latin typeface="Times New Roman"/>
                </a:rPr>
                <a:t>A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92" name="Text Box 114"/>
            <p:cNvSpPr/>
            <p:nvPr/>
          </p:nvSpPr>
          <p:spPr>
            <a:xfrm>
              <a:off x="2542680" y="2803320"/>
              <a:ext cx="384120" cy="45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400" strike="noStrike" u="none">
                  <a:solidFill>
                    <a:srgbClr val="000000"/>
                  </a:solidFill>
                  <a:uFillTx/>
                  <a:latin typeface="Times New Roman"/>
                </a:rPr>
                <a:t>B</a:t>
              </a:r>
              <a:endParaRPr b="0" lang="ru-RU" sz="24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93" name="Line 115"/>
            <p:cNvSpPr/>
            <p:nvPr/>
          </p:nvSpPr>
          <p:spPr>
            <a:xfrm>
              <a:off x="304920" y="3594600"/>
              <a:ext cx="58320" cy="0"/>
            </a:xfrm>
            <a:prstGeom prst="line">
              <a:avLst/>
            </a:prstGeom>
            <a:ln w="3816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194" name="Group 141"/>
          <p:cNvGrpSpPr/>
          <p:nvPr/>
        </p:nvGrpSpPr>
        <p:grpSpPr>
          <a:xfrm>
            <a:off x="4648320" y="2133720"/>
            <a:ext cx="1482480" cy="2476080"/>
            <a:chOff x="4648320" y="2133720"/>
            <a:chExt cx="1482480" cy="2476080"/>
          </a:xfrm>
        </p:grpSpPr>
        <p:sp>
          <p:nvSpPr>
            <p:cNvPr id="195" name="Text Box 142"/>
            <p:cNvSpPr/>
            <p:nvPr/>
          </p:nvSpPr>
          <p:spPr>
            <a:xfrm>
              <a:off x="5766120" y="2133720"/>
              <a:ext cx="36468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000" strike="noStrike" u="none">
                  <a:solidFill>
                    <a:srgbClr val="000000"/>
                  </a:solidFill>
                  <a:uFillTx/>
                  <a:latin typeface="Times New Roman"/>
                </a:rPr>
                <a:t>A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grpSp>
          <p:nvGrpSpPr>
            <p:cNvPr id="196" name="Group 143"/>
            <p:cNvGrpSpPr/>
            <p:nvPr/>
          </p:nvGrpSpPr>
          <p:grpSpPr>
            <a:xfrm>
              <a:off x="4648320" y="2341440"/>
              <a:ext cx="1460160" cy="2268360"/>
              <a:chOff x="4648320" y="2341440"/>
              <a:chExt cx="1460160" cy="2268360"/>
            </a:xfrm>
          </p:grpSpPr>
          <p:sp>
            <p:nvSpPr>
              <p:cNvPr id="197" name="Line 144"/>
              <p:cNvSpPr/>
              <p:nvPr/>
            </p:nvSpPr>
            <p:spPr>
              <a:xfrm>
                <a:off x="4700880" y="3864960"/>
                <a:ext cx="29520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98" name="Line 145"/>
              <p:cNvSpPr/>
              <p:nvPr/>
            </p:nvSpPr>
            <p:spPr>
              <a:xfrm flipV="1">
                <a:off x="4988880" y="3524400"/>
                <a:ext cx="0" cy="38376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199" name="Line 146"/>
              <p:cNvSpPr/>
              <p:nvPr/>
            </p:nvSpPr>
            <p:spPr>
              <a:xfrm>
                <a:off x="4988880" y="3908160"/>
                <a:ext cx="0" cy="31896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00" name="Line 147"/>
              <p:cNvSpPr/>
              <p:nvPr/>
            </p:nvSpPr>
            <p:spPr>
              <a:xfrm flipV="1">
                <a:off x="5071320" y="4002840"/>
                <a:ext cx="0" cy="22356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01" name="Line 148"/>
              <p:cNvSpPr/>
              <p:nvPr/>
            </p:nvSpPr>
            <p:spPr>
              <a:xfrm>
                <a:off x="5071320" y="4003200"/>
                <a:ext cx="54828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02" name="Line 149"/>
              <p:cNvSpPr/>
              <p:nvPr/>
            </p:nvSpPr>
            <p:spPr>
              <a:xfrm>
                <a:off x="5071320" y="4227120"/>
                <a:ext cx="0" cy="19152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03" name="Line 150"/>
              <p:cNvSpPr/>
              <p:nvPr/>
            </p:nvSpPr>
            <p:spPr>
              <a:xfrm>
                <a:off x="5071320" y="4418640"/>
                <a:ext cx="52272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04" name="Text Box 151"/>
              <p:cNvSpPr/>
              <p:nvPr/>
            </p:nvSpPr>
            <p:spPr>
              <a:xfrm>
                <a:off x="5576040" y="4210920"/>
                <a:ext cx="33624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t">
                <a:spAutoFit/>
              </a:bodyPr>
              <a:p>
                <a:pPr>
                  <a:lnSpc>
                    <a:spcPct val="100000"/>
                  </a:lnSpc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r>
                  <a:rPr b="0" lang="ru-RU" sz="2000" strike="noStrike" u="none">
                    <a:solidFill>
                      <a:srgbClr val="000000"/>
                    </a:solidFill>
                    <a:uFillTx/>
                    <a:latin typeface="Times New Roman"/>
                  </a:rPr>
                  <a:t>E</a:t>
                </a:r>
                <a:endParaRPr b="0" lang="ru-RU" sz="20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05" name="Text Box 152"/>
              <p:cNvSpPr/>
              <p:nvPr/>
            </p:nvSpPr>
            <p:spPr>
              <a:xfrm>
                <a:off x="5554800" y="3795480"/>
                <a:ext cx="36468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t">
                <a:spAutoFit/>
              </a:bodyPr>
              <a:p>
                <a:pPr>
                  <a:lnSpc>
                    <a:spcPct val="100000"/>
                  </a:lnSpc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r>
                  <a:rPr b="0" lang="ru-RU" sz="2000" strike="noStrike" u="none">
                    <a:solidFill>
                      <a:srgbClr val="000000"/>
                    </a:solidFill>
                    <a:uFillTx/>
                    <a:latin typeface="Times New Roman"/>
                  </a:rPr>
                  <a:t>D</a:t>
                </a:r>
                <a:endParaRPr b="0" lang="ru-RU" sz="20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06" name="Line 153"/>
              <p:cNvSpPr/>
              <p:nvPr/>
            </p:nvSpPr>
            <p:spPr>
              <a:xfrm flipV="1">
                <a:off x="4700880" y="2618280"/>
                <a:ext cx="0" cy="124632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07" name="Line 154"/>
              <p:cNvSpPr/>
              <p:nvPr/>
            </p:nvSpPr>
            <p:spPr>
              <a:xfrm>
                <a:off x="4700880" y="2618280"/>
                <a:ext cx="10512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08" name="Line 155"/>
              <p:cNvSpPr/>
              <p:nvPr/>
            </p:nvSpPr>
            <p:spPr>
              <a:xfrm>
                <a:off x="4806360" y="2341440"/>
                <a:ext cx="0" cy="55404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09" name="Line 156"/>
              <p:cNvSpPr/>
              <p:nvPr/>
            </p:nvSpPr>
            <p:spPr>
              <a:xfrm>
                <a:off x="4806360" y="2341440"/>
                <a:ext cx="100188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10" name="Line 157"/>
              <p:cNvSpPr/>
              <p:nvPr/>
            </p:nvSpPr>
            <p:spPr>
              <a:xfrm>
                <a:off x="4806360" y="2895480"/>
                <a:ext cx="94896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11" name="Text Box 158"/>
              <p:cNvSpPr/>
              <p:nvPr/>
            </p:nvSpPr>
            <p:spPr>
              <a:xfrm>
                <a:off x="5757840" y="2687760"/>
                <a:ext cx="35064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t">
                <a:spAutoFit/>
              </a:bodyPr>
              <a:p>
                <a:pPr>
                  <a:lnSpc>
                    <a:spcPct val="100000"/>
                  </a:lnSpc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r>
                  <a:rPr b="0" lang="ru-RU" sz="2000" strike="noStrike" u="none">
                    <a:solidFill>
                      <a:srgbClr val="000000"/>
                    </a:solidFill>
                    <a:uFillTx/>
                    <a:latin typeface="Times New Roman"/>
                  </a:rPr>
                  <a:t>B</a:t>
                </a:r>
                <a:endParaRPr b="0" lang="ru-RU" sz="20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12" name="Line 159"/>
              <p:cNvSpPr/>
              <p:nvPr/>
            </p:nvSpPr>
            <p:spPr>
              <a:xfrm flipH="1">
                <a:off x="4648320" y="3241440"/>
                <a:ext cx="52560" cy="0"/>
              </a:xfrm>
              <a:prstGeom prst="line">
                <a:avLst/>
              </a:prstGeom>
              <a:ln w="381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13" name="Line 160"/>
              <p:cNvSpPr/>
              <p:nvPr/>
            </p:nvSpPr>
            <p:spPr>
              <a:xfrm>
                <a:off x="5070240" y="3241440"/>
                <a:ext cx="0" cy="55368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14" name="Line 161"/>
              <p:cNvSpPr/>
              <p:nvPr/>
            </p:nvSpPr>
            <p:spPr>
              <a:xfrm>
                <a:off x="5070240" y="3241440"/>
                <a:ext cx="52704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15" name="Line 162"/>
              <p:cNvSpPr/>
              <p:nvPr/>
            </p:nvSpPr>
            <p:spPr>
              <a:xfrm>
                <a:off x="5070240" y="3795480"/>
                <a:ext cx="42156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16" name="Text Box 163"/>
              <p:cNvSpPr/>
              <p:nvPr/>
            </p:nvSpPr>
            <p:spPr>
              <a:xfrm>
                <a:off x="5598720" y="3033720"/>
                <a:ext cx="35064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t">
                <a:spAutoFit/>
              </a:bodyPr>
              <a:p>
                <a:pPr>
                  <a:lnSpc>
                    <a:spcPct val="100000"/>
                  </a:lnSpc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r>
                  <a:rPr b="0" lang="ru-RU" sz="2000" strike="noStrike" u="none">
                    <a:solidFill>
                      <a:srgbClr val="000000"/>
                    </a:solidFill>
                    <a:uFillTx/>
                    <a:latin typeface="Times New Roman"/>
                  </a:rPr>
                  <a:t>C</a:t>
                </a:r>
                <a:endParaRPr b="0" lang="ru-RU" sz="20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17" name="Text Box 164"/>
              <p:cNvSpPr/>
              <p:nvPr/>
            </p:nvSpPr>
            <p:spPr>
              <a:xfrm>
                <a:off x="5480280" y="3587760"/>
                <a:ext cx="32220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t">
                <a:spAutoFit/>
              </a:bodyPr>
              <a:p>
                <a:pPr>
                  <a:lnSpc>
                    <a:spcPct val="100000"/>
                  </a:lnSpc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r>
                  <a:rPr b="0" lang="ru-RU" sz="2000" strike="noStrike" u="none">
                    <a:solidFill>
                      <a:srgbClr val="000000"/>
                    </a:solidFill>
                    <a:uFillTx/>
                    <a:latin typeface="Times New Roman"/>
                  </a:rPr>
                  <a:t>F</a:t>
                </a:r>
                <a:endParaRPr b="0" lang="ru-RU" sz="20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18" name="Line 165"/>
              <p:cNvSpPr/>
              <p:nvPr/>
            </p:nvSpPr>
            <p:spPr>
              <a:xfrm>
                <a:off x="4985640" y="4210920"/>
                <a:ext cx="8460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  <p:sp>
            <p:nvSpPr>
              <p:cNvPr id="219" name="Line 166"/>
              <p:cNvSpPr/>
              <p:nvPr/>
            </p:nvSpPr>
            <p:spPr>
              <a:xfrm>
                <a:off x="4985640" y="3518640"/>
                <a:ext cx="84600" cy="0"/>
              </a:xfrm>
              <a:prstGeom prst="line">
                <a:avLst/>
              </a:prstGeom>
              <a:ln w="2844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46800" bIns="-46800" anchor="ctr">
                <a:noAutofit/>
              </a:bodyPr>
              <a:p>
                <a:endParaRPr b="0" lang="ru-RU" sz="1800" strike="noStrike" u="none">
                  <a:solidFill>
                    <a:srgbClr val="000000"/>
                  </a:solidFill>
                  <a:uFillTx/>
                  <a:latin typeface="Arial"/>
                </a:endParaRPr>
              </a:p>
            </p:txBody>
          </p:sp>
        </p:grpSp>
      </p:grpSp>
      <p:grpSp>
        <p:nvGrpSpPr>
          <p:cNvPr id="220" name="Group 167"/>
          <p:cNvGrpSpPr/>
          <p:nvPr/>
        </p:nvGrpSpPr>
        <p:grpSpPr>
          <a:xfrm>
            <a:off x="6477120" y="3048120"/>
            <a:ext cx="1977840" cy="2076480"/>
            <a:chOff x="6477120" y="3048120"/>
            <a:chExt cx="1977840" cy="2076480"/>
          </a:xfrm>
        </p:grpSpPr>
        <p:sp>
          <p:nvSpPr>
            <p:cNvPr id="221" name="Line 168"/>
            <p:cNvSpPr/>
            <p:nvPr/>
          </p:nvSpPr>
          <p:spPr>
            <a:xfrm>
              <a:off x="6536880" y="3222720"/>
              <a:ext cx="114408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22" name="Line 169"/>
            <p:cNvSpPr/>
            <p:nvPr/>
          </p:nvSpPr>
          <p:spPr>
            <a:xfrm>
              <a:off x="6536880" y="3222720"/>
              <a:ext cx="0" cy="87408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23" name="Line 170"/>
            <p:cNvSpPr/>
            <p:nvPr/>
          </p:nvSpPr>
          <p:spPr>
            <a:xfrm>
              <a:off x="6536880" y="4096800"/>
              <a:ext cx="12060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24" name="Line 171"/>
            <p:cNvSpPr/>
            <p:nvPr/>
          </p:nvSpPr>
          <p:spPr>
            <a:xfrm>
              <a:off x="6657480" y="3630600"/>
              <a:ext cx="0" cy="69912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25" name="Line 172"/>
            <p:cNvSpPr/>
            <p:nvPr/>
          </p:nvSpPr>
          <p:spPr>
            <a:xfrm>
              <a:off x="6657480" y="3630600"/>
              <a:ext cx="102348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26" name="Line 173"/>
            <p:cNvSpPr/>
            <p:nvPr/>
          </p:nvSpPr>
          <p:spPr>
            <a:xfrm>
              <a:off x="7079040" y="4621320"/>
              <a:ext cx="6012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27" name="Line 174"/>
            <p:cNvSpPr/>
            <p:nvPr/>
          </p:nvSpPr>
          <p:spPr>
            <a:xfrm flipV="1">
              <a:off x="7319880" y="4562640"/>
              <a:ext cx="0" cy="18828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28" name="Line 175"/>
            <p:cNvSpPr/>
            <p:nvPr/>
          </p:nvSpPr>
          <p:spPr>
            <a:xfrm>
              <a:off x="7319880" y="4563000"/>
              <a:ext cx="80028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29" name="Line 176"/>
            <p:cNvSpPr/>
            <p:nvPr/>
          </p:nvSpPr>
          <p:spPr>
            <a:xfrm>
              <a:off x="7319880" y="4751280"/>
              <a:ext cx="0" cy="16128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0" name="Line 177"/>
            <p:cNvSpPr/>
            <p:nvPr/>
          </p:nvSpPr>
          <p:spPr>
            <a:xfrm>
              <a:off x="7319880" y="4912560"/>
              <a:ext cx="77148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1" name="Text Box 178"/>
            <p:cNvSpPr/>
            <p:nvPr/>
          </p:nvSpPr>
          <p:spPr>
            <a:xfrm>
              <a:off x="8055000" y="4725720"/>
              <a:ext cx="32220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000" strike="noStrike" u="none">
                  <a:solidFill>
                    <a:srgbClr val="000000"/>
                  </a:solidFill>
                  <a:uFillTx/>
                  <a:latin typeface="Times New Roman"/>
                </a:rPr>
                <a:t>F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2" name="Text Box 179"/>
            <p:cNvSpPr/>
            <p:nvPr/>
          </p:nvSpPr>
          <p:spPr>
            <a:xfrm>
              <a:off x="8055360" y="4377600"/>
              <a:ext cx="36468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000" strike="noStrike" u="none">
                  <a:solidFill>
                    <a:srgbClr val="000000"/>
                  </a:solidFill>
                  <a:uFillTx/>
                  <a:latin typeface="Times New Roman"/>
                </a:rPr>
                <a:t>D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3" name="Text Box 180"/>
            <p:cNvSpPr/>
            <p:nvPr/>
          </p:nvSpPr>
          <p:spPr>
            <a:xfrm>
              <a:off x="7643880" y="3456000"/>
              <a:ext cx="35064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000" strike="noStrike" u="none">
                  <a:solidFill>
                    <a:srgbClr val="000000"/>
                  </a:solidFill>
                  <a:uFillTx/>
                  <a:latin typeface="Times New Roman"/>
                </a:rPr>
                <a:t>B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4" name="Line 181"/>
            <p:cNvSpPr/>
            <p:nvPr/>
          </p:nvSpPr>
          <p:spPr>
            <a:xfrm flipH="1">
              <a:off x="6477120" y="3630600"/>
              <a:ext cx="59760" cy="0"/>
            </a:xfrm>
            <a:prstGeom prst="line">
              <a:avLst/>
            </a:prstGeom>
            <a:ln w="3816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5" name="Text Box 182"/>
            <p:cNvSpPr/>
            <p:nvPr/>
          </p:nvSpPr>
          <p:spPr>
            <a:xfrm>
              <a:off x="7633080" y="3048120"/>
              <a:ext cx="36468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000" strike="noStrike" u="none">
                  <a:solidFill>
                    <a:srgbClr val="000000"/>
                  </a:solidFill>
                  <a:uFillTx/>
                  <a:latin typeface="Times New Roman"/>
                </a:rPr>
                <a:t>A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6" name="Line 183"/>
            <p:cNvSpPr/>
            <p:nvPr/>
          </p:nvSpPr>
          <p:spPr>
            <a:xfrm>
              <a:off x="6657480" y="4330080"/>
              <a:ext cx="42120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7" name="Line 184"/>
            <p:cNvSpPr/>
            <p:nvPr/>
          </p:nvSpPr>
          <p:spPr>
            <a:xfrm>
              <a:off x="7079040" y="4330080"/>
              <a:ext cx="0" cy="29124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8" name="Line 185"/>
            <p:cNvSpPr/>
            <p:nvPr/>
          </p:nvSpPr>
          <p:spPr>
            <a:xfrm flipV="1">
              <a:off x="7079040" y="3921840"/>
              <a:ext cx="0" cy="40788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9" name="Line 186"/>
            <p:cNvSpPr/>
            <p:nvPr/>
          </p:nvSpPr>
          <p:spPr>
            <a:xfrm>
              <a:off x="7079040" y="3922200"/>
              <a:ext cx="108396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0" name="Text Box 187"/>
            <p:cNvSpPr/>
            <p:nvPr/>
          </p:nvSpPr>
          <p:spPr>
            <a:xfrm>
              <a:off x="8104320" y="3746160"/>
              <a:ext cx="35064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000" strike="noStrike" u="none">
                  <a:solidFill>
                    <a:srgbClr val="000000"/>
                  </a:solidFill>
                  <a:uFillTx/>
                  <a:latin typeface="Times New Roman"/>
                </a:rPr>
                <a:t>C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1" name="Line 188"/>
            <p:cNvSpPr/>
            <p:nvPr/>
          </p:nvSpPr>
          <p:spPr>
            <a:xfrm>
              <a:off x="7139160" y="4213440"/>
              <a:ext cx="0" cy="58248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2" name="Line 189"/>
            <p:cNvSpPr/>
            <p:nvPr/>
          </p:nvSpPr>
          <p:spPr>
            <a:xfrm>
              <a:off x="7139160" y="4213440"/>
              <a:ext cx="90324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3" name="Line 190"/>
            <p:cNvSpPr/>
            <p:nvPr/>
          </p:nvSpPr>
          <p:spPr>
            <a:xfrm>
              <a:off x="7139160" y="4796280"/>
              <a:ext cx="180360" cy="0"/>
            </a:xfrm>
            <a:prstGeom prst="line">
              <a:avLst/>
            </a:prstGeom>
            <a:ln w="284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ctr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4" name="Text Box 191"/>
            <p:cNvSpPr/>
            <p:nvPr/>
          </p:nvSpPr>
          <p:spPr>
            <a:xfrm>
              <a:off x="7984080" y="4038480"/>
              <a:ext cx="33624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0" lang="ru-RU" sz="2000" strike="noStrike" u="none">
                  <a:solidFill>
                    <a:srgbClr val="000000"/>
                  </a:solidFill>
                  <a:uFillTx/>
                  <a:latin typeface="Times New Roman"/>
                </a:rPr>
                <a:t>E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2873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2008-03-01T14:44:19Z</dcterms:created>
  <dc:creator>AB</dc:creator>
  <dc:description/>
  <dc:language>ru-RU</dc:language>
  <cp:lastModifiedBy>Admin</cp:lastModifiedBy>
  <dcterms:modified xsi:type="dcterms:W3CDTF">2021-02-24T09:32:44Z</dcterms:modified>
  <cp:revision>176</cp:revision>
  <dc:subject/>
  <dc:title>Слайд 1</dc:title>
</cp:coreProperties>
</file>