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Masters/_rels/slideMaster1.xml.rels" ContentType="application/vnd.openxmlformats-package.relationships+xml"/>
  <Override PartName="/ppt/slideMasters/slideMaster1.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png" ContentType="image/png"/>
  <Override PartName="/ppt/media/image5.png" ContentType="image/png"/>
  <Override PartName="/ppt/media/image13.png" ContentType="image/png"/>
  <Override PartName="/ppt/media/image4.png" ContentType="image/png"/>
  <Override PartName="/ppt/media/image12.png" ContentType="image/png"/>
  <Override PartName="/ppt/media/image6.jpeg" ContentType="image/jpeg"/>
  <Override PartName="/ppt/media/image7.png" ContentType="image/png"/>
  <Override PartName="/ppt/media/image8.png" ContentType="image/png"/>
  <Override PartName="/ppt/media/image10.png" ContentType="image/png"/>
  <Override PartName="/ppt/media/image2.png" ContentType="image/png"/>
  <Override PartName="/ppt/media/image9.png" ContentType="image/png"/>
  <Override PartName="/ppt/media/image11.png" ContentType="image/png"/>
  <Override PartName="/ppt/media/image3.png" ContentType="image/png"/>
  <Override PartName="/ppt/media/image14.png" ContentType="image/png"/>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notesSlides/notesSlide2.xml" ContentType="application/vnd.openxmlformats-officedocument.presentationml.notesSlide+xml"/>
  <Override PartName="/ppt/notesSlides/_rels/notesSlide9.xml.rels" ContentType="application/vnd.openxmlformats-package.relationships+xml"/>
  <Override PartName="/ppt/notesSlides/_rels/notesSlide5.xml.rels" ContentType="application/vnd.openxmlformats-package.relationships+xml"/>
  <Override PartName="/ppt/notesSlides/_rels/notesSlide3.xml.rels" ContentType="application/vnd.openxmlformats-package.relationships+xml"/>
  <Override PartName="/ppt/notesSlides/_rels/notesSlide2.xml.rels" ContentType="application/vnd.openxmlformats-package.relationships+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 name=""/>
          <p:cNvSpPr/>
          <p:nvPr/>
        </p:nvSpPr>
        <p:spPr>
          <a:xfrm>
            <a:off x="0" y="0"/>
            <a:ext cx="6858000" cy="9144000"/>
          </a:xfrm>
          <a:prstGeom prst="rect">
            <a:avLst/>
          </a:prstGeom>
          <a:solidFill>
            <a:srgbClr val="ffffff"/>
          </a:solidFill>
          <a:ln w="0">
            <a:noFill/>
          </a:ln>
        </p:spPr>
        <p:txBody>
          <a:bodyPr lIns="90000" rIns="90000" tIns="45000" bIns="45000" anchor="ctr" anchorCtr="1">
            <a:noAutofit/>
          </a:bodyPr>
          <a:p>
            <a:endParaRPr b="0" lang="ru-RU" sz="1800" strike="noStrike" u="none">
              <a:solidFill>
                <a:srgbClr val="000000"/>
              </a:solidFill>
              <a:uFillTx/>
              <a:latin typeface="Calibri"/>
            </a:endParaRPr>
          </a:p>
        </p:txBody>
      </p:sp>
      <p:sp>
        <p:nvSpPr>
          <p:cNvPr id="6" name="PlaceHolder 1"/>
          <p:cNvSpPr>
            <a:spLocks noGrp="1"/>
          </p:cNvSpPr>
          <p:nvPr>
            <p:ph type="hdr"/>
          </p:nvPr>
        </p:nvSpPr>
        <p:spPr>
          <a:xfrm>
            <a:off x="-360" y="0"/>
            <a:ext cx="2971800" cy="4572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7" name="PlaceHolder 2"/>
          <p:cNvSpPr>
            <a:spLocks noGrp="1"/>
          </p:cNvSpPr>
          <p:nvPr>
            <p:ph type="dt" idx="4"/>
          </p:nvPr>
        </p:nvSpPr>
        <p:spPr>
          <a:xfrm>
            <a:off x="3884400" y="0"/>
            <a:ext cx="297180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000000"/>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Calibri"/>
              </a:rPr>
              <a:t>&lt;date/time&gt;</a:t>
            </a:r>
            <a:endParaRPr b="0" lang="ru-RU" sz="1200" strike="noStrike" u="none">
              <a:solidFill>
                <a:srgbClr val="000000"/>
              </a:solidFill>
              <a:uFillTx/>
              <a:latin typeface="Calibri"/>
            </a:endParaRPr>
          </a:p>
        </p:txBody>
      </p:sp>
      <p:sp>
        <p:nvSpPr>
          <p:cNvPr id="8" name="PlaceHolder 3"/>
          <p:cNvSpPr>
            <a:spLocks noGrp="1"/>
          </p:cNvSpPr>
          <p:nvPr>
            <p:ph type="sldImg"/>
          </p:nvPr>
        </p:nvSpPr>
        <p:spPr>
          <a:xfrm>
            <a:off x="380880" y="685440"/>
            <a:ext cx="6096240" cy="3429000"/>
          </a:xfrm>
          <a:prstGeom prst="rect">
            <a:avLst/>
          </a:prstGeom>
          <a:noFill/>
          <a:ln w="12600">
            <a:solidFill>
              <a:srgbClr val="000000"/>
            </a:solidFill>
            <a:miter/>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move the slide</a:t>
            </a:r>
            <a:endParaRPr b="0" lang="ru-RU" sz="4400" strike="noStrike" u="none">
              <a:solidFill>
                <a:srgbClr val="000000"/>
              </a:solidFill>
              <a:uFillTx/>
              <a:latin typeface="Calibri Light"/>
            </a:endParaRPr>
          </a:p>
        </p:txBody>
      </p:sp>
      <p:sp>
        <p:nvSpPr>
          <p:cNvPr id="9" name="PlaceHolder 4"/>
          <p:cNvSpPr>
            <a:spLocks noGrp="1"/>
          </p:cNvSpPr>
          <p:nvPr>
            <p:ph type="body"/>
          </p:nvPr>
        </p:nvSpPr>
        <p:spPr>
          <a:xfrm>
            <a:off x="685800" y="4343400"/>
            <a:ext cx="5486400" cy="411480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Calibri"/>
              </a:rPr>
              <a:t>Click to edit the notes format</a:t>
            </a:r>
            <a:endParaRPr b="0" lang="ru-RU" sz="1200" strike="noStrike" u="none">
              <a:solidFill>
                <a:srgbClr val="000000"/>
              </a:solidFill>
              <a:uFillTx/>
              <a:latin typeface="Calibri"/>
            </a:endParaRPr>
          </a:p>
        </p:txBody>
      </p:sp>
      <p:sp>
        <p:nvSpPr>
          <p:cNvPr id="10" name="PlaceHolder 5"/>
          <p:cNvSpPr>
            <a:spLocks noGrp="1"/>
          </p:cNvSpPr>
          <p:nvPr>
            <p:ph type="ftr" idx="5"/>
          </p:nvPr>
        </p:nvSpPr>
        <p:spPr>
          <a:xfrm>
            <a:off x="-360" y="8685360"/>
            <a:ext cx="2971800" cy="4572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1" name="PlaceHolder 6"/>
          <p:cNvSpPr>
            <a:spLocks noGrp="1"/>
          </p:cNvSpPr>
          <p:nvPr>
            <p:ph type="sldNum" idx="6"/>
          </p:nvPr>
        </p:nvSpPr>
        <p:spPr>
          <a:xfrm>
            <a:off x="3884400" y="8685360"/>
            <a:ext cx="2971800" cy="457200"/>
          </a:xfrm>
          <a:prstGeom prst="rect">
            <a:avLst/>
          </a:prstGeom>
          <a:noFill/>
          <a:ln w="0">
            <a:noFill/>
          </a:ln>
        </p:spPr>
        <p:txBody>
          <a:bodyPr lIns="90000" rIns="90000" tIns="46800" bIns="46800" anchor="b">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000000"/>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840CCF1-0312-4F7D-A336-BCE1B9335220}"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clrMap bg1="lt1" bg2="lt2" tx1="dk1" tx2="dk2" accent1="accent1" accent2="accent2" accent3="accent3" accent4="accent4" accent5="accent5" accent6="accent6" hlink="hlink" folHlink="folHlink"/>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 name="PlaceHolder 1"/>
          <p:cNvSpPr>
            <a:spLocks noGrp="1"/>
          </p:cNvSpPr>
          <p:nvPr>
            <p:ph type="sldImg"/>
          </p:nvPr>
        </p:nvSpPr>
        <p:spPr>
          <a:xfrm>
            <a:off x="380880" y="685800"/>
            <a:ext cx="6096240" cy="3429000"/>
          </a:xfrm>
          <a:prstGeom prst="rect">
            <a:avLst/>
          </a:prstGeom>
          <a:ln w="0">
            <a:noFill/>
          </a:ln>
        </p:spPr>
      </p:sp>
      <p:sp>
        <p:nvSpPr>
          <p:cNvPr id="64"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65"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74B73DB-D0AC-424A-88D8-80CCB583823E}"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 name="PlaceHolder 1"/>
          <p:cNvSpPr>
            <a:spLocks noGrp="1"/>
          </p:cNvSpPr>
          <p:nvPr>
            <p:ph type="sldImg"/>
          </p:nvPr>
        </p:nvSpPr>
        <p:spPr>
          <a:xfrm>
            <a:off x="380880" y="685800"/>
            <a:ext cx="6096240" cy="3429000"/>
          </a:xfrm>
          <a:prstGeom prst="rect">
            <a:avLst/>
          </a:prstGeom>
          <a:ln w="0">
            <a:noFill/>
          </a:ln>
        </p:spPr>
      </p:sp>
      <p:sp>
        <p:nvSpPr>
          <p:cNvPr id="67"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68"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AD035EE-9322-45D4-BB79-709BE51BCE90}"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 name="PlaceHolder 1"/>
          <p:cNvSpPr>
            <a:spLocks noGrp="1"/>
          </p:cNvSpPr>
          <p:nvPr>
            <p:ph type="sldImg"/>
          </p:nvPr>
        </p:nvSpPr>
        <p:spPr>
          <a:xfrm>
            <a:off x="380880" y="685800"/>
            <a:ext cx="6096240" cy="3429000"/>
          </a:xfrm>
          <a:prstGeom prst="rect">
            <a:avLst/>
          </a:prstGeom>
          <a:ln w="0">
            <a:noFill/>
          </a:ln>
        </p:spPr>
      </p:sp>
      <p:sp>
        <p:nvSpPr>
          <p:cNvPr id="70"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71"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BB8B637-7F3A-4E48-B01E-1AA47FD7C9CD}"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PlaceHolder 1"/>
          <p:cNvSpPr>
            <a:spLocks noGrp="1"/>
          </p:cNvSpPr>
          <p:nvPr>
            <p:ph type="sldImg"/>
          </p:nvPr>
        </p:nvSpPr>
        <p:spPr>
          <a:xfrm>
            <a:off x="380880" y="685800"/>
            <a:ext cx="6096240" cy="3429000"/>
          </a:xfrm>
          <a:prstGeom prst="rect">
            <a:avLst/>
          </a:prstGeom>
          <a:ln w="0">
            <a:noFill/>
          </a:ln>
        </p:spPr>
      </p:sp>
      <p:sp>
        <p:nvSpPr>
          <p:cNvPr id="73"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74"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509D4FD-FD75-4DAE-A6B2-C288837FEBBE}"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7E6FFCB4-5F1A-4D74-A76C-3EDC2C6F35BB}"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edit the title text format</a:t>
            </a:r>
            <a:endParaRPr b="0" lang="ru-RU" sz="4400" strike="noStrike" u="none">
              <a:solidFill>
                <a:srgbClr val="000000"/>
              </a:solidFill>
              <a:uFillTx/>
              <a:latin typeface="Calibri Light"/>
            </a:endParaRPr>
          </a:p>
        </p:txBody>
      </p:sp>
      <p:sp>
        <p:nvSpPr>
          <p:cNvPr id="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Click to edit the outline text format</a:t>
            </a:r>
            <a:endParaRPr b="0" lang="ru-RU" sz="2800" strike="noStrike" u="none">
              <a:solidFill>
                <a:srgbClr val="000000"/>
              </a:solidFill>
              <a:uFillTx/>
              <a:latin typeface="Calibri"/>
            </a:endParaRPr>
          </a:p>
          <a:p>
            <a:pPr lvl="1" marL="6858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Second Outline Level</a:t>
            </a:r>
            <a:endParaRPr b="0" lang="ru-RU" sz="2800" strike="noStrike" u="none">
              <a:solidFill>
                <a:srgbClr val="000000"/>
              </a:solidFill>
              <a:uFillTx/>
              <a:latin typeface="Calibri"/>
            </a:endParaRPr>
          </a:p>
          <a:p>
            <a:pPr lvl="2" marL="11430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Third Outline Level</a:t>
            </a:r>
            <a:endParaRPr b="0" lang="ru-RU" sz="2800" strike="noStrike" u="none">
              <a:solidFill>
                <a:srgbClr val="000000"/>
              </a:solidFill>
              <a:uFillTx/>
              <a:latin typeface="Calibri"/>
            </a:endParaRPr>
          </a:p>
          <a:p>
            <a:pPr lvl="3" marL="16002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Fourth Outline Level</a:t>
            </a:r>
            <a:endParaRPr b="0" lang="ru-RU" sz="2800" strike="noStrike" u="none">
              <a:solidFill>
                <a:srgbClr val="000000"/>
              </a:solidFill>
              <a:uFillTx/>
              <a:latin typeface="Calibri"/>
            </a:endParaRPr>
          </a:p>
          <a:p>
            <a:pPr lvl="4"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Fifth Outline Level</a:t>
            </a:r>
            <a:endParaRPr b="0" lang="ru-RU" sz="2800" strike="noStrike" u="none">
              <a:solidFill>
                <a:srgbClr val="000000"/>
              </a:solidFill>
              <a:uFillTx/>
              <a:latin typeface="Calibri"/>
            </a:endParaRPr>
          </a:p>
          <a:p>
            <a:pPr lvl="5"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Sixth Outline Level</a:t>
            </a:r>
            <a:endParaRPr b="0" lang="ru-RU" sz="2800" strike="noStrike" u="none">
              <a:solidFill>
                <a:srgbClr val="000000"/>
              </a:solidFill>
              <a:uFillTx/>
              <a:latin typeface="Calibri"/>
            </a:endParaRPr>
          </a:p>
          <a:p>
            <a:pPr lvl="6"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Seventh Outline Level</a:t>
            </a:r>
            <a:endParaRPr b="0" lang="ru-RU" sz="2800" strike="noStrike" u="none">
              <a:solidFill>
                <a:srgbClr val="000000"/>
              </a:solidFill>
              <a:uFillTx/>
              <a:latin typeface="Calibri"/>
            </a:endParaRPr>
          </a:p>
        </p:txBody>
      </p:sp>
      <p:sp>
        <p:nvSpPr>
          <p:cNvPr id="2" name="PlaceHolder 3"/>
          <p:cNvSpPr>
            <a:spLocks noGrp="1"/>
          </p:cNvSpPr>
          <p:nvPr>
            <p:ph type="dt" idx="1"/>
          </p:nvPr>
        </p:nvSpPr>
        <p:spPr>
          <a:xfrm>
            <a:off x="838080" y="6356520"/>
            <a:ext cx="274320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Calibri"/>
              </a:rPr>
              <a:t>&lt;date/time&gt;</a:t>
            </a:r>
            <a:endParaRPr b="0" lang="ru-RU" sz="1200" strike="noStrike" u="none">
              <a:solidFill>
                <a:srgbClr val="000000"/>
              </a:solidFill>
              <a:uFillTx/>
              <a:latin typeface="Calibri"/>
            </a:endParaRPr>
          </a:p>
        </p:txBody>
      </p:sp>
      <p:sp>
        <p:nvSpPr>
          <p:cNvPr id="3" name="PlaceHolder 4"/>
          <p:cNvSpPr>
            <a:spLocks noGrp="1"/>
          </p:cNvSpPr>
          <p:nvPr>
            <p:ph type="ftr" idx="2"/>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 name="PlaceHolder 5"/>
          <p:cNvSpPr>
            <a:spLocks noGrp="1"/>
          </p:cNvSpPr>
          <p:nvPr>
            <p:ph type="sldNum" idx="3"/>
          </p:nvPr>
        </p:nvSpPr>
        <p:spPr>
          <a:xfrm>
            <a:off x="8610480" y="6356520"/>
            <a:ext cx="274320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9A086C6-38C9-4837-9438-799A0C360A42}" type="slidenum">
              <a:rPr b="0" lang="ru-RU" sz="1200" strike="noStrike" u="none">
                <a:solidFill>
                  <a:srgbClr val="898989"/>
                </a:solidFill>
                <a:uFillTx/>
                <a:latin typeface="Calibri"/>
              </a:rPr>
              <a:t>&lt;number&gt;</a:t>
            </a:fld>
            <a:endParaRPr b="0" lang="ru-RU" sz="1200" strike="noStrike" u="none">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slideLayout" Target="../slideLayouts/slideLayout1.xml"/><Relationship Id="rId5"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jpe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1.xml"/><Relationship Id="rId5"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 name="Прямоугольник 2"/>
          <p:cNvSpPr/>
          <p:nvPr/>
        </p:nvSpPr>
        <p:spPr>
          <a:xfrm>
            <a:off x="3193920" y="3218040"/>
            <a:ext cx="6096240" cy="369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cxnSp>
        <p:nvCxnSpPr>
          <p:cNvPr id="13" name="Google Shape;78;p1"/>
          <p:cNvCxnSpPr/>
          <p:nvPr/>
        </p:nvCxnSpPr>
        <p:spPr>
          <a:xfrm flipV="1">
            <a:off x="1785960" y="6075000"/>
            <a:ext cx="9300240" cy="69120"/>
          </a:xfrm>
          <a:prstGeom prst="straightConnector1">
            <a:avLst/>
          </a:prstGeom>
          <a:ln w="38160">
            <a:solidFill>
              <a:srgbClr val="00b050"/>
            </a:solidFill>
            <a:miter/>
          </a:ln>
        </p:spPr>
      </p:cxnSp>
      <p:cxnSp>
        <p:nvCxnSpPr>
          <p:cNvPr id="14" name="Google Shape;77;p1"/>
          <p:cNvCxnSpPr/>
          <p:nvPr/>
        </p:nvCxnSpPr>
        <p:spPr>
          <a:xfrm flipV="1">
            <a:off x="1785960" y="5935680"/>
            <a:ext cx="9300240" cy="76680"/>
          </a:xfrm>
          <a:prstGeom prst="straightConnector1">
            <a:avLst/>
          </a:prstGeom>
          <a:ln w="38160">
            <a:solidFill>
              <a:srgbClr val="090f78"/>
            </a:solidFill>
            <a:miter/>
          </a:ln>
        </p:spPr>
      </p:cxnSp>
      <p:sp>
        <p:nvSpPr>
          <p:cNvPr id="15" name="Прямоугольник 1"/>
          <p:cNvSpPr/>
          <p:nvPr/>
        </p:nvSpPr>
        <p:spPr>
          <a:xfrm>
            <a:off x="380880" y="2521080"/>
            <a:ext cx="11330280" cy="20448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2e75b6"/>
                </a:solidFill>
                <a:uFillTx/>
                <a:latin typeface="Times New Roman"/>
                <a:ea typeface="Times New Roman"/>
              </a:rPr>
              <a:t>Эволюциялық даму</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800"/>
            </a:br>
            <a:r>
              <a:rPr b="1" lang="ru-RU" sz="2800" strike="noStrike" u="none">
                <a:solidFill>
                  <a:srgbClr val="2e75b6"/>
                </a:solidFill>
                <a:uFillTx/>
                <a:latin typeface="Times New Roman"/>
                <a:ea typeface="Times New Roman"/>
              </a:rPr>
              <a:t>       </a:t>
            </a:r>
            <a:r>
              <a:rPr b="1" lang="ru-RU" sz="2400" strike="noStrike" u="none">
                <a:solidFill>
                  <a:srgbClr val="2e75b6"/>
                </a:solidFill>
                <a:uFillTx/>
                <a:latin typeface="Times New Roman"/>
                <a:ea typeface="Times New Roman"/>
              </a:rPr>
              <a:t>Та</a:t>
            </a:r>
            <a:r>
              <a:rPr b="1" lang="kk-KZ" sz="2400" strike="noStrike" u="none">
                <a:solidFill>
                  <a:srgbClr val="2e75b6"/>
                </a:solidFill>
                <a:uFillTx/>
                <a:latin typeface="Times New Roman"/>
                <a:ea typeface="Times New Roman"/>
              </a:rPr>
              <a:t>қырып: Түр түзілудің механизмдері</a:t>
            </a:r>
            <a:r>
              <a:rPr b="0" lang="kk-KZ" sz="2400" strike="noStrike" u="none">
                <a:solidFill>
                  <a:srgbClr val="2e75b6"/>
                </a:solidFill>
                <a:uFillTx/>
                <a:latin typeface="Times New Roman"/>
                <a:ea typeface="Times New Roman"/>
              </a:rPr>
              <a:t>. </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e75b6"/>
                </a:solidFill>
                <a:uFillTx/>
                <a:latin typeface="Times New Roman"/>
                <a:ea typeface="Times New Roman"/>
              </a:rPr>
              <a:t>10 </a:t>
            </a:r>
            <a:r>
              <a:rPr b="1" lang="kk-KZ" sz="1600" strike="noStrike" u="none">
                <a:solidFill>
                  <a:srgbClr val="2e75b6"/>
                </a:solidFill>
                <a:uFillTx/>
                <a:latin typeface="Times New Roman"/>
                <a:ea typeface="Times New Roman"/>
              </a:rPr>
              <a:t>сынып биология</a:t>
            </a:r>
            <a:endParaRPr b="0" lang="ru-RU" sz="1600" strike="noStrike" u="none">
              <a:solidFill>
                <a:srgbClr val="000000"/>
              </a:solidFill>
              <a:uFillTx/>
              <a:latin typeface="Calibri"/>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PlaceHolder 1"/>
          <p:cNvSpPr>
            <a:spLocks noGrp="1"/>
          </p:cNvSpPr>
          <p:nvPr>
            <p:ph type="title"/>
          </p:nvPr>
        </p:nvSpPr>
        <p:spPr>
          <a:xfrm>
            <a:off x="838080" y="975960"/>
            <a:ext cx="10515600" cy="533556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5b6"/>
                </a:solidFill>
                <a:uFillTx/>
                <a:latin typeface="Times New Roman"/>
                <a:ea typeface="Times New Roman"/>
              </a:rPr>
              <a:t>  </a:t>
            </a:r>
            <a:r>
              <a:rPr b="0" lang="kk-KZ" sz="2800" strike="noStrike" u="none">
                <a:solidFill>
                  <a:srgbClr val="2e75b6"/>
                </a:solidFill>
                <a:uFillTx/>
                <a:latin typeface="Times New Roman"/>
                <a:ea typeface="Times New Roman"/>
              </a:rPr>
              <a:t>Экологиялық немесе симпатриялық түр түзілу- таралу аймағы бөлінбей, сол аумақ шегінде жаңа түрлердің пайда болу үдерісі. Латын тілінен аударғанда симпатрия</a:t>
            </a:r>
            <a:r>
              <a:rPr b="0" lang="ru-RU" sz="2800" strike="noStrike" u="none">
                <a:solidFill>
                  <a:srgbClr val="2e75b6"/>
                </a:solidFill>
                <a:uFillTx/>
                <a:latin typeface="Times New Roman"/>
                <a:ea typeface="Times New Roman"/>
              </a:rPr>
              <a:t> «б</a:t>
            </a:r>
            <a:r>
              <a:rPr b="0" lang="kk-KZ" sz="2800" strike="noStrike" u="none">
                <a:solidFill>
                  <a:srgbClr val="2e75b6"/>
                </a:solidFill>
                <a:uFillTx/>
                <a:latin typeface="Times New Roman"/>
                <a:ea typeface="Times New Roman"/>
              </a:rPr>
              <a:t>іртұтас отан</a:t>
            </a:r>
            <a:r>
              <a:rPr b="0" lang="ru-RU" sz="2800" strike="noStrike" u="none">
                <a:solidFill>
                  <a:srgbClr val="2e75b6"/>
                </a:solidFill>
                <a:uFillTx/>
                <a:latin typeface="Times New Roman"/>
                <a:ea typeface="Times New Roman"/>
              </a:rPr>
              <a:t>» дегенді білдіреді. Түр түзілудің бұл әдісі бір аумақтағы әртүрлі экологиялық жағдайларға бейімделуге негізделген.  Бөліну көбінесе көбеюдің әртүрлі мерзіміне байланысты болады.  Мысалы: өсімдіктердің пісіп-жетілуі, әртүрлі болуы сылдырмақ өсімдігіне тән қасиет. Репродуктивті немесе биологиялық оқшаулану-будандасуға қабілетті емес. Бастапқыда бір түрге жататын даралар өзара будандасу қабілетін жоғалтқаннан кейін олардың әрқайсысы өз бетінше жеке түр болып саналады. </a:t>
            </a:r>
            <a:endParaRPr b="0" lang="ru-RU" sz="2800" strike="noStrike" u="none">
              <a:solidFill>
                <a:srgbClr val="000000"/>
              </a:solidFill>
              <a:uFillTx/>
              <a:latin typeface="Calibri Light"/>
            </a:endParaRPr>
          </a:p>
        </p:txBody>
      </p:sp>
      <p:pic>
        <p:nvPicPr>
          <p:cNvPr id="53" name="Рисунок 2" descr=""/>
          <p:cNvPicPr/>
          <p:nvPr/>
        </p:nvPicPr>
        <p:blipFill>
          <a:blip r:embed="rId1"/>
          <a:stretch/>
        </p:blipFill>
        <p:spPr>
          <a:xfrm>
            <a:off x="0" y="0"/>
            <a:ext cx="12192120" cy="97632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4" name="Рисунок 9" descr=""/>
          <p:cNvPicPr/>
          <p:nvPr/>
        </p:nvPicPr>
        <p:blipFill>
          <a:blip r:embed="rId1"/>
          <a:stretch/>
        </p:blipFill>
        <p:spPr>
          <a:xfrm>
            <a:off x="0" y="-81000"/>
            <a:ext cx="12192120" cy="1133640"/>
          </a:xfrm>
          <a:prstGeom prst="rect">
            <a:avLst/>
          </a:prstGeom>
          <a:ln w="0">
            <a:noFill/>
          </a:ln>
        </p:spPr>
      </p:pic>
      <p:sp>
        <p:nvSpPr>
          <p:cNvPr id="55"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4400" strike="noStrike" u="none">
              <a:solidFill>
                <a:srgbClr val="000000"/>
              </a:solidFill>
              <a:uFillTx/>
              <a:latin typeface="Calibri Light"/>
            </a:endParaRPr>
          </a:p>
        </p:txBody>
      </p:sp>
      <p:pic>
        <p:nvPicPr>
          <p:cNvPr id="56" name="Объект 8" descr=""/>
          <p:cNvPicPr/>
          <p:nvPr/>
        </p:nvPicPr>
        <p:blipFill>
          <a:blip r:embed="rId2"/>
          <a:stretch/>
        </p:blipFill>
        <p:spPr>
          <a:xfrm>
            <a:off x="0" y="717480"/>
            <a:ext cx="12192120" cy="577548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7" name="Рисунок 4" descr=""/>
          <p:cNvPicPr/>
          <p:nvPr/>
        </p:nvPicPr>
        <p:blipFill>
          <a:blip r:embed="rId1"/>
          <a:stretch/>
        </p:blipFill>
        <p:spPr>
          <a:xfrm>
            <a:off x="0" y="196920"/>
            <a:ext cx="12192120" cy="1325520"/>
          </a:xfrm>
          <a:prstGeom prst="rect">
            <a:avLst/>
          </a:prstGeom>
          <a:ln w="0">
            <a:noFill/>
          </a:ln>
        </p:spPr>
      </p:pic>
      <p:sp>
        <p:nvSpPr>
          <p:cNvPr id="58" name="PlaceHolder 1"/>
          <p:cNvSpPr>
            <a:spLocks noGrp="1"/>
          </p:cNvSpPr>
          <p:nvPr>
            <p:ph type="title"/>
          </p:nvPr>
        </p:nvSpPr>
        <p:spPr>
          <a:xfrm>
            <a:off x="838080" y="365040"/>
            <a:ext cx="10515600" cy="132552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Calibri Light"/>
              </a:rPr>
              <a:t>1 тапсырма  Құбылысқа байланысты мысал келтіріңіз.</a:t>
            </a:r>
            <a:endParaRPr b="0" lang="ru-RU" sz="3200" strike="noStrike" u="none">
              <a:solidFill>
                <a:srgbClr val="000000"/>
              </a:solidFill>
              <a:uFillTx/>
              <a:latin typeface="Calibri Light"/>
            </a:endParaRPr>
          </a:p>
        </p:txBody>
      </p:sp>
      <p:graphicFrame>
        <p:nvGraphicFramePr>
          <p:cNvPr id="59" name=""/>
          <p:cNvGraphicFramePr/>
          <p:nvPr/>
        </p:nvGraphicFramePr>
        <p:xfrm>
          <a:off x="903240" y="1825560"/>
          <a:ext cx="10450440" cy="2530440"/>
        </p:xfrm>
        <a:graphic>
          <a:graphicData uri="http://schemas.openxmlformats.org/drawingml/2006/table">
            <a:tbl>
              <a:tblPr/>
              <a:tblGrid>
                <a:gridCol w="5192640"/>
                <a:gridCol w="5257800"/>
              </a:tblGrid>
              <a:tr h="51876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ff"/>
                          </a:solidFill>
                          <a:uFillTx/>
                          <a:latin typeface="Calibri"/>
                        </a:rPr>
                        <a:t>Құбылыс атауы</a:t>
                      </a:r>
                      <a:endParaRPr b="0" lang="ru-RU" sz="2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ff"/>
                          </a:solidFill>
                          <a:uFillTx/>
                          <a:latin typeface="Calibri"/>
                        </a:rPr>
                        <a:t>Мысалы </a:t>
                      </a:r>
                      <a:endParaRPr b="0" lang="ru-RU" sz="2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r>
              <a:tr h="82332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libri"/>
                        </a:rPr>
                        <a:t>Географиялық түр түзілу үлкен таралу аймағы, таралу аймағының бөлінуі</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r>
              <a:tr h="118908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libri"/>
                        </a:rPr>
                        <a:t>Экологиялық  түр түзілу</a:t>
                      </a:r>
                      <a:endParaRPr b="0" lang="ru-RU" sz="24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libri"/>
                        </a:rPr>
                        <a:t>Көбею арасындағы айырмашылық</a:t>
                      </a:r>
                      <a:endParaRPr b="0" lang="ru-RU" sz="24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libri"/>
                        </a:rPr>
                        <a:t>Әртүрлі тіршілік ету жағдайлары</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r>
            </a:tbl>
          </a:graphicData>
        </a:graphic>
      </p:graphicFrame>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 name="PlaceHolder 1"/>
          <p:cNvSpPr>
            <a:spLocks noGrp="1"/>
          </p:cNvSpPr>
          <p:nvPr>
            <p:ph type="title"/>
          </p:nvPr>
        </p:nvSpPr>
        <p:spPr>
          <a:xfrm>
            <a:off x="838080" y="365040"/>
            <a:ext cx="10515600" cy="132552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4400" strike="noStrike" u="none">
                <a:solidFill>
                  <a:srgbClr val="2e75b6"/>
                </a:solidFill>
                <a:uFillTx/>
                <a:latin typeface="Times New Roman"/>
                <a:ea typeface="Times New Roman"/>
              </a:rPr>
              <a:t>Бекіту сұрақтары:</a:t>
            </a:r>
            <a:endParaRPr b="0" lang="ru-RU" sz="4400" strike="noStrike" u="none">
              <a:solidFill>
                <a:srgbClr val="000000"/>
              </a:solidFill>
              <a:uFillTx/>
              <a:latin typeface="Calibri Light"/>
            </a:endParaRPr>
          </a:p>
        </p:txBody>
      </p:sp>
      <p:sp>
        <p:nvSpPr>
          <p:cNvPr id="61" name=""/>
          <p:cNvSpPr txBox="1"/>
          <p:nvPr/>
        </p:nvSpPr>
        <p:spPr>
          <a:xfrm>
            <a:off x="838080" y="1825200"/>
            <a:ext cx="10515600" cy="4351320"/>
          </a:xfrm>
          <a:prstGeom prst="rect">
            <a:avLst/>
          </a:prstGeom>
          <a:noFill/>
          <a:ln w="0">
            <a:noFill/>
          </a:ln>
        </p:spPr>
        <p:txBody>
          <a:bodyPr anchor="t">
            <a:normAutofit/>
          </a:bodyPr>
          <a:p>
            <a:pPr marL="228600" indent="-228600">
              <a:lnSpc>
                <a:spcPct val="90000"/>
              </a:lnSpc>
              <a:spcBef>
                <a:spcPts val="1001"/>
              </a:spcBef>
              <a:buClr>
                <a:srgbClr val="2e75b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2e75b6"/>
                </a:solidFill>
                <a:uFillTx/>
                <a:latin typeface="Calibri"/>
              </a:rPr>
              <a:t>Түр түзілу дегеніміз не?</a:t>
            </a:r>
            <a:endParaRPr b="0" lang="ru-RU" sz="3200" strike="noStrike" u="none">
              <a:solidFill>
                <a:srgbClr val="000000"/>
              </a:solidFill>
              <a:uFillTx/>
              <a:latin typeface="Calibri"/>
            </a:endParaRPr>
          </a:p>
          <a:p>
            <a:pPr marL="228600" indent="-228600">
              <a:lnSpc>
                <a:spcPct val="90000"/>
              </a:lnSpc>
              <a:spcBef>
                <a:spcPts val="1001"/>
              </a:spcBef>
              <a:buClr>
                <a:srgbClr val="2e75b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2e75b6"/>
                </a:solidFill>
                <a:uFillTx/>
                <a:latin typeface="Calibri"/>
              </a:rPr>
              <a:t>Түр түзілу мен биологиялық оқшауланудың арасында қандай байланыс бар?</a:t>
            </a:r>
            <a:endParaRPr b="0" lang="ru-RU" sz="3200" strike="noStrike" u="none">
              <a:solidFill>
                <a:srgbClr val="000000"/>
              </a:solidFill>
              <a:uFillTx/>
              <a:latin typeface="Calibri"/>
            </a:endParaRPr>
          </a:p>
          <a:p>
            <a:pPr marL="228600" indent="-228600">
              <a:lnSpc>
                <a:spcPct val="90000"/>
              </a:lnSpc>
              <a:spcBef>
                <a:spcPts val="1001"/>
              </a:spcBef>
              <a:buClr>
                <a:srgbClr val="2e75b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2e75b6"/>
                </a:solidFill>
                <a:uFillTx/>
                <a:latin typeface="Calibri"/>
              </a:rPr>
              <a:t>Неліктен полиплоидия болу керек?</a:t>
            </a:r>
            <a:endParaRPr b="0" lang="ru-RU" sz="3200" strike="noStrike" u="none">
              <a:solidFill>
                <a:srgbClr val="000000"/>
              </a:solidFill>
              <a:uFillTx/>
              <a:latin typeface="Calibri"/>
            </a:endParaRPr>
          </a:p>
        </p:txBody>
      </p:sp>
      <p:pic>
        <p:nvPicPr>
          <p:cNvPr id="62" name="Рисунок 3" descr=""/>
          <p:cNvPicPr/>
          <p:nvPr/>
        </p:nvPicPr>
        <p:blipFill>
          <a:blip r:embed="rId1"/>
          <a:stretch/>
        </p:blipFill>
        <p:spPr>
          <a:xfrm>
            <a:off x="0" y="0"/>
            <a:ext cx="12192120" cy="77616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 name=""/>
          <p:cNvSpPr txBox="1"/>
          <p:nvPr/>
        </p:nvSpPr>
        <p:spPr>
          <a:xfrm>
            <a:off x="875880" y="2114640"/>
            <a:ext cx="10566360" cy="4062240"/>
          </a:xfrm>
          <a:prstGeom prst="rect">
            <a:avLst/>
          </a:prstGeom>
          <a:noFill/>
          <a:ln w="0">
            <a:noFill/>
          </a:ln>
        </p:spPr>
        <p:txBody>
          <a:bodyPr anchor="t">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4472c4"/>
                </a:solidFill>
                <a:uFillTx/>
                <a:latin typeface="Times New Roman"/>
                <a:ea typeface="Times New Roman"/>
              </a:rPr>
              <a:t>Бағалау критерийлері:</a:t>
            </a:r>
            <a:r>
              <a:rPr b="1" lang="kk-KZ" sz="2400" strike="noStrike" u="none">
                <a:solidFill>
                  <a:srgbClr val="4472c4"/>
                </a:solidFill>
                <a:uFillTx/>
                <a:latin typeface="Times New Roman"/>
                <a:ea typeface="Times New Roman"/>
              </a:rPr>
              <a:t> </a:t>
            </a:r>
            <a:endParaRPr b="0" lang="ru-RU" sz="2400" strike="noStrike" u="none">
              <a:solidFill>
                <a:srgbClr val="000000"/>
              </a:solidFill>
              <a:uFillTx/>
              <a:latin typeface="Calibri"/>
            </a:endParaRPr>
          </a:p>
          <a:p>
            <a:pPr>
              <a:lnSpc>
                <a:spcPct val="100000"/>
              </a:lnSpc>
              <a:spcBef>
                <a:spcPts val="601"/>
              </a:spcBef>
              <a:buClr>
                <a:srgbClr val="4472c4"/>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4472c4"/>
                </a:solidFill>
                <a:uFillTx/>
                <a:latin typeface="Times New Roman"/>
                <a:ea typeface="Times New Roman"/>
              </a:rPr>
              <a:t>Түр түзілу және оқшаулану  механизмдерін біледі;</a:t>
            </a:r>
            <a:endParaRPr b="0" lang="ru-RU" sz="2400" strike="noStrike" u="none">
              <a:solidFill>
                <a:srgbClr val="000000"/>
              </a:solidFill>
              <a:uFillTx/>
              <a:latin typeface="Calibri"/>
            </a:endParaRPr>
          </a:p>
          <a:p>
            <a:pPr>
              <a:lnSpc>
                <a:spcPct val="100000"/>
              </a:lnSpc>
              <a:spcBef>
                <a:spcPts val="601"/>
              </a:spcBef>
              <a:buClr>
                <a:srgbClr val="4472c4"/>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4472c4"/>
                </a:solidFill>
                <a:uFillTx/>
                <a:latin typeface="Times New Roman"/>
                <a:ea typeface="Times New Roman"/>
              </a:rPr>
              <a:t>Түр  түзілу үдерістерін зерттеген ғалымдардың еңбектерін меңгереді </a:t>
            </a:r>
            <a:endParaRPr b="0" lang="ru-RU" sz="2400" strike="noStrike" u="none">
              <a:solidFill>
                <a:srgbClr val="000000"/>
              </a:solidFill>
              <a:uFillTx/>
              <a:latin typeface="Calibri"/>
            </a:endParaRPr>
          </a:p>
          <a:p>
            <a:pPr>
              <a:lnSpc>
                <a:spcPct val="100000"/>
              </a:lnSpc>
              <a:spcBef>
                <a:spcPts val="601"/>
              </a:spcBef>
              <a:buClr>
                <a:srgbClr val="4472c4"/>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buClr>
                <a:srgbClr val="4472c4"/>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15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sp>
        <p:nvSpPr>
          <p:cNvPr id="17" name="Прямоугольник 3"/>
          <p:cNvSpPr/>
          <p:nvPr/>
        </p:nvSpPr>
        <p:spPr>
          <a:xfrm>
            <a:off x="0" y="152280"/>
            <a:ext cx="12192120" cy="7686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ff"/>
                </a:solidFill>
                <a:uFillTx/>
                <a:latin typeface="Times New Roman"/>
                <a:ea typeface="Times New Roman"/>
              </a:rPr>
              <a:t>Оқу мақсаты:</a:t>
            </a:r>
            <a:endParaRPr b="0" lang="ru-RU" sz="28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4472c4"/>
                </a:solidFill>
                <a:uFillTx/>
                <a:latin typeface="Times New Roman"/>
                <a:ea typeface="Times New Roman"/>
              </a:rPr>
              <a:t>        </a:t>
            </a:r>
            <a:r>
              <a:rPr b="1" lang="ru-RU" sz="2400" strike="noStrike" u="none">
                <a:solidFill>
                  <a:srgbClr val="4472c4"/>
                </a:solidFill>
                <a:uFillTx/>
                <a:latin typeface="Times New Roman"/>
                <a:ea typeface="Times New Roman"/>
              </a:rPr>
              <a:t>10.2.6.3  Түр түзілудің негізгі механизмдерін жіктеу</a:t>
            </a:r>
            <a:r>
              <a:rPr b="1" lang="kk-KZ" sz="2400" strike="noStrike" u="none">
                <a:solidFill>
                  <a:srgbClr val="4472c4"/>
                </a:solidFill>
                <a:uFillTx/>
                <a:latin typeface="Times New Roman"/>
                <a:ea typeface="Times New Roman"/>
              </a:rPr>
              <a:t>, зерттеген ғалымдардың еңбектерімен танысу</a:t>
            </a:r>
            <a:r>
              <a:rPr b="1" lang="en-US" sz="2400" strike="noStrike" u="none">
                <a:solidFill>
                  <a:srgbClr val="4472c4"/>
                </a:solidFill>
                <a:uFillTx/>
                <a:latin typeface="Times New Roman"/>
                <a:ea typeface="Times New Roman"/>
              </a:rPr>
              <a:t> </a:t>
            </a:r>
            <a:r>
              <a:rPr b="0" lang="kk-KZ" sz="2400" strike="noStrike" u="none">
                <a:solidFill>
                  <a:srgbClr val="2e75b6"/>
                </a:solidFill>
                <a:uFillTx/>
                <a:latin typeface="Times New Roman"/>
                <a:ea typeface="Times New Roman"/>
              </a:rPr>
              <a:t>;</a:t>
            </a:r>
            <a:endParaRPr b="0" lang="ru-RU" sz="24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5b6"/>
                </a:solidFill>
                <a:uFillTx/>
                <a:latin typeface="Times New Roman"/>
                <a:ea typeface="Times New Roman"/>
              </a:rPr>
              <a:t>              </a:t>
            </a:r>
            <a:endParaRPr b="0" lang="ru-RU" sz="2400" strike="noStrike" u="none">
              <a:solidFill>
                <a:srgbClr val="000000"/>
              </a:solidFill>
              <a:uFillTx/>
              <a:latin typeface="Calibri"/>
            </a:endParaRPr>
          </a:p>
        </p:txBody>
      </p:sp>
      <p:pic>
        <p:nvPicPr>
          <p:cNvPr id="18" name="Рисунок 1" descr=""/>
          <p:cNvPicPr/>
          <p:nvPr/>
        </p:nvPicPr>
        <p:blipFill>
          <a:blip r:embed="rId1"/>
          <a:stretch/>
        </p:blipFill>
        <p:spPr>
          <a:xfrm>
            <a:off x="316080" y="5979960"/>
            <a:ext cx="11559960" cy="71460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 name=""/>
          <p:cNvSpPr txBox="1"/>
          <p:nvPr/>
        </p:nvSpPr>
        <p:spPr>
          <a:xfrm>
            <a:off x="875880" y="2114640"/>
            <a:ext cx="10566360" cy="4062240"/>
          </a:xfrm>
          <a:prstGeom prst="rect">
            <a:avLst/>
          </a:prstGeom>
          <a:noFill/>
          <a:ln w="0">
            <a:noFill/>
          </a:ln>
        </p:spPr>
        <p:txBody>
          <a:bodyPr anchor="t">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4472c4"/>
                </a:solidFill>
                <a:uFillTx/>
                <a:latin typeface="Times New Roman"/>
                <a:ea typeface="Times New Roman"/>
              </a:rPr>
              <a:t>-Түр дегеніміз не?</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4472c4"/>
                </a:solidFill>
                <a:uFillTx/>
                <a:latin typeface="Times New Roman"/>
                <a:ea typeface="Times New Roman"/>
              </a:rPr>
              <a:t>-Бір түр екінші түрден қалай ерекшелінеді?</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4472c4"/>
                </a:solidFill>
                <a:uFillTx/>
                <a:latin typeface="Times New Roman"/>
                <a:ea typeface="Times New Roman"/>
              </a:rPr>
              <a:t>-Жануарлардың  өсімтал қандай түраралық будандарын  білесіңдер?</a:t>
            </a:r>
            <a:endParaRPr b="0" lang="ru-RU" sz="2400" strike="noStrike" u="none">
              <a:solidFill>
                <a:srgbClr val="000000"/>
              </a:solidFill>
              <a:uFillTx/>
              <a:latin typeface="Calibri"/>
            </a:endParaRPr>
          </a:p>
          <a:p>
            <a:pPr>
              <a:lnSpc>
                <a:spcPct val="100000"/>
              </a:lnSpc>
              <a:spcBef>
                <a:spcPts val="601"/>
              </a:spcBef>
              <a:buClr>
                <a:srgbClr val="4472c4"/>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buClr>
                <a:srgbClr val="4472c4"/>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15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sp>
        <p:nvSpPr>
          <p:cNvPr id="20" name="Прямоугольник 3"/>
          <p:cNvSpPr/>
          <p:nvPr/>
        </p:nvSpPr>
        <p:spPr>
          <a:xfrm>
            <a:off x="0" y="152280"/>
            <a:ext cx="12192120" cy="7686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4472c4"/>
                </a:solidFill>
                <a:uFillTx/>
                <a:latin typeface="Times New Roman"/>
                <a:ea typeface="Times New Roman"/>
              </a:rPr>
              <a:t>         </a:t>
            </a:r>
            <a:r>
              <a:rPr b="1" lang="ru-RU" sz="2400" strike="noStrike" u="none">
                <a:solidFill>
                  <a:srgbClr val="4472c4"/>
                </a:solidFill>
                <a:uFillTx/>
                <a:latin typeface="Times New Roman"/>
                <a:ea typeface="Times New Roman"/>
              </a:rPr>
              <a:t>   </a:t>
            </a:r>
            <a:r>
              <a:rPr b="1" lang="ru-RU" sz="2400" strike="noStrike" u="none">
                <a:solidFill>
                  <a:srgbClr val="4472c4"/>
                </a:solidFill>
                <a:uFillTx/>
                <a:latin typeface="Times New Roman"/>
                <a:ea typeface="Times New Roman"/>
              </a:rPr>
              <a:t>Ой қозғау:</a:t>
            </a:r>
            <a:endParaRPr b="0" lang="ru-RU" sz="24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5b6"/>
                </a:solidFill>
                <a:uFillTx/>
                <a:latin typeface="Times New Roman"/>
                <a:ea typeface="Times New Roman"/>
              </a:rPr>
              <a:t>              </a:t>
            </a:r>
            <a:endParaRPr b="0" lang="ru-RU" sz="2400" strike="noStrike" u="none">
              <a:solidFill>
                <a:srgbClr val="000000"/>
              </a:solidFill>
              <a:uFillTx/>
              <a:latin typeface="Calibri"/>
            </a:endParaRPr>
          </a:p>
        </p:txBody>
      </p:sp>
      <p:pic>
        <p:nvPicPr>
          <p:cNvPr id="21" name="Рисунок 1" descr=""/>
          <p:cNvPicPr/>
          <p:nvPr/>
        </p:nvPicPr>
        <p:blipFill>
          <a:blip r:embed="rId1"/>
          <a:stretch/>
        </p:blipFill>
        <p:spPr>
          <a:xfrm>
            <a:off x="316080" y="5979960"/>
            <a:ext cx="11559960" cy="7146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4400" strike="noStrike" u="none">
              <a:solidFill>
                <a:srgbClr val="000000"/>
              </a:solidFill>
              <a:uFillTx/>
              <a:latin typeface="Calibri Light"/>
            </a:endParaRPr>
          </a:p>
        </p:txBody>
      </p:sp>
      <p:pic>
        <p:nvPicPr>
          <p:cNvPr id="23" name="Объект 3" descr=""/>
          <p:cNvPicPr/>
          <p:nvPr/>
        </p:nvPicPr>
        <p:blipFill>
          <a:blip r:embed="rId1"/>
          <a:stretch/>
        </p:blipFill>
        <p:spPr>
          <a:xfrm>
            <a:off x="652320" y="365040"/>
            <a:ext cx="10990440" cy="595800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 name="Прямоугольник 3"/>
          <p:cNvSpPr/>
          <p:nvPr/>
        </p:nvSpPr>
        <p:spPr>
          <a:xfrm>
            <a:off x="9360" y="17640"/>
            <a:ext cx="12192120" cy="64908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25" name="Picture 6" descr=""/>
          <p:cNvPicPr/>
          <p:nvPr/>
        </p:nvPicPr>
        <p:blipFill>
          <a:blip r:embed="rId1"/>
          <a:stretch/>
        </p:blipFill>
        <p:spPr>
          <a:xfrm>
            <a:off x="1679400" y="6458040"/>
            <a:ext cx="9309240" cy="115920"/>
          </a:xfrm>
          <a:prstGeom prst="rect">
            <a:avLst/>
          </a:prstGeom>
          <a:ln w="0">
            <a:noFill/>
          </a:ln>
        </p:spPr>
      </p:pic>
      <p:pic>
        <p:nvPicPr>
          <p:cNvPr id="26" name="Picture 7" descr=""/>
          <p:cNvPicPr/>
          <p:nvPr/>
        </p:nvPicPr>
        <p:blipFill>
          <a:blip r:embed="rId2"/>
          <a:stretch/>
        </p:blipFill>
        <p:spPr>
          <a:xfrm>
            <a:off x="1679400" y="6573960"/>
            <a:ext cx="9309240" cy="109440"/>
          </a:xfrm>
          <a:prstGeom prst="rect">
            <a:avLst/>
          </a:prstGeom>
          <a:ln w="0">
            <a:noFill/>
          </a:ln>
        </p:spPr>
      </p:pic>
      <p:sp>
        <p:nvSpPr>
          <p:cNvPr id="27" name="PlaceHolder 1"/>
          <p:cNvSpPr>
            <a:spLocks noGrp="1"/>
          </p:cNvSpPr>
          <p:nvPr>
            <p:ph type="title"/>
          </p:nvPr>
        </p:nvSpPr>
        <p:spPr>
          <a:xfrm>
            <a:off x="1409400" y="799920"/>
            <a:ext cx="9381960" cy="184284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  </a:t>
            </a:r>
            <a:r>
              <a:rPr b="0" lang="kk-KZ" sz="2000" strike="noStrike" u="none">
                <a:solidFill>
                  <a:srgbClr val="4472c4"/>
                </a:solidFill>
                <a:uFillTx/>
                <a:latin typeface="Times New Roman"/>
                <a:ea typeface="Times New Roman"/>
              </a:rPr>
              <a:t>Жаңа түрлердің пайда болуы бір популяцияның ішіндегі кез келген даралардың немесе топтардың генетикалық оқшауланудан басталады. Түр түзілу  микроэволюция терминімен алмастырылады. </a:t>
            </a:r>
            <a:br>
              <a:rPr sz="2000"/>
            </a:br>
            <a:r>
              <a:rPr b="0" lang="kk-KZ" sz="2000" strike="noStrike" u="none">
                <a:solidFill>
                  <a:srgbClr val="4472c4"/>
                </a:solidFill>
                <a:uFillTx/>
                <a:latin typeface="Times New Roman"/>
                <a:ea typeface="Times New Roman"/>
              </a:rPr>
              <a:t>  Микроэволюция- популяция генофонының өзгеруімен және жаңа түрлер түзілуімен аяқталатын эволюциялық үдерістің жиынтығы.</a:t>
            </a:r>
            <a:br>
              <a:rPr sz="2000"/>
            </a:br>
            <a:endParaRPr b="0" lang="ru-RU" sz="2000" strike="noStrike" u="none">
              <a:solidFill>
                <a:srgbClr val="000000"/>
              </a:solidFill>
              <a:uFillTx/>
              <a:latin typeface="Calibri Light"/>
            </a:endParaRPr>
          </a:p>
        </p:txBody>
      </p:sp>
      <p:sp>
        <p:nvSpPr>
          <p:cNvPr id="28" name="AutoShape 21"/>
          <p:cNvSpPr/>
          <p:nvPr/>
        </p:nvSpPr>
        <p:spPr>
          <a:xfrm>
            <a:off x="144360" y="-144360"/>
            <a:ext cx="304920" cy="304560"/>
          </a:xfrm>
          <a:prstGeom prst="rect">
            <a:avLst/>
          </a:prstGeom>
          <a:noFill/>
          <a:ln w="0">
            <a:noFill/>
          </a:ln>
        </p:spPr>
        <p:style>
          <a:lnRef idx="0"/>
          <a:fillRef idx="0"/>
          <a:effectRef idx="0"/>
          <a:fontRef idx="minor"/>
        </p:style>
        <p:txBody>
          <a:bodyPr lIns="90000" rIns="90000" tIns="46800" bIns="46800" anchor="t">
            <a:normAutofit fontScale="70000" lnSpcReduction="19999"/>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29" name="Рисунок 2" descr="Изображение выглядит как текст&#10;&#10;Автоматически созданное описание"/>
          <p:cNvPicPr/>
          <p:nvPr/>
        </p:nvPicPr>
        <p:blipFill>
          <a:blip r:embed="rId3"/>
          <a:stretch/>
        </p:blipFill>
        <p:spPr>
          <a:xfrm>
            <a:off x="3637080" y="2387520"/>
            <a:ext cx="4701960" cy="3654360"/>
          </a:xfrm>
          <a:prstGeom prst="rect">
            <a:avLst/>
          </a:prstGeom>
          <a:ln w="0">
            <a:noFill/>
          </a:ln>
        </p:spPr>
      </p:pic>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 name="Прямоугольник 6"/>
          <p:cNvSpPr/>
          <p:nvPr/>
        </p:nvSpPr>
        <p:spPr>
          <a:xfrm>
            <a:off x="0" y="1440"/>
            <a:ext cx="12192120" cy="6606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31" name="Прямоугольник 9"/>
          <p:cNvSpPr/>
          <p:nvPr/>
        </p:nvSpPr>
        <p:spPr>
          <a:xfrm>
            <a:off x="495360" y="1285920"/>
            <a:ext cx="6315120" cy="47880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Түр түзілу   үдерісін ғалымдар-  С.С  Четвериков</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4472c4"/>
                </a:solidFill>
                <a:uFillTx/>
                <a:latin typeface="Times New Roman"/>
                <a:ea typeface="Times New Roman"/>
              </a:rPr>
              <a:t>және  И.И Шмальгаузен зерттеген. Зерттеушілердің айтуы бойынша, жаңа түрлердің түзілу үдерісі ұзақ уақытқа  созылады және көзге анық көрінбейді.  Егер рецессивті гендер жинақталудың нәтижесінде жаңа түр түзілетін болса, онда олар жеткілікті мөлшерде жинақталмайды.  Түрдің түзілуі сырттай білінбейді. Ч. Дарвин түр түзілудің жолдарын өз теориясында анықтады.  Теориясы бойынша, барлық түрлердің шығу тегі бір. Ол эволюцияның мұндай түрін монофильдік деп атады.</a:t>
            </a:r>
            <a:endParaRPr b="0" lang="ru-RU" sz="2400" strike="noStrike" u="none">
              <a:solidFill>
                <a:srgbClr val="000000"/>
              </a:solidFill>
              <a:uFillTx/>
              <a:latin typeface="Calibri"/>
            </a:endParaRPr>
          </a:p>
        </p:txBody>
      </p:sp>
      <p:pic>
        <p:nvPicPr>
          <p:cNvPr id="32" name="Рисунок 5" descr=""/>
          <p:cNvPicPr/>
          <p:nvPr/>
        </p:nvPicPr>
        <p:blipFill>
          <a:blip r:embed="rId1"/>
          <a:stretch/>
        </p:blipFill>
        <p:spPr>
          <a:xfrm>
            <a:off x="316080" y="6599160"/>
            <a:ext cx="11559960" cy="712800"/>
          </a:xfrm>
          <a:prstGeom prst="rect">
            <a:avLst/>
          </a:prstGeom>
          <a:ln w="0">
            <a:noFill/>
          </a:ln>
        </p:spPr>
      </p:pic>
      <p:sp>
        <p:nvSpPr>
          <p:cNvPr id="33" name="Прямоугольник 15"/>
          <p:cNvSpPr/>
          <p:nvPr/>
        </p:nvSpPr>
        <p:spPr>
          <a:xfrm>
            <a:off x="10752120" y="5057640"/>
            <a:ext cx="649440" cy="37008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34" name="Прямоугольник 16"/>
          <p:cNvSpPr/>
          <p:nvPr/>
        </p:nvSpPr>
        <p:spPr>
          <a:xfrm>
            <a:off x="7286760" y="5692680"/>
            <a:ext cx="3657600" cy="5814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4472c4"/>
                </a:solidFill>
                <a:uFillTx/>
                <a:latin typeface="Times New Roman"/>
                <a:ea typeface="Times New Roman"/>
              </a:rPr>
              <a:t> </a:t>
            </a:r>
            <a:r>
              <a:rPr b="0" lang="kk-KZ" sz="1600" strike="noStrike" u="none">
                <a:solidFill>
                  <a:srgbClr val="4472c4"/>
                </a:solidFill>
                <a:uFillTx/>
                <a:latin typeface="Times New Roman"/>
                <a:ea typeface="Times New Roman"/>
              </a:rPr>
              <a:t>Адам мен шимпанзенің хромосомалары</a:t>
            </a:r>
            <a:endParaRPr b="0" lang="ru-RU" sz="1600" strike="noStrike" u="none">
              <a:solidFill>
                <a:srgbClr val="000000"/>
              </a:solidFill>
              <a:uFillTx/>
              <a:latin typeface="Calibri"/>
            </a:endParaRPr>
          </a:p>
        </p:txBody>
      </p:sp>
      <p:pic>
        <p:nvPicPr>
          <p:cNvPr id="35" name="Picture 10" descr=""/>
          <p:cNvPicPr/>
          <p:nvPr/>
        </p:nvPicPr>
        <p:blipFill>
          <a:blip r:embed="rId2"/>
          <a:stretch/>
        </p:blipFill>
        <p:spPr>
          <a:xfrm>
            <a:off x="6680160" y="811080"/>
            <a:ext cx="5195880" cy="54658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 name="Прямоугольник 3"/>
          <p:cNvSpPr/>
          <p:nvPr/>
        </p:nvSpPr>
        <p:spPr>
          <a:xfrm>
            <a:off x="33480" y="230040"/>
            <a:ext cx="12123720" cy="7272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800" strike="noStrike" u="none">
                <a:solidFill>
                  <a:srgbClr val="ffffff"/>
                </a:solidFill>
                <a:uFillTx/>
                <a:latin typeface="Times New Roman"/>
                <a:ea typeface="Times New Roman"/>
              </a:rPr>
              <a:t> </a:t>
            </a:r>
            <a:endParaRPr b="0" lang="ru-RU" sz="2800" strike="noStrike" u="none">
              <a:solidFill>
                <a:srgbClr val="000000"/>
              </a:solidFill>
              <a:uFillTx/>
              <a:latin typeface="Calibri"/>
            </a:endParaRPr>
          </a:p>
        </p:txBody>
      </p:sp>
      <p:sp>
        <p:nvSpPr>
          <p:cNvPr id="37" name="TextBox 9"/>
          <p:cNvSpPr/>
          <p:nvPr/>
        </p:nvSpPr>
        <p:spPr>
          <a:xfrm>
            <a:off x="438120" y="2266920"/>
            <a:ext cx="11201400" cy="30200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2e75b6"/>
                </a:solidFill>
                <a:uFillTx/>
                <a:latin typeface="Times New Roman"/>
                <a:ea typeface="Times New Roman"/>
              </a:rPr>
              <a:t>      </a:t>
            </a:r>
            <a:r>
              <a:rPr b="0" lang="ru-RU" sz="2400" strike="noStrike" u="none">
                <a:solidFill>
                  <a:srgbClr val="2e75b6"/>
                </a:solidFill>
                <a:uFillTx/>
                <a:latin typeface="Times New Roman"/>
                <a:ea typeface="Times New Roman"/>
              </a:rPr>
              <a:t>Географиялық(аллопатриялық) түр түзілу- бұл географиялық оқшаулану нәтижесінде жаңа түрлердің пайда болу механизмі. Түрдің таралу аймағы ареалы тармақталады. Мысалы: өзен арнасынан  тасиды немесе таяз жерлердің пайда болуы. Тау жотасының немесе шөлдің қалыптасуының нәтижесінде бір түрден жаңа түр түзіледі. Латын тілінен аударғанда «аллотропия» сөзі «басқа отан» дегенді білдіреді.</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pic>
        <p:nvPicPr>
          <p:cNvPr id="38" name="Рисунок 4" descr=""/>
          <p:cNvPicPr/>
          <p:nvPr/>
        </p:nvPicPr>
        <p:blipFill>
          <a:blip r:embed="rId1"/>
          <a:stretch/>
        </p:blipFill>
        <p:spPr>
          <a:xfrm>
            <a:off x="544680" y="6583320"/>
            <a:ext cx="11559960" cy="71280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 name="Прямоугольник 5"/>
          <p:cNvSpPr/>
          <p:nvPr/>
        </p:nvSpPr>
        <p:spPr>
          <a:xfrm>
            <a:off x="0" y="104760"/>
            <a:ext cx="12192120" cy="92412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40" name="Рисунок 1" descr=""/>
          <p:cNvPicPr/>
          <p:nvPr/>
        </p:nvPicPr>
        <p:blipFill>
          <a:blip r:embed="rId1"/>
          <a:stretch/>
        </p:blipFill>
        <p:spPr>
          <a:xfrm>
            <a:off x="220680" y="6669000"/>
            <a:ext cx="11560320" cy="712800"/>
          </a:xfrm>
          <a:prstGeom prst="rect">
            <a:avLst/>
          </a:prstGeom>
          <a:ln w="0">
            <a:noFill/>
          </a:ln>
        </p:spPr>
      </p:pic>
      <p:sp>
        <p:nvSpPr>
          <p:cNvPr id="41" name="Прямоугольник 11"/>
          <p:cNvSpPr/>
          <p:nvPr/>
        </p:nvSpPr>
        <p:spPr>
          <a:xfrm>
            <a:off x="419040" y="1657440"/>
            <a:ext cx="5819760" cy="1008720"/>
          </a:xfrm>
          <a:prstGeom prst="rect">
            <a:avLst/>
          </a:prstGeom>
          <a:noFill/>
          <a:ln w="0">
            <a:noFill/>
          </a:ln>
        </p:spPr>
        <p:style>
          <a:lnRef idx="0"/>
          <a:fillRef idx="0"/>
          <a:effectRef idx="0"/>
          <a:fontRef idx="minor"/>
        </p:style>
        <p:txBody>
          <a:bodyPr lIns="90000" rIns="90000" tIns="46800" bIns="46800" anchor="t">
            <a:spAutoFit/>
          </a:bodyPr>
          <a:p>
            <a:pP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100000"/>
              </a:lnSpc>
              <a:buClr>
                <a:srgbClr val="2e75b6"/>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p:txBody>
      </p:sp>
      <p:pic>
        <p:nvPicPr>
          <p:cNvPr id="42" name="Рисунок 1" descr=""/>
          <p:cNvPicPr/>
          <p:nvPr/>
        </p:nvPicPr>
        <p:blipFill>
          <a:blip r:embed="rId2"/>
          <a:stretch/>
        </p:blipFill>
        <p:spPr>
          <a:xfrm>
            <a:off x="592200" y="1411200"/>
            <a:ext cx="5156280" cy="4737240"/>
          </a:xfrm>
          <a:prstGeom prst="rect">
            <a:avLst/>
          </a:prstGeom>
          <a:ln w="0">
            <a:noFill/>
          </a:ln>
        </p:spPr>
      </p:pic>
      <p:pic>
        <p:nvPicPr>
          <p:cNvPr id="43" name="Рисунок 3" descr=""/>
          <p:cNvPicPr/>
          <p:nvPr/>
        </p:nvPicPr>
        <p:blipFill>
          <a:blip r:embed="rId3"/>
          <a:stretch/>
        </p:blipFill>
        <p:spPr>
          <a:xfrm>
            <a:off x="5921280" y="1208160"/>
            <a:ext cx="5477040" cy="486396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Прямоугольник 1"/>
          <p:cNvSpPr/>
          <p:nvPr/>
        </p:nvSpPr>
        <p:spPr>
          <a:xfrm>
            <a:off x="9360" y="-115920"/>
            <a:ext cx="12192120" cy="62856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5" name="Прямоугольник 3"/>
          <p:cNvSpPr/>
          <p:nvPr/>
        </p:nvSpPr>
        <p:spPr>
          <a:xfrm>
            <a:off x="1442880" y="1003320"/>
            <a:ext cx="9661680" cy="36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46" name="Picture 5" descr=""/>
          <p:cNvPicPr/>
          <p:nvPr/>
        </p:nvPicPr>
        <p:blipFill>
          <a:blip r:embed="rId1"/>
          <a:stretch/>
        </p:blipFill>
        <p:spPr>
          <a:xfrm>
            <a:off x="1098720" y="6283440"/>
            <a:ext cx="9308880" cy="109440"/>
          </a:xfrm>
          <a:prstGeom prst="rect">
            <a:avLst/>
          </a:prstGeom>
          <a:ln w="0">
            <a:noFill/>
          </a:ln>
        </p:spPr>
      </p:pic>
      <p:pic>
        <p:nvPicPr>
          <p:cNvPr id="47" name="Picture 7" descr=""/>
          <p:cNvPicPr/>
          <p:nvPr/>
        </p:nvPicPr>
        <p:blipFill>
          <a:blip r:embed="rId2"/>
          <a:stretch/>
        </p:blipFill>
        <p:spPr>
          <a:xfrm>
            <a:off x="1098720" y="6432480"/>
            <a:ext cx="9308880" cy="115920"/>
          </a:xfrm>
          <a:prstGeom prst="rect">
            <a:avLst/>
          </a:prstGeom>
          <a:ln w="0">
            <a:noFill/>
          </a:ln>
        </p:spPr>
      </p:pic>
      <p:sp>
        <p:nvSpPr>
          <p:cNvPr id="48" name="Прямоугольник 8"/>
          <p:cNvSpPr/>
          <p:nvPr/>
        </p:nvSpPr>
        <p:spPr>
          <a:xfrm>
            <a:off x="8191440" y="3346560"/>
            <a:ext cx="184320" cy="5238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9" name="Прямоугольник 9"/>
          <p:cNvSpPr/>
          <p:nvPr/>
        </p:nvSpPr>
        <p:spPr>
          <a:xfrm>
            <a:off x="5324400" y="3166920"/>
            <a:ext cx="184320" cy="5241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50" name="Прямоугольник 2"/>
          <p:cNvSpPr/>
          <p:nvPr/>
        </p:nvSpPr>
        <p:spPr>
          <a:xfrm flipV="1" rot="10800000">
            <a:off x="1618920" y="4180320"/>
            <a:ext cx="9496440" cy="23094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Бір архипелагтың әртүрлі аралдарына бір туысқа жататын түрлер өз бетімен қоныстанған. Популяцияларда генетикалық аппаратының құрылысы ұқсас болғандықтан бірдей мутациялар пайда болса да, әрі қарай сұрыпталуда қоршаған орта жағдайына байланысты бір популяцияда мутацияның бір түрі, екіншісінде мүлдем басқа түрін сақтайды. </a:t>
            </a:r>
            <a:endParaRPr b="0" lang="ru-RU" sz="2000" strike="noStrike" u="none">
              <a:solidFill>
                <a:srgbClr val="000000"/>
              </a:solidFill>
              <a:uFillTx/>
              <a:latin typeface="Calibri"/>
            </a:endParaRPr>
          </a:p>
          <a:p>
            <a:pPr>
              <a:lnSpc>
                <a:spcPct val="90000"/>
              </a:lnSpc>
              <a:spcBef>
                <a:spcPts val="1001"/>
              </a:spcBef>
              <a:buClr>
                <a:srgbClr val="4472c4"/>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90000"/>
              </a:lnSpc>
              <a:spcBef>
                <a:spcPts val="1001"/>
              </a:spcBef>
              <a:buClr>
                <a:srgbClr val="4472c4"/>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p:txBody>
      </p:sp>
      <p:pic>
        <p:nvPicPr>
          <p:cNvPr id="51" name="Рисунок 4" descr="Изображение выглядит как текст, птица, внешний&#10;&#10;Автоматически созданное описание"/>
          <p:cNvPicPr/>
          <p:nvPr/>
        </p:nvPicPr>
        <p:blipFill>
          <a:blip r:embed="rId3"/>
          <a:stretch/>
        </p:blipFill>
        <p:spPr>
          <a:xfrm>
            <a:off x="1619280" y="628560"/>
            <a:ext cx="8190000" cy="32418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11794</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2020-03-31T19:00:45Z</dcterms:created>
  <dc:creator>Admin</dc:creator>
  <dc:description/>
  <dc:language>ru-RU</dc:language>
  <cp:lastModifiedBy>Huawei</cp:lastModifiedBy>
  <dcterms:modified xsi:type="dcterms:W3CDTF">2024-11-02T22:37:51Z</dcterms:modified>
  <cp:revision>830</cp:revision>
  <dc:subject/>
  <dc:title>Презентация PowerPoint</dc:title>
</cp:coreProperties>
</file>