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73" r:id="rId5"/>
    <p:sldId id="259" r:id="rId6"/>
    <p:sldId id="260" r:id="rId7"/>
    <p:sldId id="261" r:id="rId8"/>
    <p:sldId id="262" r:id="rId9"/>
    <p:sldId id="263" r:id="rId10"/>
    <p:sldId id="274" r:id="rId11"/>
    <p:sldId id="266" r:id="rId12"/>
    <p:sldId id="267" r:id="rId13"/>
    <p:sldId id="268" r:id="rId14"/>
    <p:sldId id="270" r:id="rId15"/>
    <p:sldId id="269" r:id="rId16"/>
    <p:sldId id="271" r:id="rId17"/>
    <p:sldId id="276" r:id="rId18"/>
    <p:sldId id="275"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83" d="100"/>
          <a:sy n="83" d="100"/>
        </p:scale>
        <p:origin x="-144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DA17D-F3AD-4ACE-8A91-374B707AF657}" type="datetimeFigureOut">
              <a:rPr lang="ru-RU" smtClean="0"/>
              <a:t>11.02.2021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04707-10EB-4DB3-A43D-327C16F0CAE0}" type="slidenum">
              <a:rPr lang="ru-RU" smtClean="0"/>
              <a:t>‹#›</a:t>
            </a:fld>
            <a:endParaRPr lang="ru-RU"/>
          </a:p>
        </p:txBody>
      </p:sp>
    </p:spTree>
    <p:extLst>
      <p:ext uri="{BB962C8B-B14F-4D97-AF65-F5344CB8AC3E}">
        <p14:creationId xmlns:p14="http://schemas.microsoft.com/office/powerpoint/2010/main" val="331046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F04707-10EB-4DB3-A43D-327C16F0CAE0}" type="slidenum">
              <a:rPr lang="ru-RU" smtClean="0"/>
              <a:t>8</a:t>
            </a:fld>
            <a:endParaRPr lang="ru-RU"/>
          </a:p>
        </p:txBody>
      </p:sp>
    </p:spTree>
    <p:extLst>
      <p:ext uri="{BB962C8B-B14F-4D97-AF65-F5344CB8AC3E}">
        <p14:creationId xmlns:p14="http://schemas.microsoft.com/office/powerpoint/2010/main" val="129670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k.wikipedia.org/wiki/%D0%A2%D0%B0%D0%B1%D0%B8%D2%93%D0%B8_%D1%81%D2%B1%D1%80%D1%8B%D0%BF%D1%82%D0%B0%D1%83"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kk.wikipedia.org/wiki/%D0%AD%D0%B2%D0%BE%D0%BB%D1%8E%D1%86%D0%B8%D1%8F" TargetMode="External"/><Relationship Id="rId4" Type="http://schemas.openxmlformats.org/officeDocument/2006/relationships/hyperlink" Target="https://kk.wikipedia.org/wiki/%D0%91%D0%B8%D0%BE%D0%BB%D0%BE%D0%B3%D0%B8%D1%8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405943"/>
            <a:ext cx="8568952" cy="3970318"/>
          </a:xfrm>
          <a:prstGeom prst="rect">
            <a:avLst/>
          </a:prstGeom>
          <a:noFill/>
        </p:spPr>
        <p:txBody>
          <a:bodyPr wrap="square" rtlCol="0">
            <a:spAutoFit/>
          </a:bodyPr>
          <a:lstStyle/>
          <a:p>
            <a:pPr algn="ct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Тұқым қуалайтын өзгергіштік (мутация) пен эволюция арасындағы өзара байланыс.</a:t>
            </a:r>
          </a:p>
          <a:p>
            <a:endParaRPr lang="kk-K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800" dirty="0" smtClean="0">
              <a:latin typeface="Times New Roman" pitchFamily="18" charset="0"/>
              <a:cs typeface="Times New Roman" pitchFamily="18" charset="0"/>
            </a:endParaRPr>
          </a:p>
          <a:p>
            <a:endParaRPr lang="kk-KZ" sz="2800" dirty="0">
              <a:latin typeface="Times New Roman" pitchFamily="18" charset="0"/>
              <a:cs typeface="Times New Roman" pitchFamily="18" charset="0"/>
            </a:endParaRPr>
          </a:p>
          <a:p>
            <a:pPr algn="ct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10.2.6.1 </a:t>
            </a:r>
            <a:r>
              <a:rPr lang="kk-K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тұқымқуалайтын өзгергіштік пен эволюция арасындағы өзара байланысты </a:t>
            </a: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түсіндіру.</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946424" y="332656"/>
            <a:ext cx="7442000" cy="923330"/>
          </a:xfrm>
          <a:prstGeom prst="rect">
            <a:avLst/>
          </a:prstGeom>
          <a:noFill/>
        </p:spPr>
        <p:txBody>
          <a:bodyPr wrap="square" lIns="91440" tIns="45720" rIns="91440" bIns="45720">
            <a:spAutoFit/>
          </a:bodyPr>
          <a:lstStyle/>
          <a:p>
            <a:pPr algn="ctr"/>
            <a:r>
              <a:rPr lang="kk-K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Сабақтың тақырыбы: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ик 6"/>
          <p:cNvSpPr/>
          <p:nvPr/>
        </p:nvSpPr>
        <p:spPr>
          <a:xfrm>
            <a:off x="1259632" y="2852936"/>
            <a:ext cx="5616973" cy="923330"/>
          </a:xfrm>
          <a:prstGeom prst="rect">
            <a:avLst/>
          </a:prstGeom>
          <a:noFill/>
        </p:spPr>
        <p:txBody>
          <a:bodyPr wrap="square" lIns="91440" tIns="45720" rIns="91440" bIns="45720">
            <a:spAutoFit/>
          </a:bodyPr>
          <a:lstStyle/>
          <a:p>
            <a:pPr algn="ctr"/>
            <a:r>
              <a:rPr lang="kk-K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Оқу мақсаты: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5741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16982"/>
            <a:ext cx="7704856" cy="565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kk-KZ" cap="all" dirty="0" smtClean="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     Биологиялық </a:t>
            </a:r>
            <a:r>
              <a:rPr lang="kk-KZ" cap="all" dirty="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эволюцияның </a:t>
            </a:r>
            <a:r>
              <a:rPr lang="kk-KZ" cap="all" dirty="0" smtClean="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анықтамалары</a:t>
            </a:r>
            <a:r>
              <a:rPr lang="kk-KZ" sz="2800"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kk-KZ" sz="280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85503442"/>
              </p:ext>
            </p:extLst>
          </p:nvPr>
        </p:nvGraphicFramePr>
        <p:xfrm>
          <a:off x="395536" y="1268760"/>
          <a:ext cx="7848872" cy="4048224"/>
        </p:xfrm>
        <a:graphic>
          <a:graphicData uri="http://schemas.openxmlformats.org/drawingml/2006/table">
            <a:tbl>
              <a:tblPr firstRow="1" bandRow="1">
                <a:tableStyleId>{5C22544A-7EE6-4342-B048-85BDC9FD1C3A}</a:tableStyleId>
              </a:tblPr>
              <a:tblGrid>
                <a:gridCol w="7848872"/>
              </a:tblGrid>
              <a:tr h="1012056">
                <a:tc>
                  <a:txBody>
                    <a:bodyPr/>
                    <a:lstStyle/>
                    <a:p>
                      <a:r>
                        <a:rPr lang="kk-KZ" sz="2400" b="0" dirty="0" smtClean="0">
                          <a:solidFill>
                            <a:schemeClr val="tx1"/>
                          </a:solidFill>
                          <a:latin typeface="Times New Roman" pitchFamily="18" charset="0"/>
                          <a:cs typeface="Times New Roman" pitchFamily="18" charset="0"/>
                        </a:rPr>
                        <a:t>1.Тірі ағзалардың тарихи дамуының қайтымсыз үдерісі</a:t>
                      </a:r>
                      <a:endParaRPr lang="ru-RU" sz="2400" b="0" dirty="0">
                        <a:solidFill>
                          <a:schemeClr val="tx1"/>
                        </a:solidFill>
                        <a:latin typeface="Times New Roman" pitchFamily="18" charset="0"/>
                        <a:cs typeface="Times New Roman" pitchFamily="18" charset="0"/>
                      </a:endParaRPr>
                    </a:p>
                  </a:txBody>
                  <a:tcPr/>
                </a:tc>
              </a:tr>
              <a:tr h="1012056">
                <a:tc>
                  <a:txBody>
                    <a:bodyPr/>
                    <a:lstStyle/>
                    <a:p>
                      <a:r>
                        <a:rPr lang="kk-KZ" sz="2400" dirty="0" smtClean="0">
                          <a:latin typeface="Times New Roman" pitchFamily="18" charset="0"/>
                          <a:cs typeface="Times New Roman" pitchFamily="18" charset="0"/>
                        </a:rPr>
                        <a:t>2.Биологиялық жүйелердің біртіндеп</a:t>
                      </a:r>
                      <a:r>
                        <a:rPr lang="kk-KZ" sz="2400" baseline="0" dirty="0" smtClean="0">
                          <a:latin typeface="Times New Roman" pitchFamily="18" charset="0"/>
                          <a:cs typeface="Times New Roman" pitchFamily="18" charset="0"/>
                        </a:rPr>
                        <a:t> күрделеніп жоғары сатыға көтерілу процесі</a:t>
                      </a:r>
                    </a:p>
                  </a:txBody>
                  <a:tcPr/>
                </a:tc>
              </a:tr>
              <a:tr h="1012056">
                <a:tc>
                  <a:txBody>
                    <a:bodyPr/>
                    <a:lstStyle/>
                    <a:p>
                      <a:r>
                        <a:rPr lang="kk-KZ" sz="2400" dirty="0" smtClean="0">
                          <a:latin typeface="Times New Roman" pitchFamily="18" charset="0"/>
                          <a:cs typeface="Times New Roman" pitchFamily="18" charset="0"/>
                        </a:rPr>
                        <a:t>3.Тірі организмдердің   қарапайым формадан күрделірек формаға баяу өзгерген процесі</a:t>
                      </a:r>
                      <a:endParaRPr lang="ru-RU" sz="2400" dirty="0">
                        <a:latin typeface="Times New Roman" pitchFamily="18" charset="0"/>
                        <a:cs typeface="Times New Roman" pitchFamily="18" charset="0"/>
                      </a:endParaRPr>
                    </a:p>
                  </a:txBody>
                  <a:tcPr/>
                </a:tc>
              </a:tr>
              <a:tr h="1012056">
                <a:tc>
                  <a:txBody>
                    <a:bodyPr/>
                    <a:lstStyle/>
                    <a:p>
                      <a:r>
                        <a:rPr lang="kk-KZ" sz="2400" dirty="0" smtClean="0">
                          <a:latin typeface="Times New Roman" pitchFamily="18" charset="0"/>
                          <a:cs typeface="Times New Roman" pitchFamily="18" charset="0"/>
                        </a:rPr>
                        <a:t>4.Тірі организмдердің</a:t>
                      </a:r>
                      <a:r>
                        <a:rPr lang="kk-KZ" sz="2400" baseline="0" dirty="0" smtClean="0">
                          <a:latin typeface="Times New Roman" pitchFamily="18" charset="0"/>
                          <a:cs typeface="Times New Roman" pitchFamily="18" charset="0"/>
                        </a:rPr>
                        <a:t> ұзақ уақыт бойы жетілуі</a:t>
                      </a:r>
                      <a:endParaRPr lang="ru-RU"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0449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48680"/>
            <a:ext cx="6480720"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                   </a:t>
            </a:r>
            <a:r>
              <a:rPr lang="kk-KZ" sz="2400" b="1" dirty="0" smtClean="0">
                <a:solidFill>
                  <a:srgbClr val="0070C0"/>
                </a:solidFill>
                <a:latin typeface="Times New Roman" pitchFamily="18" charset="0"/>
                <a:cs typeface="Times New Roman" pitchFamily="18" charset="0"/>
              </a:rPr>
              <a:t>Жүйелік топтардың эволюциясы</a:t>
            </a:r>
            <a:endParaRPr lang="ru-RU" sz="2400" b="1" dirty="0">
              <a:solidFill>
                <a:srgbClr val="0070C0"/>
              </a:solidFill>
              <a:latin typeface="Times New Roman" pitchFamily="18" charset="0"/>
              <a:cs typeface="Times New Roman" pitchFamily="18" charset="0"/>
            </a:endParaRPr>
          </a:p>
        </p:txBody>
      </p:sp>
      <p:sp>
        <p:nvSpPr>
          <p:cNvPr id="5" name="TextBox 4"/>
          <p:cNvSpPr txBox="1"/>
          <p:nvPr/>
        </p:nvSpPr>
        <p:spPr>
          <a:xfrm>
            <a:off x="467544" y="1268760"/>
            <a:ext cx="3528392"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Биологиялық прогресс</a:t>
            </a:r>
            <a:endParaRPr lang="ru-RU" sz="2400" dirty="0">
              <a:latin typeface="Times New Roman" pitchFamily="18" charset="0"/>
              <a:cs typeface="Times New Roman" pitchFamily="18" charset="0"/>
            </a:endParaRPr>
          </a:p>
        </p:txBody>
      </p:sp>
      <p:sp>
        <p:nvSpPr>
          <p:cNvPr id="6" name="TextBox 5"/>
          <p:cNvSpPr txBox="1"/>
          <p:nvPr/>
        </p:nvSpPr>
        <p:spPr>
          <a:xfrm>
            <a:off x="4860032" y="1196752"/>
            <a:ext cx="3312368"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Биологиялық регресс</a:t>
            </a:r>
            <a:endParaRPr lang="ru-RU" sz="2400" dirty="0">
              <a:latin typeface="Times New Roman" pitchFamily="18" charset="0"/>
              <a:cs typeface="Times New Roman" pitchFamily="18" charset="0"/>
            </a:endParaRPr>
          </a:p>
        </p:txBody>
      </p:sp>
      <p:sp>
        <p:nvSpPr>
          <p:cNvPr id="7" name="TextBox 6"/>
          <p:cNvSpPr txBox="1"/>
          <p:nvPr/>
        </p:nvSpPr>
        <p:spPr>
          <a:xfrm>
            <a:off x="323528" y="2204864"/>
            <a:ext cx="3456384" cy="2246769"/>
          </a:xfrm>
          <a:prstGeom prst="rect">
            <a:avLst/>
          </a:prstGeom>
          <a:noFill/>
        </p:spPr>
        <p:txBody>
          <a:bodyPr wrap="square" rtlCol="0">
            <a:spAutoFit/>
          </a:bodyPr>
          <a:lstStyle/>
          <a:p>
            <a:r>
              <a:rPr lang="kk-KZ" sz="2000" dirty="0" smtClean="0">
                <a:latin typeface="Times New Roman" pitchFamily="18" charset="0"/>
                <a:cs typeface="Times New Roman" pitchFamily="18" charset="0"/>
              </a:rPr>
              <a:t>Жүйелік топтардағы даралар санының артуы,таралу аймақтарының кеңеюі,</a:t>
            </a:r>
          </a:p>
          <a:p>
            <a:r>
              <a:rPr lang="kk-KZ" sz="2000" dirty="0" smtClean="0">
                <a:latin typeface="Times New Roman" pitchFamily="18" charset="0"/>
                <a:cs typeface="Times New Roman" pitchFamily="18" charset="0"/>
              </a:rPr>
              <a:t>басқа да жүйелік топтарға ажырауы,популяция мен түрдің тіршілік ортасына бейімделуі.</a:t>
            </a:r>
            <a:endParaRPr lang="ru-RU" sz="2000" dirty="0">
              <a:latin typeface="Times New Roman" pitchFamily="18" charset="0"/>
              <a:cs typeface="Times New Roman" pitchFamily="18" charset="0"/>
            </a:endParaRPr>
          </a:p>
        </p:txBody>
      </p:sp>
      <p:sp>
        <p:nvSpPr>
          <p:cNvPr id="8" name="TextBox 7"/>
          <p:cNvSpPr txBox="1"/>
          <p:nvPr/>
        </p:nvSpPr>
        <p:spPr>
          <a:xfrm>
            <a:off x="4716016" y="2348880"/>
            <a:ext cx="3816424" cy="1015663"/>
          </a:xfrm>
          <a:prstGeom prst="rect">
            <a:avLst/>
          </a:prstGeom>
          <a:noFill/>
        </p:spPr>
        <p:txBody>
          <a:bodyPr wrap="square" rtlCol="0">
            <a:spAutoFit/>
          </a:bodyPr>
          <a:lstStyle/>
          <a:p>
            <a:r>
              <a:rPr lang="kk-KZ" sz="2000" dirty="0" smtClean="0">
                <a:latin typeface="Times New Roman" pitchFamily="18" charset="0"/>
                <a:cs typeface="Times New Roman" pitchFamily="18" charset="0"/>
              </a:rPr>
              <a:t>Даралар саны мен олардың жүйеленген топтары санының кемуі және аймақтың тарылуы.</a:t>
            </a:r>
            <a:endParaRPr lang="ru-RU" sz="2000" dirty="0">
              <a:latin typeface="Times New Roman" pitchFamily="18" charset="0"/>
              <a:cs typeface="Times New Roman" pitchFamily="18" charset="0"/>
            </a:endParaRPr>
          </a:p>
        </p:txBody>
      </p:sp>
      <p:cxnSp>
        <p:nvCxnSpPr>
          <p:cNvPr id="10" name="Прямая со стрелкой 9"/>
          <p:cNvCxnSpPr/>
          <p:nvPr/>
        </p:nvCxnSpPr>
        <p:spPr>
          <a:xfrm flipH="1">
            <a:off x="2058584" y="1010345"/>
            <a:ext cx="2484276" cy="25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6" idx="0"/>
          </p:cNvCxnSpPr>
          <p:nvPr/>
        </p:nvCxnSpPr>
        <p:spPr>
          <a:xfrm>
            <a:off x="4499992" y="1010345"/>
            <a:ext cx="2016224" cy="18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2"/>
          </p:cNvCxnSpPr>
          <p:nvPr/>
        </p:nvCxnSpPr>
        <p:spPr>
          <a:xfrm>
            <a:off x="2231740" y="1730425"/>
            <a:ext cx="0" cy="618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2"/>
          </p:cNvCxnSpPr>
          <p:nvPr/>
        </p:nvCxnSpPr>
        <p:spPr>
          <a:xfrm>
            <a:off x="6516216" y="1658417"/>
            <a:ext cx="0" cy="690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15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88640"/>
            <a:ext cx="7704856" cy="417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latin typeface="Times New Roman" pitchFamily="18" charset="0"/>
                <a:cs typeface="Times New Roman" pitchFamily="18" charset="0"/>
              </a:rPr>
              <a:t>Биологиялық эволюцияның бағыттары.</a:t>
            </a:r>
            <a:endParaRPr lang="ru-RU" sz="24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74475739"/>
              </p:ext>
            </p:extLst>
          </p:nvPr>
        </p:nvGraphicFramePr>
        <p:xfrm>
          <a:off x="106996" y="764704"/>
          <a:ext cx="8929500" cy="5904655"/>
        </p:xfrm>
        <a:graphic>
          <a:graphicData uri="http://schemas.openxmlformats.org/drawingml/2006/table">
            <a:tbl>
              <a:tblPr firstRow="1" bandRow="1">
                <a:tableStyleId>{5C22544A-7EE6-4342-B048-85BDC9FD1C3A}</a:tableStyleId>
              </a:tblPr>
              <a:tblGrid>
                <a:gridCol w="2098966"/>
                <a:gridCol w="6830534"/>
              </a:tblGrid>
              <a:tr h="2242585">
                <a:tc>
                  <a:txBody>
                    <a:bodyPr/>
                    <a:lstStyle/>
                    <a:p>
                      <a:r>
                        <a:rPr lang="kk-KZ" dirty="0" smtClean="0"/>
                        <a:t> Ароморфоз</a:t>
                      </a:r>
                      <a:endParaRPr lang="ru-RU" dirty="0"/>
                    </a:p>
                  </a:txBody>
                  <a:tcPr/>
                </a:tc>
                <a:tc>
                  <a:txBody>
                    <a:bodyPr/>
                    <a:lstStyle/>
                    <a:p>
                      <a:r>
                        <a:rPr lang="kk-KZ" b="0" dirty="0" smtClean="0">
                          <a:solidFill>
                            <a:schemeClr val="bg1"/>
                          </a:solidFill>
                          <a:latin typeface="Times New Roman" pitchFamily="18" charset="0"/>
                          <a:cs typeface="Times New Roman" pitchFamily="18" charset="0"/>
                        </a:rPr>
                        <a:t>(грек.аі</a:t>
                      </a:r>
                      <a:r>
                        <a:rPr lang="en-US" b="0" dirty="0" err="1" smtClean="0">
                          <a:solidFill>
                            <a:schemeClr val="bg1"/>
                          </a:solidFill>
                          <a:latin typeface="Times New Roman" pitchFamily="18" charset="0"/>
                          <a:cs typeface="Times New Roman" pitchFamily="18" charset="0"/>
                        </a:rPr>
                        <a:t>ro</a:t>
                      </a:r>
                      <a:r>
                        <a:rPr lang="en-US" b="0" dirty="0" smtClean="0">
                          <a:solidFill>
                            <a:schemeClr val="bg1"/>
                          </a:solidFill>
                          <a:latin typeface="Times New Roman" pitchFamily="18" charset="0"/>
                          <a:cs typeface="Times New Roman" pitchFamily="18" charset="0"/>
                        </a:rPr>
                        <a:t>-</a:t>
                      </a:r>
                      <a:r>
                        <a:rPr lang="kk-KZ" b="0" dirty="0" smtClean="0">
                          <a:solidFill>
                            <a:schemeClr val="bg1"/>
                          </a:solidFill>
                          <a:latin typeface="Times New Roman" pitchFamily="18" charset="0"/>
                          <a:cs typeface="Times New Roman" pitchFamily="18" charset="0"/>
                        </a:rPr>
                        <a:t>көтеру,</a:t>
                      </a:r>
                      <a:r>
                        <a:rPr lang="en-US" b="0" baseline="0" dirty="0" smtClean="0">
                          <a:solidFill>
                            <a:schemeClr val="bg1"/>
                          </a:solidFill>
                          <a:latin typeface="Times New Roman" pitchFamily="18" charset="0"/>
                          <a:cs typeface="Times New Roman" pitchFamily="18" charset="0"/>
                        </a:rPr>
                        <a:t>    </a:t>
                      </a:r>
                      <a:r>
                        <a:rPr lang="en-US" b="0" baseline="0" dirty="0" err="1" smtClean="0">
                          <a:solidFill>
                            <a:schemeClr val="bg1"/>
                          </a:solidFill>
                          <a:latin typeface="Times New Roman" pitchFamily="18" charset="0"/>
                          <a:cs typeface="Times New Roman" pitchFamily="18" charset="0"/>
                        </a:rPr>
                        <a:t>morpha</a:t>
                      </a:r>
                      <a:r>
                        <a:rPr lang="kk-KZ" b="0" baseline="0" dirty="0" smtClean="0">
                          <a:solidFill>
                            <a:schemeClr val="bg1"/>
                          </a:solidFill>
                          <a:latin typeface="Times New Roman" pitchFamily="18" charset="0"/>
                          <a:cs typeface="Times New Roman" pitchFamily="18" charset="0"/>
                        </a:rPr>
                        <a:t>-пішіні),кейде арогенез деп атайды.Организмдердің құрылысында күрделі өзгерістер болады,яғни даралардың құрылым деңгейі күрделеніп,тіршілік етуге бейімделеді.Мысалы:эволюция нәтижесінде 2 қабаттан пайда болған жалпақ құрттарда үшінші қабат мезодерма қабаты пайда болды.Буылтық құрттарда қанайналым жүйесі,хордалыларда ішкі қаңқаның жетілуі,омыртқалыларды жүректің күрделенуі жатады.</a:t>
                      </a:r>
                      <a:endParaRPr lang="ru-RU" b="0" dirty="0">
                        <a:solidFill>
                          <a:schemeClr val="bg1"/>
                        </a:solidFill>
                        <a:latin typeface="Times New Roman" pitchFamily="18" charset="0"/>
                        <a:cs typeface="Times New Roman" pitchFamily="18" charset="0"/>
                      </a:endParaRPr>
                    </a:p>
                  </a:txBody>
                  <a:tcPr/>
                </a:tc>
              </a:tr>
              <a:tr h="2020453">
                <a:tc>
                  <a:txBody>
                    <a:bodyPr/>
                    <a:lstStyle/>
                    <a:p>
                      <a:r>
                        <a:rPr lang="kk-KZ" dirty="0" smtClean="0">
                          <a:latin typeface="Times New Roman" pitchFamily="18" charset="0"/>
                          <a:cs typeface="Times New Roman" pitchFamily="18" charset="0"/>
                        </a:rPr>
                        <a:t>Идиоадаптация</a:t>
                      </a:r>
                    </a:p>
                    <a:p>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(грек.</a:t>
                      </a:r>
                      <a:r>
                        <a:rPr lang="en-US" dirty="0" err="1" smtClean="0">
                          <a:latin typeface="Times New Roman" pitchFamily="18" charset="0"/>
                          <a:cs typeface="Times New Roman" pitchFamily="18" charset="0"/>
                        </a:rPr>
                        <a:t>idios</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ерекшелігі, лат.</a:t>
                      </a:r>
                      <a:r>
                        <a:rPr lang="en-US" dirty="0" smtClean="0">
                          <a:latin typeface="Times New Roman" pitchFamily="18" charset="0"/>
                          <a:cs typeface="Times New Roman" pitchFamily="18" charset="0"/>
                        </a:rPr>
                        <a:t> </a:t>
                      </a:r>
                      <a:r>
                        <a:rPr lang="kk-KZ" baseline="0" dirty="0" smtClean="0">
                          <a:latin typeface="Times New Roman" pitchFamily="18" charset="0"/>
                          <a:cs typeface="Times New Roman" pitchFamily="18" charset="0"/>
                        </a:rPr>
                        <a:t>а</a:t>
                      </a:r>
                      <a:r>
                        <a:rPr lang="en-US" baseline="0" dirty="0" err="1" smtClean="0">
                          <a:latin typeface="Times New Roman" pitchFamily="18" charset="0"/>
                          <a:cs typeface="Times New Roman" pitchFamily="18" charset="0"/>
                        </a:rPr>
                        <a:t>daptatio</a:t>
                      </a:r>
                      <a:r>
                        <a:rPr lang="kk-KZ" baseline="0" dirty="0" smtClean="0">
                          <a:latin typeface="Times New Roman" pitchFamily="18" charset="0"/>
                          <a:cs typeface="Times New Roman" pitchFamily="18" charset="0"/>
                        </a:rPr>
                        <a:t>-бейімдеушілік.Организмнің құрылым деңгейі күрделенбей,өзгермей тіршілік үшін күресте белгілі бір орта жағдайына бейімделуі.Мысалы: жануарлардың бүркеніш реңі,өсімдіктердің тікенектері,безді түткері,скат пен камбала балықтарының су түбіне бейімделіп,жалпақ пішінді болуы.</a:t>
                      </a:r>
                      <a:endParaRPr lang="ru-RU" dirty="0">
                        <a:latin typeface="Times New Roman" pitchFamily="18" charset="0"/>
                        <a:cs typeface="Times New Roman" pitchFamily="18" charset="0"/>
                      </a:endParaRPr>
                    </a:p>
                  </a:txBody>
                  <a:tcPr/>
                </a:tc>
              </a:tr>
              <a:tr h="1641617">
                <a:tc>
                  <a:txBody>
                    <a:bodyPr/>
                    <a:lstStyle/>
                    <a:p>
                      <a:r>
                        <a:rPr lang="kk-KZ" dirty="0" smtClean="0">
                          <a:latin typeface="Times New Roman" pitchFamily="18" charset="0"/>
                          <a:cs typeface="Times New Roman" pitchFamily="18" charset="0"/>
                        </a:rPr>
                        <a:t>Дегенерация</a:t>
                      </a:r>
                      <a:r>
                        <a:rPr lang="kk-KZ" baseline="0"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Организмдердің тұрақты</a:t>
                      </a:r>
                      <a:r>
                        <a:rPr lang="kk-KZ" baseline="0" dirty="0" smtClean="0">
                          <a:latin typeface="Times New Roman" pitchFamily="18" charset="0"/>
                          <a:cs typeface="Times New Roman" pitchFamily="18" charset="0"/>
                        </a:rPr>
                        <a:t> және қалыпты жағдайларға бейімделуінің нәтижесінде құрылысының қарапайымдалуы.Мысалы: паразиттік тіршілік ететін жалпақ құрттарда сезім,асқорыту мүшелерінің жойылып,жүйке жүйесі құрылысының қарапайымдалуы.</a:t>
                      </a:r>
                      <a:endParaRPr lang="ru-RU" dirty="0">
                        <a:latin typeface="Times New Roman" pitchFamily="18" charset="0"/>
                        <a:cs typeface="Times New Roman" pitchFamily="18" charset="0"/>
                      </a:endParaRPr>
                    </a:p>
                  </a:txBody>
                  <a:tcPr/>
                </a:tc>
              </a:tr>
            </a:tbl>
          </a:graphicData>
        </a:graphic>
      </p:graphicFrame>
      <p:pic>
        <p:nvPicPr>
          <p:cNvPr id="9" name="Picture 2"/>
          <p:cNvPicPr/>
          <p:nvPr/>
        </p:nvPicPr>
        <p:blipFill rotWithShape="1">
          <a:blip r:embed="rId2">
            <a:extLst>
              <a:ext uri="{28A0092B-C50C-407E-A947-70E740481C1C}">
                <a14:useLocalDpi xmlns:a14="http://schemas.microsoft.com/office/drawing/2010/main" val="0"/>
              </a:ext>
            </a:extLst>
          </a:blip>
          <a:srcRect l="72151" t="64134" r="9381" b="8939"/>
          <a:stretch/>
        </p:blipFill>
        <p:spPr bwMode="auto">
          <a:xfrm>
            <a:off x="179512" y="5373216"/>
            <a:ext cx="1872208" cy="1211704"/>
          </a:xfrm>
          <a:prstGeom prst="rect">
            <a:avLst/>
          </a:prstGeom>
          <a:noFill/>
          <a:ln>
            <a:noFill/>
          </a:ln>
          <a:effectLst/>
          <a:extLst>
            <a:ext uri="{53640926-AAD7-44D8-BBD7-CCE9431645EC}">
              <a14:shadowObscured xmlns:a14="http://schemas.microsoft.com/office/drawing/2010/main"/>
            </a:ext>
          </a:extLst>
        </p:spPr>
      </p:pic>
      <p:pic>
        <p:nvPicPr>
          <p:cNvPr id="10" name="Рисунок 9" descr="https://stom.tilimen.org/biologiyali-progress-biologiyali-progress/img18.jpg"/>
          <p:cNvPicPr/>
          <p:nvPr/>
        </p:nvPicPr>
        <p:blipFill rotWithShape="1">
          <a:blip r:embed="rId3" cstate="print">
            <a:extLst>
              <a:ext uri="{28A0092B-C50C-407E-A947-70E740481C1C}">
                <a14:useLocalDpi xmlns:a14="http://schemas.microsoft.com/office/drawing/2010/main" val="0"/>
              </a:ext>
            </a:extLst>
          </a:blip>
          <a:srcRect l="26123" t="21020" r="2292" b="6142"/>
          <a:stretch/>
        </p:blipFill>
        <p:spPr bwMode="auto">
          <a:xfrm>
            <a:off x="97836" y="1268760"/>
            <a:ext cx="2088232" cy="1440160"/>
          </a:xfrm>
          <a:prstGeom prst="rect">
            <a:avLst/>
          </a:prstGeom>
          <a:noFill/>
          <a:ln>
            <a:noFill/>
          </a:ln>
          <a:extLst>
            <a:ext uri="{53640926-AAD7-44D8-BBD7-CCE9431645EC}">
              <a14:shadowObscured xmlns:a14="http://schemas.microsoft.com/office/drawing/2010/main"/>
            </a:ext>
          </a:extLst>
        </p:spPr>
      </p:pic>
      <p:pic>
        <p:nvPicPr>
          <p:cNvPr id="11" name="Рисунок 10" descr="https://ds04.infourok.ru/uploads/ex/0846/000fd33d-0884b85b/img19.jpg"/>
          <p:cNvPicPr/>
          <p:nvPr/>
        </p:nvPicPr>
        <p:blipFill rotWithShape="1">
          <a:blip r:embed="rId4">
            <a:extLst>
              <a:ext uri="{28A0092B-C50C-407E-A947-70E740481C1C}">
                <a14:useLocalDpi xmlns:a14="http://schemas.microsoft.com/office/drawing/2010/main" val="0"/>
              </a:ext>
            </a:extLst>
          </a:blip>
          <a:srcRect l="54903" t="14788" r="8433" b="16896"/>
          <a:stretch/>
        </p:blipFill>
        <p:spPr bwMode="auto">
          <a:xfrm>
            <a:off x="97836" y="3429000"/>
            <a:ext cx="2088232" cy="15841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65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ownloads\20210211_021044 (1).jpg"/>
          <p:cNvPicPr/>
          <p:nvPr/>
        </p:nvPicPr>
        <p:blipFill rotWithShape="1">
          <a:blip r:embed="rId2">
            <a:extLst>
              <a:ext uri="{28A0092B-C50C-407E-A947-70E740481C1C}">
                <a14:useLocalDpi xmlns:a14="http://schemas.microsoft.com/office/drawing/2010/main" val="0"/>
              </a:ext>
            </a:extLst>
          </a:blip>
          <a:srcRect l="28873" t="27734" r="90" b="23034"/>
          <a:stretch/>
        </p:blipFill>
        <p:spPr bwMode="auto">
          <a:xfrm>
            <a:off x="683568" y="1988840"/>
            <a:ext cx="7636840"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TextBox 5"/>
          <p:cNvSpPr txBox="1"/>
          <p:nvPr/>
        </p:nvSpPr>
        <p:spPr>
          <a:xfrm>
            <a:off x="1259632" y="332656"/>
            <a:ext cx="6552728" cy="400110"/>
          </a:xfrm>
          <a:prstGeom prst="rect">
            <a:avLst/>
          </a:prstGeom>
          <a:noFill/>
        </p:spPr>
        <p:txBody>
          <a:bodyPr wrap="square" rtlCol="0">
            <a:spAutoFit/>
          </a:bodyPr>
          <a:lstStyle/>
          <a:p>
            <a:r>
              <a:rPr lang="kk-KZ" sz="2000" dirty="0" smtClean="0">
                <a:latin typeface="Times New Roman" pitchFamily="18" charset="0"/>
                <a:cs typeface="Times New Roman" pitchFamily="18" charset="0"/>
              </a:rPr>
              <a:t>1-тапсырма.Суреттерді кестеге сәйкестендіріп орында.</a:t>
            </a:r>
            <a:endParaRPr lang="ru-RU"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32" y="1051624"/>
            <a:ext cx="75688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64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548680"/>
            <a:ext cx="3456384" cy="400110"/>
          </a:xfrm>
          <a:prstGeom prst="rect">
            <a:avLst/>
          </a:prstGeom>
          <a:noFill/>
        </p:spPr>
        <p:txBody>
          <a:bodyPr wrap="square" rtlCol="0">
            <a:spAutoFit/>
          </a:bodyPr>
          <a:lstStyle/>
          <a:p>
            <a:r>
              <a:rPr lang="kk-KZ" sz="2000" dirty="0" smtClean="0">
                <a:latin typeface="Times New Roman" pitchFamily="18" charset="0"/>
                <a:cs typeface="Times New Roman" pitchFamily="18" charset="0"/>
              </a:rPr>
              <a:t>Жауабы.</a:t>
            </a:r>
            <a:endParaRPr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151022604"/>
              </p:ext>
            </p:extLst>
          </p:nvPr>
        </p:nvGraphicFramePr>
        <p:xfrm>
          <a:off x="827583" y="918012"/>
          <a:ext cx="7560840" cy="1070828"/>
        </p:xfrm>
        <a:graphic>
          <a:graphicData uri="http://schemas.openxmlformats.org/drawingml/2006/table">
            <a:tbl>
              <a:tblPr firstRow="1" bandRow="1">
                <a:tableStyleId>{5C22544A-7EE6-4342-B048-85BDC9FD1C3A}</a:tableStyleId>
              </a:tblPr>
              <a:tblGrid>
                <a:gridCol w="2520280"/>
                <a:gridCol w="2520280"/>
                <a:gridCol w="2520280"/>
              </a:tblGrid>
              <a:tr h="535414">
                <a:tc>
                  <a:txBody>
                    <a:bodyPr/>
                    <a:lstStyle/>
                    <a:p>
                      <a:pPr algn="ctr"/>
                      <a:r>
                        <a:rPr lang="kk-KZ" dirty="0" smtClean="0">
                          <a:latin typeface="Times New Roman" pitchFamily="18" charset="0"/>
                          <a:cs typeface="Times New Roman" pitchFamily="18" charset="0"/>
                        </a:rPr>
                        <a:t>  Ароморфоз</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 Идиоадаптация</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 Дегенерация</a:t>
                      </a:r>
                      <a:endParaRPr lang="ru-RU" dirty="0">
                        <a:latin typeface="Times New Roman" pitchFamily="18" charset="0"/>
                        <a:cs typeface="Times New Roman" pitchFamily="18" charset="0"/>
                      </a:endParaRPr>
                    </a:p>
                  </a:txBody>
                  <a:tcPr/>
                </a:tc>
              </a:tr>
              <a:tr h="535414">
                <a:tc>
                  <a:txBody>
                    <a:bodyPr/>
                    <a:lstStyle/>
                    <a:p>
                      <a:pPr algn="ctr"/>
                      <a:r>
                        <a:rPr lang="kk-KZ" dirty="0" smtClean="0">
                          <a:latin typeface="Times New Roman" pitchFamily="18" charset="0"/>
                          <a:cs typeface="Times New Roman" pitchFamily="18" charset="0"/>
                        </a:rPr>
                        <a:t> 1,5</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2,3</a:t>
                      </a:r>
                      <a:endParaRPr lang="ru-RU" dirty="0">
                        <a:latin typeface="Times New Roman" pitchFamily="18" charset="0"/>
                        <a:cs typeface="Times New Roman" pitchFamily="18" charset="0"/>
                      </a:endParaRPr>
                    </a:p>
                  </a:txBody>
                  <a:tcPr/>
                </a:tc>
                <a:tc>
                  <a:txBody>
                    <a:bodyPr/>
                    <a:lstStyle/>
                    <a:p>
                      <a:pPr algn="ctr"/>
                      <a:r>
                        <a:rPr lang="kk-KZ" dirty="0" smtClean="0">
                          <a:latin typeface="Times New Roman" pitchFamily="18" charset="0"/>
                          <a:cs typeface="Times New Roman" pitchFamily="18" charset="0"/>
                        </a:rPr>
                        <a:t>4,6,7</a:t>
                      </a:r>
                      <a:endParaRPr lang="ru-RU" dirty="0">
                        <a:latin typeface="Times New Roman" pitchFamily="18" charset="0"/>
                        <a:cs typeface="Times New Roman" pitchFamily="18" charset="0"/>
                      </a:endParaRPr>
                    </a:p>
                  </a:txBody>
                  <a:tcPr/>
                </a:tc>
              </a:tr>
            </a:tbl>
          </a:graphicData>
        </a:graphic>
      </p:graphicFrame>
      <p:pic>
        <p:nvPicPr>
          <p:cNvPr id="6" name="Рисунок 5" descr="C:\Users\User\Downloads\20210211_021044 (1).jpg"/>
          <p:cNvPicPr/>
          <p:nvPr/>
        </p:nvPicPr>
        <p:blipFill rotWithShape="1">
          <a:blip r:embed="rId2">
            <a:extLst>
              <a:ext uri="{28A0092B-C50C-407E-A947-70E740481C1C}">
                <a14:useLocalDpi xmlns:a14="http://schemas.microsoft.com/office/drawing/2010/main" val="0"/>
              </a:ext>
            </a:extLst>
          </a:blip>
          <a:srcRect l="28873" t="27734" r="90" b="23034"/>
          <a:stretch/>
        </p:blipFill>
        <p:spPr bwMode="auto">
          <a:xfrm>
            <a:off x="827584" y="2132856"/>
            <a:ext cx="7636840"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6537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User\Downloads\20210211_023859.jpg"/>
          <p:cNvPicPr>
            <a:picLocks noGrp="1"/>
          </p:cNvPicPr>
          <p:nvPr>
            <p:ph idx="1"/>
          </p:nvPr>
        </p:nvPicPr>
        <p:blipFill rotWithShape="1">
          <a:blip r:embed="rId2">
            <a:extLst>
              <a:ext uri="{28A0092B-C50C-407E-A947-70E740481C1C}">
                <a14:useLocalDpi xmlns:a14="http://schemas.microsoft.com/office/drawing/2010/main" val="0"/>
              </a:ext>
            </a:extLst>
          </a:blip>
          <a:srcRect l="62970" t="11976" r="10999" b="31570"/>
          <a:stretch/>
        </p:blipFill>
        <p:spPr bwMode="auto">
          <a:xfrm rot="5400000">
            <a:off x="2375756" y="-27384"/>
            <a:ext cx="4608512" cy="7632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5" name="TextBox 4"/>
          <p:cNvSpPr txBox="1"/>
          <p:nvPr/>
        </p:nvSpPr>
        <p:spPr>
          <a:xfrm>
            <a:off x="1043608" y="764704"/>
            <a:ext cx="7272808"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Сурет бойынша эволюция бағыттарын анықтаңдар</a:t>
            </a:r>
            <a:r>
              <a:rPr lang="kk-KZ" dirty="0" smtClean="0"/>
              <a:t>. </a:t>
            </a:r>
            <a:endParaRPr lang="ru-RU" dirty="0"/>
          </a:p>
        </p:txBody>
      </p:sp>
    </p:spTree>
    <p:extLst>
      <p:ext uri="{BB962C8B-B14F-4D97-AF65-F5344CB8AC3E}">
        <p14:creationId xmlns:p14="http://schemas.microsoft.com/office/powerpoint/2010/main" val="131373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ds04.infourok.ru/uploads/ex/0846/000fd33d-0884b85b/img22.jpg"/>
          <p:cNvPicPr/>
          <p:nvPr/>
        </p:nvPicPr>
        <p:blipFill rotWithShape="1">
          <a:blip r:embed="rId2">
            <a:extLst>
              <a:ext uri="{28A0092B-C50C-407E-A947-70E740481C1C}">
                <a14:useLocalDpi xmlns:a14="http://schemas.microsoft.com/office/drawing/2010/main" val="0"/>
              </a:ext>
            </a:extLst>
          </a:blip>
          <a:srcRect l="9716" t="9290" r="11824" b="24125"/>
          <a:stretch/>
        </p:blipFill>
        <p:spPr bwMode="auto">
          <a:xfrm>
            <a:off x="827584" y="1268760"/>
            <a:ext cx="7632848" cy="46085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5" name="TextBox 4"/>
          <p:cNvSpPr txBox="1"/>
          <p:nvPr/>
        </p:nvSpPr>
        <p:spPr>
          <a:xfrm>
            <a:off x="1187624" y="548680"/>
            <a:ext cx="2736304"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Жауабы.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887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764704"/>
            <a:ext cx="8208912" cy="4586961"/>
          </a:xfrm>
          <a:prstGeom prst="rect">
            <a:avLst/>
          </a:prstGeom>
        </p:spPr>
        <p:txBody>
          <a:bodyPr wrap="square">
            <a:spAutoFit/>
          </a:bodyPr>
          <a:lstStyle/>
          <a:p>
            <a:pPr>
              <a:lnSpc>
                <a:spcPct val="115000"/>
              </a:lnSpc>
              <a:spcAft>
                <a:spcPts val="0"/>
              </a:spcAft>
            </a:pPr>
            <a:r>
              <a:rPr lang="kk-KZ" sz="3200" dirty="0">
                <a:solidFill>
                  <a:srgbClr val="002060"/>
                </a:solidFill>
                <a:latin typeface="Times New Roman"/>
                <a:ea typeface="Times New Roman"/>
                <a:cs typeface="Times New Roman"/>
              </a:rPr>
              <a:t>3-тапсырма</a:t>
            </a:r>
            <a:r>
              <a:rPr lang="kk-KZ" sz="3200" dirty="0" smtClean="0">
                <a:latin typeface="Times New Roman"/>
                <a:ea typeface="Times New Roman"/>
                <a:cs typeface="Times New Roman"/>
              </a:rPr>
              <a:t>.</a:t>
            </a:r>
          </a:p>
          <a:p>
            <a:pPr>
              <a:lnSpc>
                <a:spcPct val="115000"/>
              </a:lnSpc>
              <a:spcAft>
                <a:spcPts val="0"/>
              </a:spcAft>
            </a:pPr>
            <a:r>
              <a:rPr lang="kk-KZ" sz="3200" b="1" dirty="0" smtClean="0">
                <a:solidFill>
                  <a:srgbClr val="002060"/>
                </a:solidFill>
                <a:latin typeface="Times New Roman"/>
                <a:ea typeface="Times New Roman"/>
                <a:cs typeface="Times New Roman"/>
              </a:rPr>
              <a:t>Термин </a:t>
            </a:r>
            <a:r>
              <a:rPr lang="kk-KZ" sz="3200" b="1" dirty="0">
                <a:solidFill>
                  <a:srgbClr val="002060"/>
                </a:solidFill>
                <a:latin typeface="Times New Roman"/>
                <a:ea typeface="Times New Roman"/>
                <a:cs typeface="Times New Roman"/>
              </a:rPr>
              <a:t>сөздердің анықтамасын жаз.</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Ароморфоз-</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Идиоадаптация-</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Дегенерация-</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Эволюция-</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Биологиялық прогресс-</a:t>
            </a:r>
            <a:endParaRPr lang="ru-RU" sz="3200" dirty="0">
              <a:solidFill>
                <a:srgbClr val="002060"/>
              </a:solidFill>
              <a:ea typeface="Times New Roman"/>
              <a:cs typeface="Times New Roman"/>
            </a:endParaRPr>
          </a:p>
          <a:p>
            <a:pPr>
              <a:lnSpc>
                <a:spcPct val="115000"/>
              </a:lnSpc>
              <a:spcAft>
                <a:spcPts val="0"/>
              </a:spcAft>
            </a:pPr>
            <a:r>
              <a:rPr lang="kk-KZ" sz="3200" dirty="0">
                <a:solidFill>
                  <a:srgbClr val="002060"/>
                </a:solidFill>
                <a:latin typeface="Times New Roman"/>
                <a:ea typeface="Times New Roman"/>
                <a:cs typeface="Times New Roman"/>
              </a:rPr>
              <a:t>Биологиялық регресс-</a:t>
            </a:r>
            <a:endParaRPr lang="ru-RU" sz="3200" dirty="0">
              <a:solidFill>
                <a:srgbClr val="002060"/>
              </a:solidFill>
              <a:ea typeface="Times New Roman"/>
              <a:cs typeface="Times New Roman"/>
            </a:endParaRPr>
          </a:p>
        </p:txBody>
      </p:sp>
    </p:spTree>
    <p:extLst>
      <p:ext uri="{BB962C8B-B14F-4D97-AF65-F5344CB8AC3E}">
        <p14:creationId xmlns:p14="http://schemas.microsoft.com/office/powerpoint/2010/main" val="262168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196752"/>
            <a:ext cx="7416824" cy="3255378"/>
          </a:xfrm>
          <a:prstGeom prst="rect">
            <a:avLst/>
          </a:prstGeom>
        </p:spPr>
        <p:txBody>
          <a:bodyPr wrap="square">
            <a:spAutoFit/>
          </a:bodyPr>
          <a:lstStyle/>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Тұқым қуалайтын өзгергіштік дегеніміз не?</a:t>
            </a:r>
            <a:endParaRPr lang="ru-RU" sz="2000" dirty="0">
              <a:solidFill>
                <a:srgbClr val="002060"/>
              </a:solidFill>
              <a:ea typeface="Times New Roman"/>
              <a:cs typeface="Times New Roman"/>
            </a:endParaRPr>
          </a:p>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Мутация мен эволюция арасындағы байланысты сипатта.</a:t>
            </a:r>
            <a:endParaRPr lang="ru-RU" sz="2000" dirty="0">
              <a:solidFill>
                <a:srgbClr val="002060"/>
              </a:solidFill>
              <a:ea typeface="Times New Roman"/>
              <a:cs typeface="Times New Roman"/>
            </a:endParaRPr>
          </a:p>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Эволюциялық білімді қалыптастыруда Чарльз Дарвиннің еңбегі қандай?</a:t>
            </a:r>
            <a:endParaRPr lang="ru-RU" sz="2000" dirty="0">
              <a:solidFill>
                <a:srgbClr val="002060"/>
              </a:solidFill>
              <a:ea typeface="Times New Roman"/>
              <a:cs typeface="Times New Roman"/>
            </a:endParaRPr>
          </a:p>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Биологиялық эволюцияның анықтамаларын ата.</a:t>
            </a:r>
            <a:endParaRPr lang="ru-RU" sz="2000" dirty="0">
              <a:solidFill>
                <a:srgbClr val="002060"/>
              </a:solidFill>
              <a:ea typeface="Times New Roman"/>
              <a:cs typeface="Times New Roman"/>
            </a:endParaRPr>
          </a:p>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Эволюциялық ілімнің қалыптасуында ғалымдардың еңбектерін айт.</a:t>
            </a:r>
            <a:endParaRPr lang="ru-RU" sz="2000" dirty="0">
              <a:solidFill>
                <a:srgbClr val="002060"/>
              </a:solidFill>
              <a:ea typeface="Times New Roman"/>
              <a:cs typeface="Times New Roman"/>
            </a:endParaRPr>
          </a:p>
          <a:p>
            <a:pPr marL="342900" lvl="0" indent="-342900">
              <a:lnSpc>
                <a:spcPct val="115000"/>
              </a:lnSpc>
              <a:spcAft>
                <a:spcPts val="0"/>
              </a:spcAft>
              <a:buFont typeface="Wingdings"/>
              <a:buChar char=""/>
            </a:pPr>
            <a:r>
              <a:rPr lang="kk-KZ" sz="2000" dirty="0">
                <a:solidFill>
                  <a:srgbClr val="002060"/>
                </a:solidFill>
                <a:latin typeface="Times New Roman"/>
                <a:ea typeface="Times New Roman"/>
                <a:cs typeface="Times New Roman"/>
              </a:rPr>
              <a:t>Биологиялық прогресс және регресс ұғымы және эволюция бағыттары дегеніміз не?</a:t>
            </a:r>
            <a:endParaRPr lang="ru-RU" sz="2000" dirty="0">
              <a:solidFill>
                <a:srgbClr val="002060"/>
              </a:solidFill>
              <a:ea typeface="Times New Roman"/>
              <a:cs typeface="Times New Roman"/>
            </a:endParaRPr>
          </a:p>
        </p:txBody>
      </p:sp>
      <p:sp>
        <p:nvSpPr>
          <p:cNvPr id="5" name="TextBox 4"/>
          <p:cNvSpPr txBox="1"/>
          <p:nvPr/>
        </p:nvSpPr>
        <p:spPr>
          <a:xfrm>
            <a:off x="1115616" y="620688"/>
            <a:ext cx="6984776" cy="523220"/>
          </a:xfrm>
          <a:prstGeom prst="rect">
            <a:avLst/>
          </a:prstGeom>
          <a:noFill/>
        </p:spPr>
        <p:txBody>
          <a:bodyPr wrap="square" rtlCol="0">
            <a:spAutoFit/>
          </a:bodyPr>
          <a:lstStyle/>
          <a:p>
            <a:r>
              <a:rPr lang="kk-KZ" sz="2800" b="1" dirty="0" smtClean="0">
                <a:solidFill>
                  <a:srgbClr val="002060"/>
                </a:solidFill>
                <a:latin typeface="Times New Roman" pitchFamily="18" charset="0"/>
                <a:cs typeface="Times New Roman" pitchFamily="18" charset="0"/>
              </a:rPr>
              <a:t>Сабақты қорытындылау сұрақтары.</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1600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268760"/>
            <a:ext cx="7776864" cy="2369880"/>
          </a:xfrm>
          <a:prstGeom prst="rect">
            <a:avLst/>
          </a:prstGeom>
          <a:noFill/>
        </p:spPr>
        <p:txBody>
          <a:bodyPr wrap="square" rtlCol="0">
            <a:spAutoFit/>
          </a:bodyPr>
          <a:lstStyle/>
          <a:p>
            <a:r>
              <a:rPr lang="kk-KZ" sz="3200" b="1" dirty="0" smtClean="0">
                <a:solidFill>
                  <a:srgbClr val="002060"/>
                </a:solidFill>
                <a:latin typeface="Times New Roman" pitchFamily="18" charset="0"/>
                <a:cs typeface="Times New Roman" pitchFamily="18" charset="0"/>
              </a:rPr>
              <a:t>                   Оқу тапсырмасы.</a:t>
            </a:r>
          </a:p>
          <a:p>
            <a:endParaRPr lang="kk-KZ" sz="2800" b="1" dirty="0" smtClean="0">
              <a:solidFill>
                <a:srgbClr val="002060"/>
              </a:solidFill>
              <a:latin typeface="Times New Roman" pitchFamily="18" charset="0"/>
              <a:cs typeface="Times New Roman" pitchFamily="18" charset="0"/>
            </a:endParaRPr>
          </a:p>
          <a:p>
            <a:pPr algn="ctr"/>
            <a:r>
              <a:rPr lang="kk-KZ" sz="2800" b="1" dirty="0" smtClean="0">
                <a:solidFill>
                  <a:srgbClr val="002060"/>
                </a:solidFill>
                <a:latin typeface="Times New Roman" pitchFamily="18" charset="0"/>
                <a:cs typeface="Times New Roman" pitchFamily="18" charset="0"/>
              </a:rPr>
              <a:t>Эволюциялық ілімнің бастапқы қалыптасу кезеңіндегі ғалымдардың еңбектеріне кесте жасау.</a:t>
            </a:r>
            <a:r>
              <a:rPr lang="kk-KZ" sz="3200" b="1" dirty="0" smtClean="0">
                <a:solidFill>
                  <a:srgbClr val="002060"/>
                </a:solidFill>
                <a:latin typeface="Times New Roman" pitchFamily="18" charset="0"/>
                <a:cs typeface="Times New Roman" pitchFamily="18" charset="0"/>
              </a:rPr>
              <a:t> </a:t>
            </a: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7913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kk-K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Бұл сабақта:</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Тұқым қуалайтын өзгергіштікті.</a:t>
            </a:r>
          </a:p>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Мутация мен эволюция арасындағы байланысты.</a:t>
            </a:r>
          </a:p>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Эволюциялық білімді қалыптастыруда Чарльз Дарвиннің еңбегін.</a:t>
            </a:r>
          </a:p>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Биологиялық эволюцияның анықтамаларын.</a:t>
            </a:r>
          </a:p>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Эволюциялық ілімнің қалыптасуында ғалымдардың еңбектері.</a:t>
            </a:r>
          </a:p>
          <a:p>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Биологиялық прогресс және регресс </a:t>
            </a:r>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ұғымы</a:t>
            </a:r>
            <a:r>
              <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және эволюцияның бағыттарын.</a:t>
            </a:r>
            <a:endParaRPr lang="ru-RU"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66268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124743"/>
            <a:ext cx="6408712" cy="36625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kk-KZ" sz="3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Кілт </a:t>
            </a:r>
            <a:r>
              <a:rPr lang="kk-KZ" sz="3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сөздер:</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kk-KZ"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Эволюциялық ілім</a:t>
            </a: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Ароморфоз</a:t>
            </a: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Идиоадаптация</a:t>
            </a: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Дегенерация</a:t>
            </a: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Биологиялық прогресс</a:t>
            </a:r>
          </a:p>
          <a:p>
            <a:pPr marL="285750" indent="-285750">
              <a:buFont typeface="Arial" pitchFamily="34" charset="0"/>
              <a:buChar char="•"/>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Биологиялық регресс</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34395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980728"/>
            <a:ext cx="7632848" cy="3908762"/>
          </a:xfrm>
          <a:prstGeom prst="rect">
            <a:avLst/>
          </a:prstGeom>
        </p:spPr>
        <p:txBody>
          <a:bodyPr wrap="square">
            <a:spAutoFit/>
          </a:bodyPr>
          <a:lstStyle/>
          <a:p>
            <a:pPr algn="ctr">
              <a:lnSpc>
                <a:spcPct val="115000"/>
              </a:lnSpc>
              <a:spcAft>
                <a:spcPts val="0"/>
              </a:spcAft>
            </a:pPr>
            <a:r>
              <a:rPr lang="kk-KZ" sz="3200" b="1" dirty="0">
                <a:solidFill>
                  <a:srgbClr val="C00000"/>
                </a:solidFill>
                <a:latin typeface="Times New Roman"/>
                <a:cs typeface="Times New Roman"/>
              </a:rPr>
              <a:t>Ой қозғау.</a:t>
            </a:r>
            <a:endParaRPr lang="ru-RU" sz="3200" b="1" dirty="0">
              <a:solidFill>
                <a:srgbClr val="C00000"/>
              </a:solidFill>
              <a:ea typeface="Times New Roman"/>
              <a:cs typeface="Times New Roman"/>
            </a:endParaRPr>
          </a:p>
          <a:p>
            <a:pPr>
              <a:lnSpc>
                <a:spcPct val="115000"/>
              </a:lnSpc>
              <a:spcAft>
                <a:spcPts val="0"/>
              </a:spcAft>
            </a:pPr>
            <a:r>
              <a:rPr lang="kk-KZ" sz="3200" b="1" dirty="0">
                <a:solidFill>
                  <a:srgbClr val="7030A0"/>
                </a:solidFill>
                <a:latin typeface="Times New Roman"/>
                <a:cs typeface="Times New Roman"/>
              </a:rPr>
              <a:t>1.Генетика ғылымы нені зерттейді?</a:t>
            </a:r>
            <a:endParaRPr lang="ru-RU" sz="3200" b="1" dirty="0">
              <a:solidFill>
                <a:srgbClr val="7030A0"/>
              </a:solidFill>
              <a:ea typeface="Times New Roman"/>
              <a:cs typeface="Times New Roman"/>
            </a:endParaRPr>
          </a:p>
          <a:p>
            <a:pPr>
              <a:lnSpc>
                <a:spcPct val="115000"/>
              </a:lnSpc>
              <a:spcAft>
                <a:spcPts val="0"/>
              </a:spcAft>
            </a:pPr>
            <a:r>
              <a:rPr lang="kk-KZ" sz="3200" b="1" dirty="0">
                <a:solidFill>
                  <a:srgbClr val="7030A0"/>
                </a:solidFill>
                <a:latin typeface="Times New Roman"/>
                <a:ea typeface="Times New Roman"/>
                <a:cs typeface="Times New Roman"/>
              </a:rPr>
              <a:t>2.Өзгергіштік дегеніміз не?</a:t>
            </a:r>
            <a:endParaRPr lang="ru-RU" sz="3200" b="1" dirty="0">
              <a:solidFill>
                <a:srgbClr val="7030A0"/>
              </a:solidFill>
              <a:ea typeface="Times New Roman"/>
              <a:cs typeface="Times New Roman"/>
            </a:endParaRPr>
          </a:p>
          <a:p>
            <a:pPr>
              <a:lnSpc>
                <a:spcPct val="115000"/>
              </a:lnSpc>
              <a:spcAft>
                <a:spcPts val="0"/>
              </a:spcAft>
            </a:pPr>
            <a:r>
              <a:rPr lang="kk-KZ" sz="3200" b="1" dirty="0">
                <a:solidFill>
                  <a:srgbClr val="7030A0"/>
                </a:solidFill>
                <a:latin typeface="Times New Roman"/>
                <a:ea typeface="Times New Roman"/>
                <a:cs typeface="Times New Roman"/>
              </a:rPr>
              <a:t>3.Мутация дегеніміз не?</a:t>
            </a:r>
            <a:endParaRPr lang="ru-RU" sz="3200" b="1" dirty="0">
              <a:solidFill>
                <a:srgbClr val="7030A0"/>
              </a:solidFill>
              <a:ea typeface="Times New Roman"/>
              <a:cs typeface="Times New Roman"/>
            </a:endParaRPr>
          </a:p>
          <a:p>
            <a:pPr>
              <a:lnSpc>
                <a:spcPct val="115000"/>
              </a:lnSpc>
              <a:spcAft>
                <a:spcPts val="0"/>
              </a:spcAft>
            </a:pPr>
            <a:r>
              <a:rPr lang="kk-KZ" sz="3200" b="1" dirty="0">
                <a:solidFill>
                  <a:srgbClr val="7030A0"/>
                </a:solidFill>
                <a:latin typeface="Times New Roman"/>
                <a:ea typeface="Times New Roman"/>
                <a:cs typeface="Times New Roman"/>
              </a:rPr>
              <a:t>4.Эволюция дегеніміз не?</a:t>
            </a:r>
            <a:endParaRPr lang="ru-RU" sz="3200" b="1" dirty="0">
              <a:solidFill>
                <a:srgbClr val="7030A0"/>
              </a:solidFill>
              <a:ea typeface="Times New Roman"/>
              <a:cs typeface="Times New Roman"/>
            </a:endParaRPr>
          </a:p>
          <a:p>
            <a:r>
              <a:rPr lang="kk-KZ" sz="3200" b="1" dirty="0">
                <a:solidFill>
                  <a:srgbClr val="7030A0"/>
                </a:solidFill>
                <a:latin typeface="Times New Roman"/>
                <a:ea typeface="Times New Roman"/>
              </a:rPr>
              <a:t>5.Ч.Дарвиннің еңбегіндегі эволюцияның басты 3 себебін ата.</a:t>
            </a:r>
            <a:endParaRPr lang="ru-RU" sz="3200" b="1" dirty="0">
              <a:solidFill>
                <a:srgbClr val="7030A0"/>
              </a:solidFill>
            </a:endParaRPr>
          </a:p>
        </p:txBody>
      </p:sp>
    </p:spTree>
    <p:extLst>
      <p:ext uri="{BB962C8B-B14F-4D97-AF65-F5344CB8AC3E}">
        <p14:creationId xmlns:p14="http://schemas.microsoft.com/office/powerpoint/2010/main" val="329430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175" y="260648"/>
            <a:ext cx="8860321" cy="707886"/>
          </a:xfrm>
          <a:prstGeom prst="rect">
            <a:avLst/>
          </a:prstGeom>
          <a:noFill/>
        </p:spPr>
        <p:txBody>
          <a:bodyPr wrap="square" rtlCol="0">
            <a:spAutoFit/>
          </a:bodyPr>
          <a:lstStyle/>
          <a:p>
            <a:pPr algn="ctr"/>
            <a:r>
              <a:rPr lang="kk-KZ" sz="2000" b="1" dirty="0" smtClean="0">
                <a:solidFill>
                  <a:schemeClr val="tx2"/>
                </a:solidFill>
                <a:latin typeface="Times New Roman" pitchFamily="18" charset="0"/>
                <a:cs typeface="Times New Roman" pitchFamily="18" charset="0"/>
              </a:rPr>
              <a:t>Эволюцияның ең қарапайым деңгейі мутациялық өзгерістер болып саналады</a:t>
            </a:r>
            <a:r>
              <a:rPr lang="kk-KZ" sz="2000" dirty="0" smtClean="0">
                <a:solidFill>
                  <a:schemeClr val="tx2"/>
                </a:solidFill>
                <a:latin typeface="Times New Roman" pitchFamily="18" charset="0"/>
                <a:cs typeface="Times New Roman" pitchFamily="18" charset="0"/>
              </a:rPr>
              <a:t>.</a:t>
            </a:r>
            <a:endParaRPr lang="ru-RU" sz="2000" dirty="0">
              <a:solidFill>
                <a:schemeClr val="tx2"/>
              </a:solidFill>
              <a:latin typeface="Times New Roman" pitchFamily="18" charset="0"/>
              <a:cs typeface="Times New Roman" pitchFamily="18" charset="0"/>
            </a:endParaRPr>
          </a:p>
        </p:txBody>
      </p:sp>
      <p:pic>
        <p:nvPicPr>
          <p:cNvPr id="1026" name="Picture 2" descr="https://player.slideplayer.rs/101/17400756/slides/sl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75" y="2564904"/>
            <a:ext cx="6806401" cy="356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0800000" flipV="1">
            <a:off x="5364088" y="2143744"/>
            <a:ext cx="3600400" cy="1077218"/>
          </a:xfrm>
          <a:prstGeom prst="rect">
            <a:avLst/>
          </a:prstGeom>
          <a:noFill/>
        </p:spPr>
        <p:txBody>
          <a:bodyPr wrap="square" rtlCol="0">
            <a:spAutoFit/>
          </a:bodyPr>
          <a:lstStyle/>
          <a:p>
            <a:endParaRPr lang="kk-KZ" sz="1600" dirty="0" smtClean="0">
              <a:latin typeface="Times New Roman" pitchFamily="18" charset="0"/>
              <a:cs typeface="Times New Roman" pitchFamily="18" charset="0"/>
            </a:endParaRPr>
          </a:p>
          <a:p>
            <a:endParaRPr lang="kk-KZ" sz="1600" dirty="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Көбелек қанатындағы өрнектер</a:t>
            </a:r>
            <a:endParaRPr lang="ru-RU" sz="1600" dirty="0">
              <a:latin typeface="Times New Roman" pitchFamily="18" charset="0"/>
              <a:cs typeface="Times New Roman" pitchFamily="18" charset="0"/>
            </a:endParaRPr>
          </a:p>
        </p:txBody>
      </p:sp>
      <p:sp>
        <p:nvSpPr>
          <p:cNvPr id="7" name="TextBox 6"/>
          <p:cNvSpPr txBox="1"/>
          <p:nvPr/>
        </p:nvSpPr>
        <p:spPr>
          <a:xfrm>
            <a:off x="5364088" y="3645024"/>
            <a:ext cx="2016224" cy="338554"/>
          </a:xfrm>
          <a:prstGeom prst="rect">
            <a:avLst/>
          </a:prstGeom>
          <a:noFill/>
        </p:spPr>
        <p:txBody>
          <a:bodyPr wrap="square" rtlCol="0">
            <a:spAutoFit/>
          </a:bodyPr>
          <a:lstStyle/>
          <a:p>
            <a:r>
              <a:rPr lang="kk-KZ" sz="1600" dirty="0" smtClean="0">
                <a:latin typeface="Times New Roman" pitchFamily="18" charset="0"/>
                <a:cs typeface="Times New Roman" pitchFamily="18" charset="0"/>
              </a:rPr>
              <a:t>Сібір елігінің мүйізі</a:t>
            </a:r>
            <a:endParaRPr lang="ru-RU" sz="1600" dirty="0">
              <a:latin typeface="Times New Roman" pitchFamily="18" charset="0"/>
              <a:cs typeface="Times New Roman" pitchFamily="18" charset="0"/>
            </a:endParaRPr>
          </a:p>
        </p:txBody>
      </p:sp>
      <p:sp>
        <p:nvSpPr>
          <p:cNvPr id="8" name="TextBox 7"/>
          <p:cNvSpPr txBox="1"/>
          <p:nvPr/>
        </p:nvSpPr>
        <p:spPr>
          <a:xfrm>
            <a:off x="5364088" y="4509120"/>
            <a:ext cx="3168352" cy="369332"/>
          </a:xfrm>
          <a:prstGeom prst="rect">
            <a:avLst/>
          </a:prstGeom>
          <a:noFill/>
        </p:spPr>
        <p:txBody>
          <a:bodyPr wrap="square" rtlCol="0">
            <a:spAutoFit/>
          </a:bodyPr>
          <a:lstStyle/>
          <a:p>
            <a:r>
              <a:rPr lang="kk-KZ" dirty="0" smtClean="0"/>
              <a:t>Сарғалдақ </a:t>
            </a:r>
            <a:endParaRPr lang="ru-RU" dirty="0"/>
          </a:p>
        </p:txBody>
      </p:sp>
      <p:sp>
        <p:nvSpPr>
          <p:cNvPr id="9" name="TextBox 8"/>
          <p:cNvSpPr txBox="1"/>
          <p:nvPr/>
        </p:nvSpPr>
        <p:spPr>
          <a:xfrm>
            <a:off x="611560" y="5247784"/>
            <a:ext cx="2304256" cy="1200329"/>
          </a:xfrm>
          <a:prstGeom prst="rect">
            <a:avLst/>
          </a:prstGeom>
          <a:noFill/>
        </p:spPr>
        <p:txBody>
          <a:bodyPr wrap="square" rtlCol="0">
            <a:spAutoFit/>
          </a:bodyPr>
          <a:lstStyle/>
          <a:p>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Қалыпты өсімдік </a:t>
            </a:r>
            <a:endParaRPr lang="ru-RU" dirty="0">
              <a:latin typeface="Times New Roman" pitchFamily="18" charset="0"/>
              <a:cs typeface="Times New Roman" pitchFamily="18" charset="0"/>
            </a:endParaRPr>
          </a:p>
        </p:txBody>
      </p:sp>
      <p:sp>
        <p:nvSpPr>
          <p:cNvPr id="11" name="TextBox 10"/>
          <p:cNvSpPr txBox="1"/>
          <p:nvPr/>
        </p:nvSpPr>
        <p:spPr>
          <a:xfrm>
            <a:off x="4932040" y="4509120"/>
            <a:ext cx="2322004" cy="2031325"/>
          </a:xfrm>
          <a:prstGeom prst="rect">
            <a:avLst/>
          </a:prstGeom>
          <a:noFill/>
        </p:spPr>
        <p:txBody>
          <a:bodyPr wrap="square" rtlCol="0">
            <a:spAutoFit/>
          </a:bodyPr>
          <a:lstStyle/>
          <a:p>
            <a:r>
              <a:rPr lang="kk-KZ" dirty="0" smtClean="0">
                <a:latin typeface="Times New Roman" pitchFamily="18" charset="0"/>
                <a:cs typeface="Times New Roman" pitchFamily="18" charset="0"/>
              </a:rPr>
              <a:t>    </a:t>
            </a:r>
          </a:p>
          <a:p>
            <a:endParaRPr lang="kk-KZ"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a:latin typeface="Times New Roman" pitchFamily="18" charset="0"/>
              <a:cs typeface="Times New Roman" pitchFamily="18" charset="0"/>
            </a:endParaRPr>
          </a:p>
          <a:p>
            <a:r>
              <a:rPr lang="kk-KZ" dirty="0" smtClean="0">
                <a:latin typeface="Times New Roman" pitchFamily="18" charset="0"/>
                <a:cs typeface="Times New Roman" pitchFamily="18" charset="0"/>
              </a:rPr>
              <a:t>Мутация </a:t>
            </a:r>
            <a:endParaRPr lang="ru-RU" dirty="0">
              <a:latin typeface="Times New Roman" pitchFamily="18" charset="0"/>
              <a:cs typeface="Times New Roman" pitchFamily="18" charset="0"/>
            </a:endParaRPr>
          </a:p>
        </p:txBody>
      </p:sp>
      <p:sp>
        <p:nvSpPr>
          <p:cNvPr id="12" name="TextBox 11"/>
          <p:cNvSpPr txBox="1"/>
          <p:nvPr/>
        </p:nvSpPr>
        <p:spPr>
          <a:xfrm>
            <a:off x="395536" y="908720"/>
            <a:ext cx="8568952" cy="1477328"/>
          </a:xfrm>
          <a:prstGeom prst="rect">
            <a:avLst/>
          </a:prstGeom>
          <a:noFill/>
        </p:spPr>
        <p:txBody>
          <a:bodyPr wrap="square" rtlCol="0">
            <a:spAutoFit/>
          </a:bodyPr>
          <a:lstStyle/>
          <a:p>
            <a:r>
              <a:rPr lang="kk-KZ" b="1" dirty="0" smtClean="0">
                <a:solidFill>
                  <a:srgbClr val="7030A0"/>
                </a:solidFill>
                <a:latin typeface="Times New Roman" pitchFamily="18" charset="0"/>
                <a:cs typeface="Times New Roman" pitchFamily="18" charset="0"/>
              </a:rPr>
              <a:t>  Мутация</a:t>
            </a:r>
            <a:r>
              <a:rPr lang="kk-KZ" dirty="0" smtClean="0">
                <a:latin typeface="Times New Roman" pitchFamily="18" charset="0"/>
                <a:cs typeface="Times New Roman" pitchFamily="18" charset="0"/>
              </a:rPr>
              <a:t> табиғи жағдайда кенеттен болатын немесе қолдан жасалатын генетикалық материалдардың өзгеруі.Мутациялардың көбі зиянсыз,оларды қалыпты доминанттылық ген жауып тұрады.Бұндай мутациядар эволюцияның материалы болады.Табиғи сұрыпталу кезінде мутация арқылы пайда болған жаңа белгілер мен қасиеттер организмнің жаңа ортаға бейімделуіне жағдай жасайды.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5192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5865515"/>
          </a:xfrm>
        </p:spPr>
        <p:txBody>
          <a:bodyPr>
            <a:normAutofit/>
          </a:bodyPr>
          <a:lstStyle/>
          <a:p>
            <a:pPr marL="0" indent="0">
              <a:buNone/>
            </a:pPr>
            <a:r>
              <a:rPr lang="kk-KZ" sz="2400" dirty="0" smtClean="0">
                <a:latin typeface="Times New Roman" pitchFamily="18" charset="0"/>
                <a:cs typeface="Times New Roman" pitchFamily="18" charset="0"/>
              </a:rPr>
              <a:t>  </a:t>
            </a:r>
            <a:r>
              <a:rPr lang="kk-KZ" sz="2000" b="1" dirty="0" smtClean="0">
                <a:solidFill>
                  <a:srgbClr val="7030A0"/>
                </a:solidFill>
                <a:latin typeface="Times New Roman" pitchFamily="18" charset="0"/>
                <a:cs typeface="Times New Roman" pitchFamily="18" charset="0"/>
              </a:rPr>
              <a:t>Эволюциялық ілім</a:t>
            </a:r>
            <a:r>
              <a:rPr lang="kk-KZ" sz="2000" dirty="0" smtClean="0">
                <a:latin typeface="Times New Roman" pitchFamily="18" charset="0"/>
                <a:cs typeface="Times New Roman" pitchFamily="18" charset="0"/>
              </a:rPr>
              <a:t>-тірі организмдердің эволюциялық дамуының себептері мен қозғаушы күштері,олардың механизмдері және жалпы заңдылықтары туралы ілім.</a:t>
            </a:r>
          </a:p>
          <a:p>
            <a:pPr marL="0" indent="0">
              <a:buNone/>
            </a:pP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  </a:t>
            </a:r>
            <a:r>
              <a:rPr lang="kk-KZ" sz="2000" b="1" dirty="0" smtClean="0">
                <a:solidFill>
                  <a:srgbClr val="7030A0"/>
                </a:solidFill>
                <a:latin typeface="Times New Roman" pitchFamily="18" charset="0"/>
                <a:cs typeface="Times New Roman" pitchFamily="18" charset="0"/>
              </a:rPr>
              <a:t>Эволюция</a:t>
            </a:r>
            <a:r>
              <a:rPr lang="kk-KZ" sz="2000" dirty="0" smtClean="0">
                <a:latin typeface="Times New Roman" pitchFamily="18" charset="0"/>
                <a:cs typeface="Times New Roman" pitchFamily="18" charset="0"/>
              </a:rPr>
              <a:t> (лат.</a:t>
            </a:r>
            <a:r>
              <a:rPr lang="en-US" sz="2000" dirty="0" err="1" smtClean="0">
                <a:latin typeface="Times New Roman" pitchFamily="18" charset="0"/>
                <a:cs typeface="Times New Roman" pitchFamily="18" charset="0"/>
              </a:rPr>
              <a:t>evolutio</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өрлеу,өркендеу –тірі табиғаттың қайта айналып келмейтін және тура бағытталған тарихи дамуы.</a:t>
            </a:r>
          </a:p>
          <a:p>
            <a:pPr marL="0" indent="0">
              <a:buNone/>
            </a:pPr>
            <a:endParaRPr lang="ru-RU"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52" y="4237701"/>
            <a:ext cx="6985000" cy="14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0800000" flipV="1">
            <a:off x="2051720" y="5701898"/>
            <a:ext cx="4176464" cy="369332"/>
          </a:xfrm>
          <a:prstGeom prst="rect">
            <a:avLst/>
          </a:prstGeom>
          <a:noFill/>
        </p:spPr>
        <p:txBody>
          <a:bodyPr wrap="square" rtlCol="0">
            <a:spAutoFit/>
          </a:bodyPr>
          <a:lstStyle/>
          <a:p>
            <a:r>
              <a:rPr lang="kk-KZ" dirty="0" smtClean="0">
                <a:latin typeface="Times New Roman" pitchFamily="18" charset="0"/>
                <a:cs typeface="Times New Roman" pitchFamily="18" charset="0"/>
              </a:rPr>
              <a:t>Кесірттердің (ящеры) эволюциясы</a:t>
            </a:r>
            <a:endParaRPr lang="ru-RU" dirty="0">
              <a:latin typeface="Times New Roman" pitchFamily="18" charset="0"/>
              <a:cs typeface="Times New Roman" pitchFamily="18" charset="0"/>
            </a:endParaRPr>
          </a:p>
        </p:txBody>
      </p:sp>
      <p:sp>
        <p:nvSpPr>
          <p:cNvPr id="5" name="TextBox 4"/>
          <p:cNvSpPr txBox="1"/>
          <p:nvPr/>
        </p:nvSpPr>
        <p:spPr>
          <a:xfrm>
            <a:off x="251520" y="1844824"/>
            <a:ext cx="8352928" cy="1077218"/>
          </a:xfrm>
          <a:prstGeom prst="rect">
            <a:avLst/>
          </a:prstGeom>
          <a:noFill/>
        </p:spPr>
        <p:txBody>
          <a:bodyPr wrap="square" rtlCol="0">
            <a:spAutoFit/>
          </a:bodyPr>
          <a:lstStyle/>
          <a:p>
            <a:r>
              <a:rPr lang="kk-KZ" sz="2400" dirty="0" smtClean="0">
                <a:latin typeface="Times New Roman" pitchFamily="18" charset="0"/>
                <a:cs typeface="Times New Roman" pitchFamily="18" charset="0"/>
              </a:rPr>
              <a:t>  </a:t>
            </a:r>
            <a:r>
              <a:rPr lang="kk-KZ" sz="2000" b="1" dirty="0" smtClean="0">
                <a:solidFill>
                  <a:srgbClr val="7030A0"/>
                </a:solidFill>
                <a:latin typeface="Times New Roman" pitchFamily="18" charset="0"/>
                <a:cs typeface="Times New Roman" pitchFamily="18" charset="0"/>
              </a:rPr>
              <a:t>Эволюция құбылысы </a:t>
            </a:r>
            <a:r>
              <a:rPr lang="kk-KZ" sz="2000" dirty="0" smtClean="0">
                <a:latin typeface="Times New Roman" pitchFamily="18" charset="0"/>
                <a:cs typeface="Times New Roman" pitchFamily="18" charset="0"/>
              </a:rPr>
              <a:t>тіршілік деңгейлерінің барлық сатыларында,яғни молекулалық тіршілік деңгейінен  биосфералық деңгейге дейін байқалады.Құрылысы мен атқаратын қызметтері бойынша ерекшеленеді.</a:t>
            </a:r>
            <a:endParaRPr lang="ru-RU" sz="2000" dirty="0">
              <a:latin typeface="Times New Roman" pitchFamily="18" charset="0"/>
              <a:cs typeface="Times New Roman" pitchFamily="18" charset="0"/>
            </a:endParaRPr>
          </a:p>
        </p:txBody>
      </p:sp>
      <p:sp>
        <p:nvSpPr>
          <p:cNvPr id="6" name="TextBox 5"/>
          <p:cNvSpPr txBox="1"/>
          <p:nvPr/>
        </p:nvSpPr>
        <p:spPr>
          <a:xfrm>
            <a:off x="323528" y="2922042"/>
            <a:ext cx="8496944" cy="1323439"/>
          </a:xfrm>
          <a:prstGeom prst="rect">
            <a:avLst/>
          </a:prstGeom>
          <a:noFill/>
        </p:spPr>
        <p:txBody>
          <a:bodyPr wrap="square" rtlCol="0">
            <a:spAutoFit/>
          </a:bodyPr>
          <a:lstStyle/>
          <a:p>
            <a:r>
              <a:rPr lang="kk-KZ" sz="2000" dirty="0" smtClean="0">
                <a:latin typeface="Times New Roman" pitchFamily="18" charset="0"/>
                <a:cs typeface="Times New Roman" pitchFamily="18" charset="0"/>
              </a:rPr>
              <a:t>  Топтардың бір уақыт аралығында өзгелерінен тезірек эволюция жолымен бірте-бірте дамып,сол топтың өзі тарихи даму барысында екінші уақыт аралығында мүлдем бөгеліп қала алады.Организмдердің дамуына,сақталып қалуына,тірі қалып,одан әрі дамып-жетілуі факторларға тәуелді.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74538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quot;дарвин&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24744"/>
            <a:ext cx="2232248"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599" y="3933056"/>
            <a:ext cx="2232249" cy="338554"/>
          </a:xfrm>
          <a:prstGeom prst="rect">
            <a:avLst/>
          </a:prstGeom>
          <a:noFill/>
        </p:spPr>
        <p:txBody>
          <a:bodyPr wrap="square" rtlCol="0">
            <a:spAutoFit/>
          </a:bodyPr>
          <a:lstStyle/>
          <a:p>
            <a:r>
              <a:rPr lang="kk-KZ" sz="1600" dirty="0" smtClean="0">
                <a:latin typeface="Times New Roman" pitchFamily="18" charset="0"/>
                <a:cs typeface="Times New Roman" pitchFamily="18" charset="0"/>
              </a:rPr>
              <a:t>    (1809 ж-1882ж)</a:t>
            </a:r>
            <a:endParaRPr lang="ru-RU" sz="1600" dirty="0">
              <a:latin typeface="Times New Roman" pitchFamily="18" charset="0"/>
              <a:cs typeface="Times New Roman" pitchFamily="18" charset="0"/>
            </a:endParaRPr>
          </a:p>
        </p:txBody>
      </p:sp>
      <p:sp>
        <p:nvSpPr>
          <p:cNvPr id="5" name="TextBox 4"/>
          <p:cNvSpPr txBox="1"/>
          <p:nvPr/>
        </p:nvSpPr>
        <p:spPr>
          <a:xfrm>
            <a:off x="3347864" y="1124744"/>
            <a:ext cx="5400600" cy="3477875"/>
          </a:xfrm>
          <a:prstGeom prst="rect">
            <a:avLst/>
          </a:prstGeom>
          <a:noFill/>
        </p:spPr>
        <p:txBody>
          <a:bodyPr wrap="square" rtlCol="0">
            <a:spAutoFit/>
          </a:bodyPr>
          <a:lstStyle/>
          <a:p>
            <a:r>
              <a:rPr lang="kk-KZ" sz="2000" dirty="0" smtClean="0">
                <a:latin typeface="Times New Roman" pitchFamily="18" charset="0"/>
                <a:cs typeface="Times New Roman" pitchFamily="18" charset="0"/>
              </a:rPr>
              <a:t>Эволюциялық ілім жасауда Чарльз Дарвиннің еңбегі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a:t>
            </a:r>
            <a:r>
              <a:rPr lang="ru-RU" sz="2000" dirty="0" err="1" smtClean="0">
                <a:latin typeface="Times New Roman" pitchFamily="18" charset="0"/>
                <a:cs typeface="Times New Roman" pitchFamily="18" charset="0"/>
              </a:rPr>
              <a:t>ның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hlinkClick r:id="rId3" tooltip="Табиғи сұрыптау"/>
              </a:rPr>
              <a:t>табиғи</a:t>
            </a:r>
            <a:r>
              <a:rPr lang="ru-RU" sz="2000" dirty="0">
                <a:latin typeface="Times New Roman" pitchFamily="18" charset="0"/>
                <a:cs typeface="Times New Roman" pitchFamily="18" charset="0"/>
                <a:hlinkClick r:id="rId3" tooltip="Табиғи сұрыптау"/>
              </a:rPr>
              <a:t> </a:t>
            </a:r>
            <a:r>
              <a:rPr lang="ru-RU" sz="2000" dirty="0" smtClean="0">
                <a:latin typeface="Times New Roman" pitchFamily="18" charset="0"/>
                <a:cs typeface="Times New Roman" pitchFamily="18" charset="0"/>
                <a:hlinkClick r:id="rId3" tooltip="Табиғи сұрыптау"/>
              </a:rPr>
              <a:t> </a:t>
            </a:r>
            <a:r>
              <a:rPr lang="ru-RU" sz="2000" dirty="0" err="1" smtClean="0">
                <a:latin typeface="Times New Roman" pitchFamily="18" charset="0"/>
                <a:cs typeface="Times New Roman" pitchFamily="18" charset="0"/>
                <a:hlinkClick r:id="rId3" tooltip="Табиғи сұрыптау"/>
              </a:rPr>
              <a:t>сұрыптау</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теориясы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4" tooltip="Биология"/>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көптүрліліктің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революциялық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негіздемесін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берді</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Дарвин </a:t>
            </a:r>
            <a:r>
              <a:rPr lang="ru-RU" sz="2000" dirty="0" err="1">
                <a:latin typeface="Times New Roman" pitchFamily="18" charset="0"/>
                <a:cs typeface="Times New Roman" pitchFamily="18" charset="0"/>
              </a:rPr>
              <a:t>идеялары</a:t>
            </a:r>
            <a:r>
              <a:rPr lang="ru-RU" sz="2000" dirty="0">
                <a:latin typeface="Times New Roman" pitchFamily="18" charset="0"/>
                <a:cs typeface="Times New Roman" pitchFamily="18" charset="0"/>
              </a:rPr>
              <a:t> «</a:t>
            </a:r>
            <a:r>
              <a:rPr lang="ru-RU" sz="2000" i="1" dirty="0" err="1">
                <a:latin typeface="Times New Roman" pitchFamily="18" charset="0"/>
                <a:cs typeface="Times New Roman" pitchFamily="18" charset="0"/>
              </a:rPr>
              <a:t>Түрлердің</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шығу</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тегі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туралы</a:t>
            </a:r>
            <a:r>
              <a:rPr lang="ru-RU" sz="2000" dirty="0">
                <a:latin typeface="Times New Roman" pitchFamily="18" charset="0"/>
                <a:cs typeface="Times New Roman" pitchFamily="18" charset="0"/>
              </a:rPr>
              <a:t>» (1859) </a:t>
            </a:r>
            <a:r>
              <a:rPr lang="ru-RU" sz="2000" dirty="0" err="1">
                <a:latin typeface="Times New Roman" pitchFamily="18" charset="0"/>
                <a:cs typeface="Times New Roman" pitchFamily="18" charset="0"/>
              </a:rPr>
              <a:t>еңбегінде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жарық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біртіндеп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hlinkClick r:id="rId5" tooltip="Эволюция"/>
              </a:rPr>
              <a:t>эволюциялық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идеяны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білдіретін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ғылыми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тәсілі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таралды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  Эволюция терминін  алғаш рет Шарль Бонне 1762 жылы өз еңбектерінде жазды.</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5529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48680"/>
            <a:ext cx="8712968" cy="1200329"/>
          </a:xfrm>
          <a:prstGeom prst="rect">
            <a:avLst/>
          </a:prstGeom>
          <a:noFill/>
        </p:spPr>
        <p:txBody>
          <a:bodyPr wrap="square" rtlCol="0">
            <a:spAutoFit/>
          </a:bodyPr>
          <a:lstStyle/>
          <a:p>
            <a:pPr algn="ctr"/>
            <a:r>
              <a:rPr lang="kk-KZ" sz="2400" dirty="0" smtClean="0">
                <a:latin typeface="Times New Roman" pitchFamily="18" charset="0"/>
                <a:cs typeface="Times New Roman" pitchFamily="18" charset="0"/>
              </a:rPr>
              <a:t>    </a:t>
            </a:r>
            <a:r>
              <a:rPr lang="kk-KZ" sz="2400" b="1" dirty="0" smtClean="0">
                <a:solidFill>
                  <a:srgbClr val="7030A0"/>
                </a:solidFill>
                <a:latin typeface="Times New Roman" pitchFamily="18" charset="0"/>
                <a:cs typeface="Times New Roman" pitchFamily="18" charset="0"/>
              </a:rPr>
              <a:t>Ең алғашқы эволюциялық процестер тіршіліктің популяциялық деңгейінде пайда болады.Бұл кезде организмдердің генотипі өзгереді.</a:t>
            </a:r>
            <a:endParaRPr lang="ru-RU" sz="2400" b="1" dirty="0">
              <a:solidFill>
                <a:srgbClr val="7030A0"/>
              </a:solidFill>
              <a:latin typeface="Times New Roman" pitchFamily="18" charset="0"/>
              <a:cs typeface="Times New Roman" pitchFamily="18" charset="0"/>
            </a:endParaRPr>
          </a:p>
        </p:txBody>
      </p:sp>
      <p:sp>
        <p:nvSpPr>
          <p:cNvPr id="5" name="TextBox 4"/>
          <p:cNvSpPr txBox="1"/>
          <p:nvPr/>
        </p:nvSpPr>
        <p:spPr>
          <a:xfrm>
            <a:off x="4496778" y="1949604"/>
            <a:ext cx="4179678" cy="3970318"/>
          </a:xfrm>
          <a:prstGeom prst="rect">
            <a:avLst/>
          </a:prstGeom>
          <a:noFill/>
        </p:spPr>
        <p:txBody>
          <a:bodyPr wrap="square" rtlCol="0">
            <a:spAutoFit/>
          </a:bodyPr>
          <a:lstStyle/>
          <a:p>
            <a:r>
              <a:rPr lang="kk-KZ" dirty="0" smtClean="0"/>
              <a:t>   </a:t>
            </a:r>
            <a:r>
              <a:rPr lang="kk-KZ" dirty="0" smtClean="0">
                <a:latin typeface="Times New Roman" pitchFamily="18" charset="0"/>
                <a:cs typeface="Times New Roman" pitchFamily="18" charset="0"/>
              </a:rPr>
              <a:t>Популяциялық деңгей-дарақтар табиғатта бірінен-бірі оқшауланбай,</a:t>
            </a:r>
          </a:p>
          <a:p>
            <a:r>
              <a:rPr lang="kk-KZ" dirty="0" smtClean="0">
                <a:latin typeface="Times New Roman" pitchFamily="18" charset="0"/>
                <a:cs typeface="Times New Roman" pitchFamily="18" charset="0"/>
              </a:rPr>
              <a:t>популяцияға бірігіп өмір сүреді.</a:t>
            </a:r>
          </a:p>
          <a:p>
            <a:r>
              <a:rPr lang="kk-KZ" dirty="0" smtClean="0">
                <a:latin typeface="Times New Roman" pitchFamily="18" charset="0"/>
                <a:cs typeface="Times New Roman" pitchFamily="18" charset="0"/>
              </a:rPr>
              <a:t>   Популяция ағзадан жоғары биологиялық жүйе.Дәл осы ағзалар бір аумақта ұзақ уақыт тіршілік еткенде пайда болады.</a:t>
            </a:r>
          </a:p>
          <a:p>
            <a:r>
              <a:rPr lang="kk-KZ" dirty="0" smtClean="0">
                <a:latin typeface="Times New Roman" pitchFamily="18" charset="0"/>
                <a:cs typeface="Times New Roman" pitchFamily="18" charset="0"/>
              </a:rPr>
              <a:t>   Бір популяцияның дарақтары өзара еркін шағылыса алады.Ағзаның бір түріне жататын әр түрлі популяциялар дарақтарының да өзара шағылысуы мүмкін.Алғашқы заттардың эволюциялық үдерістері популяциялық деңгейде өтеді,яғни көбейеді.</a:t>
            </a:r>
            <a:endParaRPr lang="ru-RU" dirty="0">
              <a:latin typeface="Times New Roman" pitchFamily="18" charset="0"/>
              <a:cs typeface="Times New Roman" pitchFamily="18" charset="0"/>
            </a:endParaRPr>
          </a:p>
        </p:txBody>
      </p:sp>
      <p:pic>
        <p:nvPicPr>
          <p:cNvPr id="10" name="Рисунок 9" descr="Картинки по запросу &quot;жануарлар популяциясының құрамы&quot;"/>
          <p:cNvPicPr/>
          <p:nvPr/>
        </p:nvPicPr>
        <p:blipFill rotWithShape="1">
          <a:blip r:embed="rId3" cstate="print">
            <a:extLst>
              <a:ext uri="{28A0092B-C50C-407E-A947-70E740481C1C}">
                <a14:useLocalDpi xmlns:a14="http://schemas.microsoft.com/office/drawing/2010/main" val="0"/>
              </a:ext>
            </a:extLst>
          </a:blip>
          <a:srcRect l="6050" t="18625" r="38679" b="17580"/>
          <a:stretch/>
        </p:blipFill>
        <p:spPr bwMode="auto">
          <a:xfrm>
            <a:off x="467544" y="1949604"/>
            <a:ext cx="3816424" cy="39996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01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kk-KZ" sz="2000" b="1" dirty="0" smtClean="0">
                <a:solidFill>
                  <a:srgbClr val="7030A0"/>
                </a:solidFill>
                <a:latin typeface="Times New Roman" pitchFamily="18" charset="0"/>
                <a:cs typeface="Times New Roman" pitchFamily="18" charset="0"/>
              </a:rPr>
              <a:t>Эволюциялық ілімнің бастапқы қалыптасу кезеңі.</a:t>
            </a:r>
            <a:endParaRPr lang="ru-RU" sz="2000" b="1" dirty="0">
              <a:solidFill>
                <a:srgbClr val="7030A0"/>
              </a:solidFill>
              <a:latin typeface="Times New Roman" pitchFamily="18" charset="0"/>
              <a:cs typeface="Times New Roman" pitchFamily="18" charset="0"/>
            </a:endParaRPr>
          </a:p>
        </p:txBody>
      </p:sp>
      <p:sp>
        <p:nvSpPr>
          <p:cNvPr id="4" name="TextBox 3"/>
          <p:cNvSpPr txBox="1"/>
          <p:nvPr/>
        </p:nvSpPr>
        <p:spPr>
          <a:xfrm>
            <a:off x="251520" y="764704"/>
            <a:ext cx="8640960" cy="5078313"/>
          </a:xfrm>
          <a:prstGeom prst="rect">
            <a:avLst/>
          </a:prstGeom>
          <a:noFill/>
        </p:spPr>
        <p:txBody>
          <a:bodyPr wrap="square" rtlCol="0">
            <a:spAutoFit/>
          </a:bodyPr>
          <a:lstStyle/>
          <a:p>
            <a:r>
              <a:rPr lang="kk-KZ" dirty="0" smtClean="0">
                <a:latin typeface="Times New Roman" pitchFamily="18" charset="0"/>
                <a:cs typeface="Times New Roman" pitchFamily="18" charset="0"/>
              </a:rPr>
              <a:t>     Грек философтары Аристотель,Гераклит,Демокрит Лукреций,Эмпедокл т.б.  еңбектерімен тығыз байланысты.Олар табиғаттың өзгеріп отыратындығы,</a:t>
            </a:r>
          </a:p>
          <a:p>
            <a:r>
              <a:rPr lang="kk-KZ" dirty="0" smtClean="0">
                <a:latin typeface="Times New Roman" pitchFamily="18" charset="0"/>
                <a:cs typeface="Times New Roman" pitchFamily="18" charset="0"/>
              </a:rPr>
              <a:t>организмдердің дамуы туралы жазды.Осылай жаратылыстану ғылымының тұжырымдамалары қалыптасты.</a:t>
            </a:r>
          </a:p>
          <a:p>
            <a:r>
              <a:rPr lang="kk-KZ" dirty="0" smtClean="0">
                <a:latin typeface="Times New Roman" pitchFamily="18" charset="0"/>
                <a:cs typeface="Times New Roman" pitchFamily="18" charset="0"/>
              </a:rPr>
              <a:t>Креационистік тұжырым- тіршілікті жаратушы құдіретті күш бар деп есептеді.</a:t>
            </a:r>
          </a:p>
          <a:p>
            <a:r>
              <a:rPr lang="kk-KZ" dirty="0" smtClean="0">
                <a:latin typeface="Times New Roman" pitchFamily="18" charset="0"/>
                <a:cs typeface="Times New Roman" pitchFamily="18" charset="0"/>
              </a:rPr>
              <a:t>Трансформизмдік тұжырым-тірі организмдердің өзгеретіндігін мойындағанмен,олардың тарихи дамуын түсіндіре алмады.Мұндай көзқарасты Д.Дидро,И.В.Гете,Р.Гук,Ж.Бюффон,Эразм Дарвин,Ж.Сент-Илер т.б.жақтады.</a:t>
            </a:r>
          </a:p>
          <a:p>
            <a:r>
              <a:rPr lang="kk-KZ" dirty="0">
                <a:latin typeface="Times New Roman" pitchFamily="18" charset="0"/>
                <a:cs typeface="Times New Roman" pitchFamily="18" charset="0"/>
              </a:rPr>
              <a:t>Эволюциялық </a:t>
            </a:r>
            <a:r>
              <a:rPr lang="kk-KZ" dirty="0" smtClean="0">
                <a:latin typeface="Times New Roman" pitchFamily="18" charset="0"/>
                <a:cs typeface="Times New Roman" pitchFamily="18" charset="0"/>
              </a:rPr>
              <a:t>ілімнің пайда болуына үлкен үлес қосқан-К.Линнейдің тірі организмдерді жүйелік топтарға жіктеуі,қосарлы атау яғни бинарлық номенклатураны енгізуі болды.</a:t>
            </a:r>
          </a:p>
          <a:p>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 Ең алғашқы эволюциялық ғылыми көзқарастың қалыптасуына еңбек сіңірген Жан Батист Ламарк.Ол 1809 жылы «Зоология философиясы» еңбегінде эволюцияның ұзақ уақытқа созылатын тарихи процесс екенін көрсетті.Тіршіліктің қарапайымнан біртіндеп күрделене түсетінін мойындап,тірі организмдерді күрделену сатысына сәйкес орналастырды.1859 жылы Ч.Дарвиннің «Эволюция теориясы» эволюциялық ілімнің негізін салды. Ч.Лайель,Г.Мендель,С.Четвериков, С.Райт эволюциялық ілімнің</a:t>
            </a:r>
          </a:p>
          <a:p>
            <a:r>
              <a:rPr lang="kk-KZ" dirty="0">
                <a:latin typeface="Times New Roman" pitchFamily="18" charset="0"/>
                <a:cs typeface="Times New Roman" pitchFamily="18" charset="0"/>
              </a:rPr>
              <a:t>д</a:t>
            </a:r>
            <a:r>
              <a:rPr lang="kk-KZ" dirty="0" smtClean="0">
                <a:latin typeface="Times New Roman" pitchFamily="18" charset="0"/>
                <a:cs typeface="Times New Roman" pitchFamily="18" charset="0"/>
              </a:rPr>
              <a:t>амуына биогенетикалық заңның ашылуына зор әсер етті.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189721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763</Words>
  <Application>Microsoft Office PowerPoint</Application>
  <PresentationFormat>Экран (4:3)</PresentationFormat>
  <Paragraphs>116</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Бұл сабақта: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Эволюциялық ілімнің бастапқы қалыптасу кезеңі.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37</cp:revision>
  <dcterms:created xsi:type="dcterms:W3CDTF">2021-02-10T15:35:37Z</dcterms:created>
  <dcterms:modified xsi:type="dcterms:W3CDTF">2021-02-11T10:08:00Z</dcterms:modified>
</cp:coreProperties>
</file>