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308" r:id="rId3"/>
    <p:sldId id="299" r:id="rId4"/>
    <p:sldId id="307" r:id="rId5"/>
    <p:sldId id="309" r:id="rId6"/>
    <p:sldId id="310" r:id="rId7"/>
    <p:sldId id="311" r:id="rId8"/>
    <p:sldId id="312" r:id="rId9"/>
    <p:sldId id="313" r:id="rId10"/>
    <p:sldId id="315" r:id="rId11"/>
    <p:sldId id="31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p:scale>
          <a:sx n="90" d="100"/>
          <a:sy n="90" d="100"/>
        </p:scale>
        <p:origin x="-379"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CB54F-8EB1-4061-88CA-5291DD723FA7}" type="datetimeFigureOut">
              <a:rPr lang="ru-RU" smtClean="0"/>
              <a:pPr/>
              <a:t>12.02.2021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52FCB-D27D-4CA5-9ABF-63F7903534FC}" type="slidenum">
              <a:rPr lang="ru-RU" smtClean="0"/>
              <a:pPr/>
              <a:t>‹#›</a:t>
            </a:fld>
            <a:endParaRPr lang="ru-RU"/>
          </a:p>
        </p:txBody>
      </p:sp>
    </p:spTree>
    <p:extLst>
      <p:ext uri="{BB962C8B-B14F-4D97-AF65-F5344CB8AC3E}">
        <p14:creationId xmlns:p14="http://schemas.microsoft.com/office/powerpoint/2010/main" val="113103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12.02.2021</a:t>
            </a:fld>
            <a:endParaRPr lang="ru-RU"/>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5440" y="1124744"/>
            <a:ext cx="9721080" cy="115212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kk-KZ" sz="3200" dirty="0" smtClean="0">
                <a:solidFill>
                  <a:schemeClr val="tx1"/>
                </a:solidFill>
                <a:latin typeface="Times New Roman" pitchFamily="18" charset="0"/>
                <a:cs typeface="Times New Roman" pitchFamily="18" charset="0"/>
              </a:rPr>
              <a:t>Сабақтың тақырыбы:</a:t>
            </a:r>
            <a:br>
              <a:rPr lang="kk-KZ" sz="3200" dirty="0" smtClean="0">
                <a:solidFill>
                  <a:schemeClr val="tx1"/>
                </a:solidFill>
                <a:latin typeface="Times New Roman" pitchFamily="18" charset="0"/>
                <a:cs typeface="Times New Roman" pitchFamily="18" charset="0"/>
              </a:rPr>
            </a:br>
            <a:r>
              <a:rPr lang="kk-KZ" sz="3200" dirty="0" smtClean="0">
                <a:solidFill>
                  <a:schemeClr val="tx1"/>
                </a:solidFill>
                <a:latin typeface="Times New Roman" pitchFamily="18" charset="0"/>
                <a:cs typeface="Times New Roman" pitchFamily="18" charset="0"/>
              </a:rPr>
              <a:t>Тұқым қуалайтын өзгергіштік-эволюция негізі.</a:t>
            </a:r>
            <a:endParaRPr lang="ru-RU" sz="32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23592" y="2708920"/>
            <a:ext cx="7488832" cy="648072"/>
          </a:xfrm>
        </p:spPr>
        <p:style>
          <a:lnRef idx="3">
            <a:schemeClr val="lt1"/>
          </a:lnRef>
          <a:fillRef idx="1">
            <a:schemeClr val="accent6"/>
          </a:fillRef>
          <a:effectRef idx="1">
            <a:schemeClr val="accent6"/>
          </a:effectRef>
          <a:fontRef idx="minor">
            <a:schemeClr val="lt1"/>
          </a:fontRef>
        </p:style>
        <p:txBody>
          <a:bodyPr>
            <a:normAutofit lnSpcReduction="10000"/>
          </a:bodyPr>
          <a:lstStyle/>
          <a:p>
            <a:r>
              <a:rPr lang="kk-KZ" dirty="0" smtClean="0">
                <a:solidFill>
                  <a:schemeClr val="tx1"/>
                </a:solidFill>
                <a:latin typeface="Times New Roman" pitchFamily="18" charset="0"/>
                <a:cs typeface="Times New Roman" pitchFamily="18" charset="0"/>
              </a:rPr>
              <a:t>Оқу мақсаты:</a:t>
            </a:r>
            <a:r>
              <a:rPr lang="kk-KZ" dirty="0">
                <a:solidFill>
                  <a:schemeClr val="tx1"/>
                </a:solidFill>
                <a:latin typeface="Times New Roman"/>
                <a:ea typeface="Times New Roman"/>
              </a:rPr>
              <a:t>10.2.6.2 </a:t>
            </a:r>
            <a:r>
              <a:rPr lang="kk-KZ" dirty="0" smtClean="0">
                <a:solidFill>
                  <a:schemeClr val="tx1"/>
                </a:solidFill>
                <a:latin typeface="Times New Roman"/>
                <a:ea typeface="Times New Roman"/>
              </a:rPr>
              <a:t>Эволюция </a:t>
            </a:r>
            <a:r>
              <a:rPr lang="kk-KZ" dirty="0">
                <a:solidFill>
                  <a:schemeClr val="tx1"/>
                </a:solidFill>
                <a:latin typeface="Times New Roman"/>
                <a:ea typeface="Times New Roman"/>
              </a:rPr>
              <a:t>үдерісіне әсер ететін факторларды талдау</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620689"/>
            <a:ext cx="11103024" cy="5505476"/>
          </a:xfrm>
        </p:spPr>
        <p:txBody>
          <a:bodyPr/>
          <a:lstStyle/>
          <a:p>
            <a:pPr marL="0" indent="0" algn="ctr">
              <a:spcAft>
                <a:spcPts val="0"/>
              </a:spcAft>
              <a:buNone/>
            </a:pPr>
            <a:r>
              <a:rPr lang="kk-KZ" sz="2400" dirty="0">
                <a:latin typeface="Times New Roman" pitchFamily="18" charset="0"/>
                <a:ea typeface="Times New Roman"/>
                <a:cs typeface="Times New Roman" pitchFamily="18" charset="0"/>
              </a:rPr>
              <a:t>Сабақ барысында алған ақпараттарын пайдалана отырып,</a:t>
            </a:r>
            <a:endParaRPr lang="ru-RU" sz="2400" dirty="0">
              <a:latin typeface="Times New Roman" pitchFamily="18" charset="0"/>
              <a:ea typeface="Times New Roman"/>
              <a:cs typeface="Times New Roman" pitchFamily="18" charset="0"/>
            </a:endParaRPr>
          </a:p>
          <a:p>
            <a:pPr marL="0" indent="0" algn="ctr">
              <a:spcAft>
                <a:spcPts val="0"/>
              </a:spcAft>
              <a:buNone/>
            </a:pPr>
            <a:r>
              <a:rPr lang="kk-KZ" sz="2400" dirty="0">
                <a:latin typeface="Times New Roman" pitchFamily="18" charset="0"/>
                <a:ea typeface="Times New Roman"/>
                <a:cs typeface="Times New Roman" pitchFamily="18" charset="0"/>
              </a:rPr>
              <a:t>«Фишбоун»әдісі бойынша </a:t>
            </a:r>
            <a:r>
              <a:rPr lang="kk-KZ" sz="2400" dirty="0" smtClean="0">
                <a:latin typeface="Times New Roman" pitchFamily="18" charset="0"/>
                <a:ea typeface="Times New Roman"/>
                <a:cs typeface="Times New Roman" pitchFamily="18" charset="0"/>
              </a:rPr>
              <a:t>тақырыпты </a:t>
            </a:r>
            <a:r>
              <a:rPr lang="kk-KZ" sz="2400" dirty="0">
                <a:latin typeface="Times New Roman" pitchFamily="18" charset="0"/>
                <a:ea typeface="Times New Roman"/>
                <a:cs typeface="Times New Roman" pitchFamily="18" charset="0"/>
              </a:rPr>
              <a:t>қортындылайды</a:t>
            </a:r>
            <a:r>
              <a:rPr lang="kk-KZ" dirty="0">
                <a:latin typeface="Times New Roman"/>
                <a:ea typeface="Times New Roman"/>
                <a:cs typeface="Times New Roman"/>
              </a:rPr>
              <a:t>.</a:t>
            </a:r>
            <a:endParaRPr lang="ru-RU" sz="2800" dirty="0">
              <a:ea typeface="Times New Roman"/>
              <a:cs typeface="Times New Roman"/>
            </a:endParaRP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132856"/>
            <a:ext cx="871296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08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68761"/>
            <a:ext cx="11031016" cy="4857404"/>
          </a:xfrm>
        </p:spPr>
        <p:txBody>
          <a:bodyPr/>
          <a:lstStyle/>
          <a:p>
            <a:pPr marL="0" indent="0" algn="ctr">
              <a:spcAft>
                <a:spcPts val="0"/>
              </a:spcAft>
              <a:buNone/>
            </a:pPr>
            <a:r>
              <a:rPr lang="kk-KZ" sz="4800" dirty="0">
                <a:solidFill>
                  <a:srgbClr val="002060"/>
                </a:solidFill>
                <a:latin typeface="Times New Roman"/>
                <a:ea typeface="Times New Roman"/>
              </a:rPr>
              <a:t>Оқу тапсырмасы.</a:t>
            </a:r>
            <a:endParaRPr lang="ru-RU" sz="4800" dirty="0">
              <a:solidFill>
                <a:srgbClr val="002060"/>
              </a:solidFill>
              <a:latin typeface="Times New Roman"/>
              <a:ea typeface="Times New Roman"/>
            </a:endParaRPr>
          </a:p>
          <a:p>
            <a:pPr marL="0" indent="0" algn="ctr">
              <a:spcAft>
                <a:spcPts val="0"/>
              </a:spcAft>
              <a:buNone/>
            </a:pPr>
            <a:r>
              <a:rPr lang="kk-KZ" sz="4800" dirty="0">
                <a:solidFill>
                  <a:srgbClr val="002060"/>
                </a:solidFill>
                <a:latin typeface="Times New Roman"/>
                <a:ea typeface="Times New Roman"/>
              </a:rPr>
              <a:t>Термин сөздермен жұмыс.</a:t>
            </a:r>
            <a:endParaRPr lang="ru-RU" sz="4800" dirty="0">
              <a:solidFill>
                <a:srgbClr val="002060"/>
              </a:solidFill>
              <a:latin typeface="Times New Roman"/>
              <a:ea typeface="Times New Roman"/>
            </a:endParaRPr>
          </a:p>
          <a:p>
            <a:pPr marL="0" indent="0">
              <a:buNone/>
            </a:pPr>
            <a:endParaRPr lang="ru-RU" dirty="0">
              <a:solidFill>
                <a:schemeClr val="tx2"/>
              </a:solidFill>
            </a:endParaRPr>
          </a:p>
        </p:txBody>
      </p:sp>
    </p:spTree>
    <p:extLst>
      <p:ext uri="{BB962C8B-B14F-4D97-AF65-F5344CB8AC3E}">
        <p14:creationId xmlns:p14="http://schemas.microsoft.com/office/powerpoint/2010/main" val="186372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052736"/>
            <a:ext cx="10887000" cy="5210247"/>
          </a:xfrm>
        </p:spPr>
        <p:txBody>
          <a:bodyPr/>
          <a:lstStyle/>
          <a:p>
            <a:pPr>
              <a:lnSpc>
                <a:spcPct val="115000"/>
              </a:lnSpc>
            </a:pPr>
            <a:r>
              <a:rPr lang="kk-KZ" dirty="0">
                <a:latin typeface="Times New Roman"/>
                <a:ea typeface="Times New Roman"/>
                <a:cs typeface="Times New Roman"/>
              </a:rPr>
              <a:t>Тұқым қуалайтын өзгергіштікті</a:t>
            </a:r>
            <a:r>
              <a:rPr lang="kk-KZ" dirty="0" smtClean="0">
                <a:latin typeface="Times New Roman"/>
                <a:ea typeface="Times New Roman"/>
                <a:cs typeface="Times New Roman"/>
              </a:rPr>
              <a:t>.</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Макроэволюция </a:t>
            </a:r>
            <a:r>
              <a:rPr lang="kk-KZ" dirty="0" smtClean="0">
                <a:latin typeface="Times New Roman" pitchFamily="18" charset="0"/>
                <a:cs typeface="Times New Roman" pitchFamily="18" charset="0"/>
              </a:rPr>
              <a:t>және микроэволюция деген не?</a:t>
            </a:r>
          </a:p>
          <a:p>
            <a:r>
              <a:rPr lang="kk-KZ" dirty="0" smtClean="0">
                <a:latin typeface="Times New Roman" pitchFamily="18" charset="0"/>
                <a:cs typeface="Times New Roman" pitchFamily="18" charset="0"/>
              </a:rPr>
              <a:t>Эволюциялық дамудың тұжырымдамаларын.</a:t>
            </a:r>
          </a:p>
          <a:p>
            <a:r>
              <a:rPr lang="kk-KZ" dirty="0" smtClean="0">
                <a:latin typeface="Times New Roman" pitchFamily="18" charset="0"/>
                <a:cs typeface="Times New Roman" pitchFamily="18" charset="0"/>
              </a:rPr>
              <a:t>Эволюциялық дамудың ішкі себептерін түсіндіру барысында қандай тұжырымдамаларды бөліп </a:t>
            </a:r>
            <a:r>
              <a:rPr lang="kk-KZ" dirty="0" smtClean="0">
                <a:latin typeface="Times New Roman" pitchFamily="18" charset="0"/>
                <a:cs typeface="Times New Roman" pitchFamily="18" charset="0"/>
              </a:rPr>
              <a:t>айту керек.</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609600" y="274638"/>
            <a:ext cx="10972800" cy="778098"/>
          </a:xfrm>
        </p:spPr>
        <p:txBody>
          <a:bodyPr>
            <a:normAutofit/>
          </a:bodyPr>
          <a:lstStyle/>
          <a:p>
            <a:r>
              <a:rPr lang="kk-KZ" sz="3200" b="1" dirty="0" smtClean="0">
                <a:solidFill>
                  <a:srgbClr val="002060"/>
                </a:solidFill>
                <a:latin typeface="Times New Roman" pitchFamily="18" charset="0"/>
                <a:cs typeface="Times New Roman" pitchFamily="18" charset="0"/>
              </a:rPr>
              <a:t>Бүгінгі сабақта:</a:t>
            </a:r>
            <a:endParaRPr lang="ru-RU" sz="3200" b="1" dirty="0">
              <a:solidFill>
                <a:srgbClr val="002060"/>
              </a:solidFill>
              <a:latin typeface="Times New Roman" pitchFamily="18" charset="0"/>
              <a:cs typeface="Times New Roman" pitchFamily="18" charset="0"/>
            </a:endParaRPr>
          </a:p>
        </p:txBody>
      </p:sp>
      <p:sp>
        <p:nvSpPr>
          <p:cNvPr id="4" name="Прямоугольник 3"/>
          <p:cNvSpPr/>
          <p:nvPr/>
        </p:nvSpPr>
        <p:spPr>
          <a:xfrm rot="10800000" flipV="1">
            <a:off x="1775520" y="3240617"/>
            <a:ext cx="7056784" cy="3022366"/>
          </a:xfrm>
          <a:prstGeom prst="rect">
            <a:avLst/>
          </a:prstGeom>
        </p:spPr>
        <p:txBody>
          <a:bodyPr wrap="square">
            <a:spAutoFit/>
          </a:bodyPr>
          <a:lstStyle/>
          <a:p>
            <a:pPr lvl="0" algn="just">
              <a:spcBef>
                <a:spcPct val="20000"/>
              </a:spcBef>
            </a:pPr>
            <a:r>
              <a:rPr lang="kk-KZ" sz="3200" dirty="0" smtClean="0">
                <a:solidFill>
                  <a:prstClr val="black"/>
                </a:solidFill>
                <a:latin typeface="Times New Roman" pitchFamily="18" charset="0"/>
                <a:cs typeface="Times New Roman" pitchFamily="18" charset="0"/>
              </a:rPr>
              <a:t>      </a:t>
            </a:r>
            <a:endParaRPr lang="kk-KZ" sz="3200" dirty="0" smtClean="0">
              <a:solidFill>
                <a:prstClr val="black"/>
              </a:solidFill>
              <a:latin typeface="Times New Roman" pitchFamily="18" charset="0"/>
              <a:cs typeface="Times New Roman" pitchFamily="18" charset="0"/>
            </a:endParaRPr>
          </a:p>
          <a:p>
            <a:pPr lvl="0" algn="just">
              <a:spcBef>
                <a:spcPct val="20000"/>
              </a:spcBef>
            </a:pPr>
            <a:r>
              <a:rPr lang="kk-KZ" sz="3200" dirty="0">
                <a:solidFill>
                  <a:prstClr val="black"/>
                </a:solidFill>
                <a:latin typeface="Times New Roman" pitchFamily="18" charset="0"/>
                <a:cs typeface="Times New Roman" pitchFamily="18" charset="0"/>
              </a:rPr>
              <a:t> </a:t>
            </a:r>
            <a:r>
              <a:rPr lang="kk-KZ" sz="3200" dirty="0" smtClean="0">
                <a:solidFill>
                  <a:prstClr val="black"/>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Кілт </a:t>
            </a:r>
            <a:r>
              <a:rPr lang="kk-KZ" sz="3200" b="1" dirty="0">
                <a:solidFill>
                  <a:srgbClr val="002060"/>
                </a:solidFill>
                <a:latin typeface="Times New Roman" pitchFamily="18" charset="0"/>
                <a:cs typeface="Times New Roman" pitchFamily="18" charset="0"/>
              </a:rPr>
              <a:t>сөздер:</a:t>
            </a:r>
          </a:p>
          <a:p>
            <a:pPr marL="342900" lvl="0" indent="-342900" algn="just">
              <a:spcBef>
                <a:spcPct val="20000"/>
              </a:spcBef>
              <a:buFont typeface="Arial" pitchFamily="34" charset="0"/>
              <a:buChar char="•"/>
            </a:pPr>
            <a:r>
              <a:rPr lang="kk-KZ" sz="2000" dirty="0">
                <a:solidFill>
                  <a:prstClr val="black"/>
                </a:solidFill>
                <a:latin typeface="Times New Roman" pitchFamily="18" charset="0"/>
                <a:cs typeface="Times New Roman" pitchFamily="18" charset="0"/>
              </a:rPr>
              <a:t>Макроэволюция</a:t>
            </a:r>
          </a:p>
          <a:p>
            <a:pPr marL="342900" lvl="0" indent="-342900" algn="just">
              <a:spcBef>
                <a:spcPct val="20000"/>
              </a:spcBef>
              <a:buFont typeface="Arial" pitchFamily="34" charset="0"/>
              <a:buChar char="•"/>
            </a:pPr>
            <a:r>
              <a:rPr lang="kk-KZ" sz="2000" dirty="0">
                <a:solidFill>
                  <a:prstClr val="black"/>
                </a:solidFill>
                <a:latin typeface="Times New Roman" pitchFamily="18" charset="0"/>
                <a:cs typeface="Times New Roman" pitchFamily="18" charset="0"/>
              </a:rPr>
              <a:t>Микроэволюция</a:t>
            </a:r>
          </a:p>
          <a:p>
            <a:pPr marL="342900" lvl="0" indent="-342900" algn="just">
              <a:spcBef>
                <a:spcPct val="20000"/>
              </a:spcBef>
              <a:buFont typeface="Arial" pitchFamily="34" charset="0"/>
              <a:buChar char="•"/>
            </a:pPr>
            <a:r>
              <a:rPr lang="kk-KZ" sz="2000" dirty="0">
                <a:solidFill>
                  <a:prstClr val="black"/>
                </a:solidFill>
                <a:latin typeface="Times New Roman" pitchFamily="18" charset="0"/>
                <a:cs typeface="Times New Roman" pitchFamily="18" charset="0"/>
              </a:rPr>
              <a:t>Эволюциялық </a:t>
            </a:r>
            <a:r>
              <a:rPr lang="kk-KZ" sz="2000" dirty="0" smtClean="0">
                <a:solidFill>
                  <a:prstClr val="black"/>
                </a:solidFill>
                <a:latin typeface="Times New Roman" pitchFamily="18" charset="0"/>
                <a:cs typeface="Times New Roman" pitchFamily="18" charset="0"/>
              </a:rPr>
              <a:t>даму</a:t>
            </a:r>
          </a:p>
          <a:p>
            <a:pPr marL="342900" lvl="0" indent="-342900" algn="just">
              <a:spcBef>
                <a:spcPct val="20000"/>
              </a:spcBef>
              <a:buFont typeface="Arial" pitchFamily="34" charset="0"/>
              <a:buChar char="•"/>
            </a:pPr>
            <a:r>
              <a:rPr lang="kk-KZ" sz="2000" dirty="0" smtClean="0">
                <a:solidFill>
                  <a:prstClr val="black"/>
                </a:solidFill>
                <a:latin typeface="Times New Roman" pitchFamily="18" charset="0"/>
                <a:cs typeface="Times New Roman" pitchFamily="18" charset="0"/>
              </a:rPr>
              <a:t>Комбинация</a:t>
            </a:r>
          </a:p>
          <a:p>
            <a:pPr marL="342900" lvl="0" indent="-342900" algn="just">
              <a:spcBef>
                <a:spcPct val="20000"/>
              </a:spcBef>
              <a:buFont typeface="Arial" pitchFamily="34" charset="0"/>
              <a:buChar char="•"/>
            </a:pPr>
            <a:r>
              <a:rPr lang="kk-KZ" sz="2000" dirty="0" smtClean="0">
                <a:solidFill>
                  <a:prstClr val="black"/>
                </a:solidFill>
                <a:latin typeface="Times New Roman" pitchFamily="18" charset="0"/>
                <a:cs typeface="Times New Roman" pitchFamily="18" charset="0"/>
              </a:rPr>
              <a:t>Мутация</a:t>
            </a:r>
            <a:endParaRPr lang="ru-RU"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704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Comic Sans MS" pitchFamily="66" charset="0"/>
            </a:endParaRPr>
          </a:p>
          <a:p>
            <a:pPr>
              <a:buNone/>
            </a:pPr>
            <a:endParaRPr lang="en-US" dirty="0" smtClean="0">
              <a:latin typeface="Comic Sans MS" pitchFamily="66" charset="0"/>
            </a:endParaRPr>
          </a:p>
        </p:txBody>
      </p:sp>
      <p:sp>
        <p:nvSpPr>
          <p:cNvPr id="4" name="Заголовок 3"/>
          <p:cNvSpPr>
            <a:spLocks noGrp="1"/>
          </p:cNvSpPr>
          <p:nvPr>
            <p:ph type="title"/>
          </p:nvPr>
        </p:nvSpPr>
        <p:spPr>
          <a:xfrm>
            <a:off x="609600" y="274638"/>
            <a:ext cx="10972800" cy="778098"/>
          </a:xfrm>
        </p:spPr>
        <p:txBody>
          <a:bodyPr>
            <a:normAutofit/>
          </a:bodyPr>
          <a:lstStyle/>
          <a:p>
            <a:r>
              <a:rPr lang="kk-KZ" sz="3600" dirty="0" smtClean="0">
                <a:latin typeface="Times New Roman" pitchFamily="18" charset="0"/>
                <a:cs typeface="Times New Roman" pitchFamily="18" charset="0"/>
              </a:rPr>
              <a:t>Өткен тақырыпты пысықтау.</a:t>
            </a:r>
            <a:endParaRPr lang="ru-RU" sz="3600"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320057" y="1052736"/>
            <a:ext cx="4355339" cy="5040560"/>
          </a:xfrm>
          <a:prstGeom prst="rect">
            <a:avLst/>
          </a:prstGeom>
          <a:noFill/>
          <a:ln w="9525">
            <a:noFill/>
            <a:miter lim="800000"/>
            <a:headEnd/>
            <a:tailEnd/>
          </a:ln>
          <a:effectLst/>
        </p:spPr>
      </p:pic>
      <p:sp>
        <p:nvSpPr>
          <p:cNvPr id="5" name="TextBox 4"/>
          <p:cNvSpPr txBox="1"/>
          <p:nvPr/>
        </p:nvSpPr>
        <p:spPr>
          <a:xfrm>
            <a:off x="4871864" y="1268761"/>
            <a:ext cx="6696744" cy="1938992"/>
          </a:xfrm>
          <a:prstGeom prst="rect">
            <a:avLst/>
          </a:prstGeom>
          <a:noFill/>
        </p:spPr>
        <p:txBody>
          <a:bodyPr wrap="square" rtlCol="0">
            <a:spAutoFit/>
          </a:bodyPr>
          <a:lstStyle/>
          <a:p>
            <a:r>
              <a:rPr lang="kk-KZ" sz="2000" dirty="0" smtClean="0">
                <a:latin typeface="Times New Roman" pitchFamily="18" charset="0"/>
                <a:cs typeface="Times New Roman" pitchFamily="18" charset="0"/>
              </a:rPr>
              <a:t>1.Сурет бойынша ,түрдің өзгеруіне не себеп болды?</a:t>
            </a:r>
          </a:p>
          <a:p>
            <a:r>
              <a:rPr lang="kk-KZ" sz="2000" dirty="0">
                <a:latin typeface="Times New Roman" pitchFamily="18" charset="0"/>
                <a:cs typeface="Times New Roman" pitchFamily="18" charset="0"/>
              </a:rPr>
              <a:t>2</a:t>
            </a:r>
            <a:r>
              <a:rPr lang="kk-KZ" sz="2000" dirty="0" smtClean="0">
                <a:latin typeface="Times New Roman" pitchFamily="18" charset="0"/>
                <a:cs typeface="Times New Roman" pitchFamily="18" charset="0"/>
              </a:rPr>
              <a:t>.Мутация дегеніміз </a:t>
            </a:r>
            <a:r>
              <a:rPr lang="kk-KZ" sz="2000" dirty="0" smtClean="0">
                <a:latin typeface="Times New Roman" pitchFamily="18" charset="0"/>
                <a:cs typeface="Times New Roman" pitchFamily="18" charset="0"/>
              </a:rPr>
              <a:t>не?</a:t>
            </a:r>
          </a:p>
          <a:p>
            <a:r>
              <a:rPr lang="kk-KZ" sz="2000" dirty="0" smtClean="0">
                <a:latin typeface="Times New Roman" pitchFamily="18" charset="0"/>
                <a:cs typeface="Times New Roman" pitchFamily="18" charset="0"/>
              </a:rPr>
              <a:t>3.Табиғи сұрыпталу кезінде пайда болған мутацияның маңызы қандай?</a:t>
            </a:r>
          </a:p>
          <a:p>
            <a:r>
              <a:rPr lang="kk-KZ" sz="2000" dirty="0" smtClean="0">
                <a:latin typeface="Times New Roman" pitchFamily="18" charset="0"/>
                <a:cs typeface="Times New Roman" pitchFamily="18" charset="0"/>
              </a:rPr>
              <a:t>4.Эволюция ілімі нені зерттейді?</a:t>
            </a:r>
          </a:p>
          <a:p>
            <a:r>
              <a:rPr lang="kk-KZ" sz="2000" dirty="0" smtClean="0">
                <a:latin typeface="Times New Roman" pitchFamily="18" charset="0"/>
                <a:cs typeface="Times New Roman" pitchFamily="18" charset="0"/>
              </a:rPr>
              <a:t>5.Эволюцияның бағыттарын сипатта.</a:t>
            </a:r>
            <a:endParaRPr lang="ru-RU" sz="20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a:srcRect/>
          <a:stretch>
            <a:fillRect/>
          </a:stretch>
        </p:blipFill>
        <p:spPr bwMode="auto">
          <a:xfrm>
            <a:off x="5355787" y="4149080"/>
            <a:ext cx="6264696" cy="2435852"/>
          </a:xfrm>
          <a:prstGeom prst="rect">
            <a:avLst/>
          </a:prstGeom>
          <a:noFill/>
          <a:ln w="9525">
            <a:noFill/>
            <a:miter lim="800000"/>
            <a:headEnd/>
            <a:tailEnd/>
          </a:ln>
          <a:effectLst/>
        </p:spPr>
      </p:pic>
      <p:sp>
        <p:nvSpPr>
          <p:cNvPr id="6" name="Прямоугольник 5"/>
          <p:cNvSpPr/>
          <p:nvPr/>
        </p:nvSpPr>
        <p:spPr>
          <a:xfrm rot="10800000" flipV="1">
            <a:off x="5231904" y="3731841"/>
            <a:ext cx="6480720" cy="369332"/>
          </a:xfrm>
          <a:prstGeom prst="rect">
            <a:avLst/>
          </a:prstGeom>
        </p:spPr>
        <p:txBody>
          <a:bodyPr wrap="square">
            <a:spAutoFit/>
          </a:bodyPr>
          <a:lstStyle/>
          <a:p>
            <a:r>
              <a:rPr lang="kk-KZ" dirty="0">
                <a:latin typeface="Times New Roman" pitchFamily="18" charset="0"/>
                <a:cs typeface="Times New Roman" pitchFamily="18" charset="0"/>
              </a:rPr>
              <a:t>Тұқымқуалаушылық өзгергіштігі эволюциялық фактордың  бірі</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9856" y="188641"/>
            <a:ext cx="6984776" cy="1938992"/>
          </a:xfrm>
          <a:prstGeom prst="rect">
            <a:avLst/>
          </a:prstGeom>
          <a:noFill/>
        </p:spPr>
        <p:txBody>
          <a:bodyPr wrap="square" rtlCol="0">
            <a:spAutoFit/>
          </a:bodyPr>
          <a:lstStyle/>
          <a:p>
            <a:r>
              <a:rPr lang="kk-KZ" sz="2000" b="1" dirty="0" smtClean="0">
                <a:latin typeface="Times New Roman" pitchFamily="18" charset="0"/>
                <a:cs typeface="Times New Roman" pitchFamily="18" charset="0"/>
              </a:rPr>
              <a:t>Тұқым қуалайтын өзгергіштік. Өзгергіштіктің бұл түрі </a:t>
            </a:r>
            <a:r>
              <a:rPr lang="kk-KZ" sz="2000" b="1" dirty="0" smtClean="0">
                <a:latin typeface="Times New Roman" pitchFamily="18" charset="0"/>
                <a:cs typeface="Times New Roman" pitchFamily="18" charset="0"/>
              </a:rPr>
              <a:t>тұрақты,себебі </a:t>
            </a:r>
            <a:r>
              <a:rPr lang="kk-KZ" sz="2000" b="1" dirty="0" smtClean="0">
                <a:latin typeface="Times New Roman" pitchFamily="18" charset="0"/>
                <a:cs typeface="Times New Roman" pitchFamily="18" charset="0"/>
              </a:rPr>
              <a:t>генотип </a:t>
            </a:r>
            <a:r>
              <a:rPr lang="kk-KZ" sz="2000" b="1" dirty="0" smtClean="0">
                <a:latin typeface="Times New Roman" pitchFamily="18" charset="0"/>
                <a:cs typeface="Times New Roman" pitchFamily="18" charset="0"/>
              </a:rPr>
              <a:t>құрылымын </a:t>
            </a:r>
            <a:r>
              <a:rPr lang="kk-KZ" sz="2000" b="1" dirty="0" smtClean="0">
                <a:latin typeface="Times New Roman" pitchFamily="18" charset="0"/>
                <a:cs typeface="Times New Roman" pitchFamily="18" charset="0"/>
              </a:rPr>
              <a:t>ДНК нуклеотидтері деңгейіне дейін қозғайды,хромосомалардың санын,гендердің құрылымын,хромосомалардың тәртібін </a:t>
            </a:r>
            <a:r>
              <a:rPr lang="kk-KZ" sz="2000" b="1" dirty="0" smtClean="0">
                <a:latin typeface="Times New Roman" pitchFamily="18" charset="0"/>
                <a:cs typeface="Times New Roman" pitchFamily="18" charset="0"/>
              </a:rPr>
              <a:t>өзгертеді:делеция,тронслокация,инверция,дупликация.</a:t>
            </a:r>
          </a:p>
          <a:p>
            <a:r>
              <a:rPr lang="kk-KZ" sz="2000" b="1" dirty="0" smtClean="0">
                <a:latin typeface="Times New Roman" pitchFamily="18" charset="0"/>
                <a:cs typeface="Times New Roman" pitchFamily="18" charset="0"/>
              </a:rPr>
              <a:t>Сонымен </a:t>
            </a:r>
            <a:r>
              <a:rPr lang="kk-KZ" sz="2000" b="1" dirty="0" smtClean="0">
                <a:latin typeface="Times New Roman" pitchFamily="18" charset="0"/>
                <a:cs typeface="Times New Roman" pitchFamily="18" charset="0"/>
              </a:rPr>
              <a:t>қатар жаңа ұрпаққа жаңа белгілер беріледі.</a:t>
            </a:r>
            <a:endParaRPr lang="ru-RU" sz="2000" b="1" dirty="0">
              <a:latin typeface="Times New Roman" pitchFamily="18" charset="0"/>
              <a:cs typeface="Times New Roman"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108487" y="2947953"/>
            <a:ext cx="4216125" cy="2466975"/>
          </a:xfrm>
          <a:prstGeom prst="rect">
            <a:avLst/>
          </a:prstGeom>
          <a:noFill/>
        </p:spPr>
      </p:pic>
      <p:sp>
        <p:nvSpPr>
          <p:cNvPr id="5" name="Прямоугольник 4"/>
          <p:cNvSpPr/>
          <p:nvPr/>
        </p:nvSpPr>
        <p:spPr>
          <a:xfrm>
            <a:off x="9336360" y="2852936"/>
            <a:ext cx="1440160" cy="369332"/>
          </a:xfrm>
          <a:prstGeom prst="rect">
            <a:avLst/>
          </a:prstGeom>
        </p:spPr>
        <p:txBody>
          <a:bodyPr wrap="square">
            <a:spAutoFit/>
          </a:bodyPr>
          <a:lstStyle/>
          <a:p>
            <a:r>
              <a:rPr lang="kk-KZ" dirty="0" smtClean="0">
                <a:solidFill>
                  <a:prstClr val="black"/>
                </a:solidFill>
              </a:rPr>
              <a:t> делеция</a:t>
            </a:r>
            <a:endParaRPr lang="ru-RU" dirty="0"/>
          </a:p>
        </p:txBody>
      </p:sp>
      <p:sp>
        <p:nvSpPr>
          <p:cNvPr id="7" name="Прямоугольник 6"/>
          <p:cNvSpPr/>
          <p:nvPr/>
        </p:nvSpPr>
        <p:spPr>
          <a:xfrm rot="10800000" flipV="1">
            <a:off x="9408368" y="3389803"/>
            <a:ext cx="1584176" cy="369332"/>
          </a:xfrm>
          <a:prstGeom prst="rect">
            <a:avLst/>
          </a:prstGeom>
        </p:spPr>
        <p:txBody>
          <a:bodyPr wrap="square">
            <a:spAutoFit/>
          </a:bodyPr>
          <a:lstStyle/>
          <a:p>
            <a:pPr lvl="0"/>
            <a:r>
              <a:rPr lang="kk-KZ" dirty="0">
                <a:solidFill>
                  <a:prstClr val="black"/>
                </a:solidFill>
              </a:rPr>
              <a:t>дупликация</a:t>
            </a:r>
            <a:endParaRPr lang="ru-RU" dirty="0">
              <a:solidFill>
                <a:prstClr val="black"/>
              </a:solidFill>
            </a:endParaRPr>
          </a:p>
        </p:txBody>
      </p:sp>
      <p:sp>
        <p:nvSpPr>
          <p:cNvPr id="8" name="Прямоугольник 7"/>
          <p:cNvSpPr/>
          <p:nvPr/>
        </p:nvSpPr>
        <p:spPr>
          <a:xfrm rot="10800000" flipV="1">
            <a:off x="9408368" y="4021058"/>
            <a:ext cx="1728192" cy="369332"/>
          </a:xfrm>
          <a:prstGeom prst="rect">
            <a:avLst/>
          </a:prstGeom>
        </p:spPr>
        <p:txBody>
          <a:bodyPr wrap="square">
            <a:spAutoFit/>
          </a:bodyPr>
          <a:lstStyle/>
          <a:p>
            <a:r>
              <a:rPr lang="kk-KZ" dirty="0">
                <a:solidFill>
                  <a:prstClr val="black"/>
                </a:solidFill>
              </a:rPr>
              <a:t>инверция</a:t>
            </a:r>
            <a:endParaRPr lang="ru-RU" dirty="0"/>
          </a:p>
        </p:txBody>
      </p:sp>
      <p:sp>
        <p:nvSpPr>
          <p:cNvPr id="9" name="Прямоугольник 8"/>
          <p:cNvSpPr/>
          <p:nvPr/>
        </p:nvSpPr>
        <p:spPr>
          <a:xfrm>
            <a:off x="9336360" y="4869160"/>
            <a:ext cx="2604037" cy="369332"/>
          </a:xfrm>
          <a:prstGeom prst="rect">
            <a:avLst/>
          </a:prstGeom>
        </p:spPr>
        <p:txBody>
          <a:bodyPr wrap="square">
            <a:spAutoFit/>
          </a:bodyPr>
          <a:lstStyle/>
          <a:p>
            <a:r>
              <a:rPr lang="kk-KZ" dirty="0">
                <a:solidFill>
                  <a:prstClr val="black"/>
                </a:solidFill>
              </a:rPr>
              <a:t>тронслокация</a:t>
            </a:r>
            <a:endParaRPr lang="ru-R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473"/>
          <a:stretch/>
        </p:blipFill>
        <p:spPr bwMode="auto">
          <a:xfrm>
            <a:off x="407368" y="589332"/>
            <a:ext cx="4248472"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59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472" y="274638"/>
            <a:ext cx="8568952" cy="1143000"/>
          </a:xfrm>
        </p:spPr>
        <p:txBody>
          <a:bodyPr>
            <a:normAutofit/>
          </a:bodyPr>
          <a:lstStyle/>
          <a:p>
            <a:r>
              <a:rPr lang="kk-KZ" sz="3200" dirty="0" smtClean="0">
                <a:latin typeface="Times New Roman" pitchFamily="18" charset="0"/>
                <a:cs typeface="Times New Roman" pitchFamily="18" charset="0"/>
              </a:rPr>
              <a:t>Тұқым </a:t>
            </a:r>
            <a:r>
              <a:rPr lang="kk-KZ" sz="3200" dirty="0" smtClean="0">
                <a:latin typeface="Times New Roman" pitchFamily="18" charset="0"/>
                <a:cs typeface="Times New Roman" pitchFamily="18" charset="0"/>
              </a:rPr>
              <a:t>қуалаушылық өзгергіштік </a:t>
            </a:r>
            <a:r>
              <a:rPr lang="kk-KZ" sz="3200" dirty="0" smtClean="0">
                <a:latin typeface="Times New Roman" pitchFamily="18" charset="0"/>
                <a:cs typeface="Times New Roman" pitchFamily="18" charset="0"/>
              </a:rPr>
              <a:t>(генотиптік) </a:t>
            </a:r>
            <a:endParaRPr lang="ru-RU" sz="3200" dirty="0">
              <a:latin typeface="Times New Roman" pitchFamily="18" charset="0"/>
              <a:cs typeface="Times New Roman" pitchFamily="18" charset="0"/>
            </a:endParaRPr>
          </a:p>
        </p:txBody>
      </p:sp>
      <p:sp>
        <p:nvSpPr>
          <p:cNvPr id="4" name="TextBox 3"/>
          <p:cNvSpPr txBox="1"/>
          <p:nvPr/>
        </p:nvSpPr>
        <p:spPr>
          <a:xfrm>
            <a:off x="1271464" y="1588151"/>
            <a:ext cx="3600400" cy="461665"/>
          </a:xfrm>
          <a:prstGeom prst="rect">
            <a:avLst/>
          </a:prstGeom>
          <a:noFill/>
        </p:spPr>
        <p:txBody>
          <a:bodyPr wrap="square" rtlCol="0">
            <a:spAutoFit/>
          </a:bodyPr>
          <a:lstStyle/>
          <a:p>
            <a:r>
              <a:rPr lang="kk-KZ" dirty="0" smtClean="0"/>
              <a:t>                     </a:t>
            </a:r>
            <a:r>
              <a:rPr lang="kk-KZ" sz="2400" dirty="0" smtClean="0">
                <a:latin typeface="Times New Roman" pitchFamily="18" charset="0"/>
                <a:cs typeface="Times New Roman" pitchFamily="18" charset="0"/>
              </a:rPr>
              <a:t>Комбинациялық</a:t>
            </a:r>
            <a:endParaRPr lang="ru-RU" sz="2400" dirty="0">
              <a:latin typeface="Times New Roman" pitchFamily="18" charset="0"/>
              <a:cs typeface="Times New Roman" pitchFamily="18" charset="0"/>
            </a:endParaRPr>
          </a:p>
        </p:txBody>
      </p:sp>
      <p:sp>
        <p:nvSpPr>
          <p:cNvPr id="5" name="TextBox 4"/>
          <p:cNvSpPr txBox="1"/>
          <p:nvPr/>
        </p:nvSpPr>
        <p:spPr>
          <a:xfrm>
            <a:off x="6600056" y="1588152"/>
            <a:ext cx="3528392"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Мутациялық</a:t>
            </a:r>
            <a:endParaRPr lang="ru-RU" sz="2400" dirty="0">
              <a:latin typeface="Times New Roman" pitchFamily="18" charset="0"/>
              <a:cs typeface="Times New Roman" pitchFamily="18" charset="0"/>
            </a:endParaRPr>
          </a:p>
        </p:txBody>
      </p:sp>
      <p:sp>
        <p:nvSpPr>
          <p:cNvPr id="6" name="TextBox 5"/>
          <p:cNvSpPr txBox="1"/>
          <p:nvPr/>
        </p:nvSpPr>
        <p:spPr>
          <a:xfrm>
            <a:off x="695400" y="2322088"/>
            <a:ext cx="5112568" cy="4093428"/>
          </a:xfrm>
          <a:prstGeom prst="rect">
            <a:avLst/>
          </a:prstGeom>
          <a:noFill/>
        </p:spPr>
        <p:txBody>
          <a:bodyPr wrap="square" rtlCol="0">
            <a:spAutoFit/>
          </a:bodyPr>
          <a:lstStyle/>
          <a:p>
            <a:r>
              <a:rPr lang="kk-KZ" sz="2000" dirty="0" smtClean="0">
                <a:latin typeface="Times New Roman" pitchFamily="18" charset="0"/>
                <a:cs typeface="Times New Roman" pitchFamily="18" charset="0"/>
              </a:rPr>
              <a:t>Генетикалық материалдың жаңа үйлесімі пайда болған жағдайда кездеседі.</a:t>
            </a:r>
          </a:p>
          <a:p>
            <a:r>
              <a:rPr lang="kk-KZ" sz="2000" dirty="0" smtClean="0">
                <a:latin typeface="Times New Roman" pitchFamily="18" charset="0"/>
                <a:cs typeface="Times New Roman" pitchFamily="18" charset="0"/>
              </a:rPr>
              <a:t>Мысалы:жыныстық көбею барысында гамателердың бірігуі болып табылады.</a:t>
            </a:r>
          </a:p>
          <a:p>
            <a:r>
              <a:rPr lang="kk-KZ" sz="2000" dirty="0" smtClean="0">
                <a:latin typeface="Times New Roman" pitchFamily="18" charset="0"/>
                <a:cs typeface="Times New Roman" pitchFamily="18" charset="0"/>
              </a:rPr>
              <a:t>Нәтижесінде ер адам мен әйел адамның организмінен генетикалық ақпаратты жарты-жартыдан ала отырып,жаңа белгілерге ие болады.</a:t>
            </a:r>
          </a:p>
          <a:p>
            <a:r>
              <a:rPr lang="kk-KZ" sz="2000" dirty="0" smtClean="0">
                <a:latin typeface="Times New Roman" pitchFamily="18" charset="0"/>
                <a:cs typeface="Times New Roman" pitchFamily="18" charset="0"/>
              </a:rPr>
              <a:t>Гендер мен хромосомалар ешқандай өзгеріске ұшырамайды.Биологиялық түрлердің әртүрлілігін қамтамасыз етеді.Мысалы:бір отбасындағы балалардың әртүрлілігі жатады.</a:t>
            </a:r>
            <a:endParaRPr lang="ru-RU" sz="2000" dirty="0">
              <a:latin typeface="Times New Roman" pitchFamily="18" charset="0"/>
              <a:cs typeface="Times New Roman" pitchFamily="18" charset="0"/>
            </a:endParaRPr>
          </a:p>
        </p:txBody>
      </p:sp>
      <p:sp>
        <p:nvSpPr>
          <p:cNvPr id="9" name="TextBox 8"/>
          <p:cNvSpPr txBox="1"/>
          <p:nvPr/>
        </p:nvSpPr>
        <p:spPr>
          <a:xfrm>
            <a:off x="6096000" y="2276874"/>
            <a:ext cx="5256584" cy="3477875"/>
          </a:xfrm>
          <a:prstGeom prst="rect">
            <a:avLst/>
          </a:prstGeom>
          <a:noFill/>
        </p:spPr>
        <p:txBody>
          <a:bodyPr wrap="square" rtlCol="0">
            <a:spAutoFit/>
          </a:bodyPr>
          <a:lstStyle/>
          <a:p>
            <a:r>
              <a:rPr lang="kk-KZ" sz="2000" dirty="0" smtClean="0">
                <a:latin typeface="Times New Roman" pitchFamily="18" charset="0"/>
                <a:cs typeface="Times New Roman" pitchFamily="18" charset="0"/>
              </a:rPr>
              <a:t>Тұқым қуалайтын өзгергіштік.Әр түрлі факторлардың әсерінен генотиптің кенеттен бағытталмаған өзгерістерінен тұрады.Егер мутация барысында қоршаған орта жағдайына пайдалы жаңа өзгерістер пайда болса,мутант даралар сұрыпталу арқылы сақталады.Осы пайдалы мутацияға ие дара пайдалы қасиеттері бар едәуір көп ұрпақ қалдырады.Егер дара </a:t>
            </a:r>
            <a:r>
              <a:rPr lang="kk-KZ" sz="2000" dirty="0" smtClean="0">
                <a:latin typeface="Times New Roman" pitchFamily="18" charset="0"/>
                <a:cs typeface="Times New Roman" pitchFamily="18" charset="0"/>
              </a:rPr>
              <a:t>зиян мутация </a:t>
            </a:r>
            <a:r>
              <a:rPr lang="kk-KZ" sz="2000" dirty="0" smtClean="0">
                <a:latin typeface="Times New Roman" pitchFamily="18" charset="0"/>
                <a:cs typeface="Times New Roman" pitchFamily="18" charset="0"/>
              </a:rPr>
              <a:t>алатын болса,олар не жойылады,немесе ұрпақтарының саны аз болады. </a:t>
            </a:r>
            <a:endParaRPr lang="ru-RU" sz="2000" dirty="0">
              <a:latin typeface="Times New Roman" pitchFamily="18" charset="0"/>
              <a:cs typeface="Times New Roman" pitchFamily="18" charset="0"/>
            </a:endParaRPr>
          </a:p>
        </p:txBody>
      </p:sp>
      <p:cxnSp>
        <p:nvCxnSpPr>
          <p:cNvPr id="11" name="Прямая со стрелкой 10"/>
          <p:cNvCxnSpPr/>
          <p:nvPr/>
        </p:nvCxnSpPr>
        <p:spPr>
          <a:xfrm flipH="1">
            <a:off x="3791744" y="1124744"/>
            <a:ext cx="1872208" cy="46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663952" y="1124744"/>
            <a:ext cx="1728192" cy="46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2"/>
          </p:cNvCxnSpPr>
          <p:nvPr/>
        </p:nvCxnSpPr>
        <p:spPr>
          <a:xfrm>
            <a:off x="3071664" y="2049816"/>
            <a:ext cx="0" cy="443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608168" y="198884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03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9376" y="260650"/>
            <a:ext cx="11377264" cy="5865517"/>
          </a:xfrm>
        </p:spPr>
        <p:txBody>
          <a:bodyPr>
            <a:normAutofit/>
          </a:bodyPr>
          <a:lstStyle/>
          <a:p>
            <a:pPr marL="0" indent="0" algn="ctr">
              <a:buNone/>
            </a:pPr>
            <a:endParaRPr lang="kk-KZ" sz="2400" dirty="0" smtClean="0">
              <a:latin typeface="Times New Roman" pitchFamily="18" charset="0"/>
              <a:cs typeface="Times New Roman" pitchFamily="18" charset="0"/>
            </a:endParaRPr>
          </a:p>
          <a:p>
            <a:pPr marL="0" indent="0" algn="ctr">
              <a:buNone/>
            </a:pPr>
            <a:endParaRPr lang="kk-KZ" sz="2400" dirty="0">
              <a:latin typeface="Times New Roman" pitchFamily="18" charset="0"/>
              <a:cs typeface="Times New Roman" pitchFamily="18" charset="0"/>
            </a:endParaRPr>
          </a:p>
          <a:p>
            <a:pPr marL="0" indent="0" algn="ctr">
              <a:buNone/>
            </a:pPr>
            <a:endParaRPr lang="kk-KZ" sz="2400" dirty="0" smtClean="0">
              <a:latin typeface="Times New Roman" pitchFamily="18" charset="0"/>
              <a:cs typeface="Times New Roman" pitchFamily="18" charset="0"/>
            </a:endParaRPr>
          </a:p>
          <a:p>
            <a:pPr marL="0" indent="0" algn="ctr">
              <a:buNone/>
            </a:pPr>
            <a:endParaRPr lang="kk-KZ" sz="2400" dirty="0">
              <a:latin typeface="Times New Roman" pitchFamily="18" charset="0"/>
              <a:cs typeface="Times New Roman" pitchFamily="18" charset="0"/>
            </a:endParaRPr>
          </a:p>
          <a:p>
            <a:pPr marL="0" indent="0" algn="ctr">
              <a:buNone/>
            </a:pPr>
            <a:endParaRPr lang="ru-RU" sz="2400" dirty="0">
              <a:latin typeface="Times New Roman" pitchFamily="18" charset="0"/>
              <a:cs typeface="Times New Roman" pitchFamily="18" charset="0"/>
            </a:endParaRPr>
          </a:p>
        </p:txBody>
      </p:sp>
      <p:sp>
        <p:nvSpPr>
          <p:cNvPr id="7" name="Прямоугольник 6"/>
          <p:cNvSpPr/>
          <p:nvPr/>
        </p:nvSpPr>
        <p:spPr>
          <a:xfrm>
            <a:off x="3287688" y="404664"/>
            <a:ext cx="60486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kk-KZ" sz="2400" dirty="0">
                <a:solidFill>
                  <a:prstClr val="black"/>
                </a:solidFill>
                <a:latin typeface="Times New Roman" pitchFamily="18" charset="0"/>
                <a:cs typeface="Times New Roman" pitchFamily="18" charset="0"/>
              </a:rPr>
              <a:t>1927 жылы орыс генетигі Ю.А.Филипченко </a:t>
            </a:r>
          </a:p>
          <a:p>
            <a:pPr lvl="0" algn="ctr">
              <a:spcBef>
                <a:spcPct val="20000"/>
              </a:spcBef>
            </a:pPr>
            <a:r>
              <a:rPr lang="kk-KZ" sz="2400" dirty="0">
                <a:solidFill>
                  <a:prstClr val="black"/>
                </a:solidFill>
                <a:latin typeface="Times New Roman" pitchFamily="18" charset="0"/>
                <a:cs typeface="Times New Roman" pitchFamily="18" charset="0"/>
              </a:rPr>
              <a:t>эволюциялық процесті екі топқа бөлді.</a:t>
            </a:r>
            <a:endParaRPr lang="ru-RU" sz="2400" dirty="0">
              <a:solidFill>
                <a:prstClr val="black"/>
              </a:solidFill>
              <a:latin typeface="Times New Roman" pitchFamily="18" charset="0"/>
              <a:cs typeface="Times New Roman" pitchFamily="18" charset="0"/>
            </a:endParaRPr>
          </a:p>
        </p:txBody>
      </p:sp>
      <p:sp>
        <p:nvSpPr>
          <p:cNvPr id="8" name="Прямоугольник 7"/>
          <p:cNvSpPr/>
          <p:nvPr/>
        </p:nvSpPr>
        <p:spPr>
          <a:xfrm>
            <a:off x="839416" y="1844824"/>
            <a:ext cx="44644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latin typeface="Times New Roman" pitchFamily="18" charset="0"/>
                <a:cs typeface="Times New Roman" pitchFamily="18" charset="0"/>
              </a:rPr>
              <a:t>Макроэволюция </a:t>
            </a:r>
            <a:endParaRPr lang="ru-RU" sz="3200" dirty="0">
              <a:latin typeface="Times New Roman" pitchFamily="18" charset="0"/>
              <a:cs typeface="Times New Roman" pitchFamily="18" charset="0"/>
            </a:endParaRPr>
          </a:p>
        </p:txBody>
      </p:sp>
      <p:sp>
        <p:nvSpPr>
          <p:cNvPr id="9" name="Прямоугольник 8"/>
          <p:cNvSpPr/>
          <p:nvPr/>
        </p:nvSpPr>
        <p:spPr>
          <a:xfrm>
            <a:off x="6765693" y="1843917"/>
            <a:ext cx="4298859" cy="64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latin typeface="Times New Roman" pitchFamily="18" charset="0"/>
                <a:cs typeface="Times New Roman" pitchFamily="18" charset="0"/>
              </a:rPr>
              <a:t>Микроэволюция</a:t>
            </a:r>
            <a:endParaRPr lang="ru-RU" sz="2800" dirty="0">
              <a:latin typeface="Times New Roman" pitchFamily="18" charset="0"/>
              <a:cs typeface="Times New Roman" pitchFamily="18" charset="0"/>
            </a:endParaRPr>
          </a:p>
        </p:txBody>
      </p:sp>
      <p:sp>
        <p:nvSpPr>
          <p:cNvPr id="10" name="Прямоугольник 9"/>
          <p:cNvSpPr/>
          <p:nvPr/>
        </p:nvSpPr>
        <p:spPr>
          <a:xfrm>
            <a:off x="839416" y="2924944"/>
            <a:ext cx="4464496"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Түрден де жоғары деңгейдегі (туыс,тұқымдас,отряд,класс т.б.) таксондардың қалыптасуына ықпал ететін процесс.Макроэволюция және оның бағыттары-биологиялық эволюция процесінің-организмдердің биологиялық тұрғыдан алға ұмтылысы,яғни тірі қалуға,сақталуға ұмтылуы.Ол үшін таралу аймақтарын игеріп,өте көп мөлшерде ұрпақ қалдыру керек.</a:t>
            </a:r>
            <a:endParaRPr lang="ru-RU" dirty="0">
              <a:latin typeface="Times New Roman" pitchFamily="18" charset="0"/>
              <a:cs typeface="Times New Roman" pitchFamily="18" charset="0"/>
            </a:endParaRPr>
          </a:p>
        </p:txBody>
      </p:sp>
      <p:sp>
        <p:nvSpPr>
          <p:cNvPr id="11" name="Прямоугольник 10"/>
          <p:cNvSpPr/>
          <p:nvPr/>
        </p:nvSpPr>
        <p:spPr>
          <a:xfrm>
            <a:off x="6765693" y="2924944"/>
            <a:ext cx="4298859"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Бір түрге жататын популяциялар ішінде жүретін әрі сол популяциялардың гендік қорының өзгеруіне және жаңа түрлердің пайда болуына әкелетін эволюциялық процесс.Микроэволюция өзгергіштіктің негізінде табиғи сұрыпталудың нәтижесінде жүзеге асады.Популяция санының артуы,олардың арасында генетикалық ақпараттың алмасуы,оқшаулану,және гендердің дрейфі әсер етеді.</a:t>
            </a:r>
            <a:endParaRPr lang="ru-RU" dirty="0">
              <a:latin typeface="Times New Roman" pitchFamily="18" charset="0"/>
              <a:cs typeface="Times New Roman" pitchFamily="18" charset="0"/>
            </a:endParaRPr>
          </a:p>
        </p:txBody>
      </p:sp>
      <p:cxnSp>
        <p:nvCxnSpPr>
          <p:cNvPr id="13" name="Прямая со стрелкой 12"/>
          <p:cNvCxnSpPr>
            <a:stCxn id="7" idx="2"/>
          </p:cNvCxnSpPr>
          <p:nvPr/>
        </p:nvCxnSpPr>
        <p:spPr>
          <a:xfrm flipH="1">
            <a:off x="3287688" y="1268760"/>
            <a:ext cx="30243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7" idx="2"/>
          </p:cNvCxnSpPr>
          <p:nvPr/>
        </p:nvCxnSpPr>
        <p:spPr>
          <a:xfrm>
            <a:off x="6312024" y="1268760"/>
            <a:ext cx="26642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2"/>
            <a:endCxn id="10" idx="0"/>
          </p:cNvCxnSpPr>
          <p:nvPr/>
        </p:nvCxnSpPr>
        <p:spPr>
          <a:xfrm>
            <a:off x="3071664" y="24928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9" idx="2"/>
            <a:endCxn id="11" idx="0"/>
          </p:cNvCxnSpPr>
          <p:nvPr/>
        </p:nvCxnSpPr>
        <p:spPr>
          <a:xfrm>
            <a:off x="8915123" y="24928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799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344" y="188641"/>
            <a:ext cx="11737304" cy="5786199"/>
          </a:xfrm>
          <a:prstGeom prst="rect">
            <a:avLst/>
          </a:prstGeom>
        </p:spPr>
        <p:txBody>
          <a:bodyPr wrap="square">
            <a:spAutoFit/>
          </a:bodyPr>
          <a:lstStyle/>
          <a:p>
            <a:pPr algn="just"/>
            <a:r>
              <a:rPr lang="ru-RU" b="1" dirty="0" smtClean="0">
                <a:solidFill>
                  <a:srgbClr val="212529"/>
                </a:solidFill>
                <a:latin typeface="Times New Roman" pitchFamily="18" charset="0"/>
                <a:cs typeface="Times New Roman" pitchFamily="18" charset="0"/>
              </a:rPr>
              <a:t>    </a:t>
            </a:r>
            <a:r>
              <a:rPr lang="ru-RU" b="1" dirty="0" err="1" smtClean="0">
                <a:solidFill>
                  <a:srgbClr val="212529"/>
                </a:solidFill>
                <a:latin typeface="Times New Roman" pitchFamily="18" charset="0"/>
                <a:cs typeface="Times New Roman" pitchFamily="18" charset="0"/>
              </a:rPr>
              <a:t>Эволюциялық</a:t>
            </a:r>
            <a:r>
              <a:rPr lang="ru-RU" b="1" dirty="0" smtClean="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дамудың</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ішкі</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себептерін</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түсіндіру</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барысында</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келесідей</a:t>
            </a:r>
            <a:r>
              <a:rPr lang="ru-RU" b="1" dirty="0">
                <a:solidFill>
                  <a:srgbClr val="212529"/>
                </a:solidFill>
                <a:latin typeface="Times New Roman" pitchFamily="18" charset="0"/>
                <a:cs typeface="Times New Roman" pitchFamily="18" charset="0"/>
              </a:rPr>
              <a:t> </a:t>
            </a:r>
            <a:r>
              <a:rPr lang="ru-RU" b="1" dirty="0" err="1">
                <a:solidFill>
                  <a:srgbClr val="212529"/>
                </a:solidFill>
                <a:latin typeface="Times New Roman" pitchFamily="18" charset="0"/>
                <a:cs typeface="Times New Roman" pitchFamily="18" charset="0"/>
              </a:rPr>
              <a:t>тұжырымдарды</a:t>
            </a:r>
            <a:r>
              <a:rPr lang="ru-RU" b="1" dirty="0">
                <a:solidFill>
                  <a:srgbClr val="212529"/>
                </a:solidFill>
                <a:latin typeface="Times New Roman" pitchFamily="18" charset="0"/>
                <a:cs typeface="Times New Roman" pitchFamily="18" charset="0"/>
              </a:rPr>
              <a:t> </a:t>
            </a:r>
            <a:r>
              <a:rPr lang="ru-RU" b="1" dirty="0" err="1" smtClean="0">
                <a:solidFill>
                  <a:srgbClr val="212529"/>
                </a:solidFill>
                <a:latin typeface="Times New Roman" pitchFamily="18" charset="0"/>
                <a:cs typeface="Times New Roman" pitchFamily="18" charset="0"/>
              </a:rPr>
              <a:t>бөлу</a:t>
            </a:r>
            <a:r>
              <a:rPr lang="ru-RU" b="1" dirty="0" smtClean="0">
                <a:solidFill>
                  <a:srgbClr val="212529"/>
                </a:solidFill>
                <a:latin typeface="Times New Roman" pitchFamily="18" charset="0"/>
                <a:cs typeface="Times New Roman" pitchFamily="18" charset="0"/>
              </a:rPr>
              <a:t> </a:t>
            </a:r>
            <a:r>
              <a:rPr lang="ru-RU" b="1" dirty="0" err="1" smtClean="0">
                <a:solidFill>
                  <a:srgbClr val="212529"/>
                </a:solidFill>
                <a:latin typeface="Times New Roman" pitchFamily="18" charset="0"/>
                <a:cs typeface="Times New Roman" pitchFamily="18" charset="0"/>
              </a:rPr>
              <a:t>керек</a:t>
            </a:r>
            <a:r>
              <a:rPr lang="ru-RU" b="1" dirty="0" smtClean="0">
                <a:solidFill>
                  <a:srgbClr val="212529"/>
                </a:solidFill>
                <a:latin typeface="Times New Roman" pitchFamily="18" charset="0"/>
                <a:cs typeface="Times New Roman" pitchFamily="18" charset="0"/>
              </a:rPr>
              <a:t>.</a:t>
            </a:r>
            <a:endParaRPr lang="ru-RU" b="1" dirty="0">
              <a:solidFill>
                <a:srgbClr val="212529"/>
              </a:solidFill>
              <a:latin typeface="Times New Roman" pitchFamily="18" charset="0"/>
              <a:cs typeface="Times New Roman" pitchFamily="18" charset="0"/>
            </a:endParaRPr>
          </a:p>
          <a:p>
            <a:r>
              <a:rPr lang="ru-RU" sz="1600" dirty="0">
                <a:solidFill>
                  <a:srgbClr val="212529"/>
                </a:solidFill>
                <a:latin typeface="Times New Roman" pitchFamily="18" charset="0"/>
                <a:cs typeface="Times New Roman" pitchFamily="18" charset="0"/>
              </a:rPr>
              <a:t>1) </a:t>
            </a:r>
            <a:r>
              <a:rPr lang="ru-RU" sz="1600" dirty="0" err="1">
                <a:solidFill>
                  <a:srgbClr val="212529"/>
                </a:solidFill>
                <a:latin typeface="Times New Roman" pitchFamily="18" charset="0"/>
                <a:cs typeface="Times New Roman" pitchFamily="18" charset="0"/>
              </a:rPr>
              <a:t>Т</a:t>
            </a:r>
            <a:r>
              <a:rPr lang="ru-RU" sz="1600" dirty="0" err="1" smtClean="0">
                <a:solidFill>
                  <a:srgbClr val="212529"/>
                </a:solidFill>
                <a:latin typeface="Times New Roman" pitchFamily="18" charset="0"/>
                <a:cs typeface="Times New Roman" pitchFamily="18" charset="0"/>
              </a:rPr>
              <a:t>ұқым</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қуалаушылық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касиеті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нақты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көрінеді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және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келесі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ұрпақтарда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сіңіріліп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жойылып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кетпейді</a:t>
            </a:r>
            <a:r>
              <a:rPr lang="ru-RU" sz="1600" dirty="0">
                <a:solidFill>
                  <a:srgbClr val="212529"/>
                </a:solidFill>
                <a:latin typeface="Times New Roman" pitchFamily="18" charset="0"/>
                <a:cs typeface="Times New Roman" pitchFamily="18" charset="0"/>
              </a:rPr>
              <a:t>;</a:t>
            </a:r>
          </a:p>
          <a:p>
            <a:r>
              <a:rPr lang="ru-RU" sz="1600" dirty="0" smtClean="0">
                <a:solidFill>
                  <a:srgbClr val="212529"/>
                </a:solidFill>
                <a:latin typeface="Times New Roman" pitchFamily="18" charset="0"/>
                <a:cs typeface="Times New Roman" pitchFamily="18" charset="0"/>
              </a:rPr>
              <a:t>2)</a:t>
            </a:r>
            <a:r>
              <a:rPr lang="ru-RU" sz="1600" dirty="0" err="1">
                <a:solidFill>
                  <a:srgbClr val="212529"/>
                </a:solidFill>
                <a:latin typeface="Times New Roman" pitchFamily="18" charset="0"/>
                <a:cs typeface="Times New Roman" pitchFamily="18" charset="0"/>
              </a:rPr>
              <a:t>Т</a:t>
            </a:r>
            <a:r>
              <a:rPr lang="ru-RU" sz="1600" dirty="0" err="1" smtClean="0">
                <a:solidFill>
                  <a:srgbClr val="212529"/>
                </a:solidFill>
                <a:latin typeface="Times New Roman" pitchFamily="18" charset="0"/>
                <a:cs typeface="Times New Roman" pitchFamily="18" charset="0"/>
              </a:rPr>
              <a:t>ұқым</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қуалаушылық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қасиеті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жасуша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ядросының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хромосомаларында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жинақталған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гендер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хромосомаларда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сызықтық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реттілікте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орналасады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және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олар</a:t>
            </a:r>
            <a:r>
              <a:rPr lang="ru-RU" sz="1600" dirty="0">
                <a:solidFill>
                  <a:srgbClr val="212529"/>
                </a:solidFill>
                <a:latin typeface="Times New Roman" pitchFamily="18" charset="0"/>
                <a:cs typeface="Times New Roman" pitchFamily="18" charset="0"/>
              </a:rPr>
              <a:t>  ДНҚ  </a:t>
            </a:r>
            <a:r>
              <a:rPr lang="ru-RU" sz="1600" dirty="0" err="1">
                <a:solidFill>
                  <a:srgbClr val="212529"/>
                </a:solidFill>
                <a:latin typeface="Times New Roman" pitchFamily="18" charset="0"/>
                <a:cs typeface="Times New Roman" pitchFamily="18" charset="0"/>
              </a:rPr>
              <a:t>молекуласының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белгілі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бөліктері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3) </a:t>
            </a:r>
            <a:r>
              <a:rPr lang="ru-RU" sz="1600" dirty="0" err="1" smtClean="0">
                <a:solidFill>
                  <a:srgbClr val="212529"/>
                </a:solidFill>
                <a:latin typeface="Times New Roman" pitchFamily="18" charset="0"/>
                <a:cs typeface="Times New Roman" pitchFamily="18" charset="0"/>
              </a:rPr>
              <a:t>Тұқым</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қуалаушылық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қаситетінің</a:t>
            </a:r>
            <a:r>
              <a:rPr lang="ru-RU" sz="1600" dirty="0">
                <a:solidFill>
                  <a:srgbClr val="212529"/>
                </a:solidFill>
                <a:latin typeface="Times New Roman" pitchFamily="18" charset="0"/>
                <a:cs typeface="Times New Roman" pitchFamily="18" charset="0"/>
              </a:rPr>
              <a:t> коды ДНҚ </a:t>
            </a:r>
            <a:r>
              <a:rPr lang="ru-RU" sz="1600" dirty="0" err="1">
                <a:solidFill>
                  <a:srgbClr val="212529"/>
                </a:solidFill>
                <a:latin typeface="Times New Roman" pitchFamily="18" charset="0"/>
                <a:cs typeface="Times New Roman" pitchFamily="18" charset="0"/>
              </a:rPr>
              <a:t>молекуласындағы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азоттық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негіздердің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қайталану</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реттілігі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және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олар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айырықша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ақуыз</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молекулаларының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синтезін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қадағалайды</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4) </a:t>
            </a:r>
            <a:r>
              <a:rPr lang="ru-RU" sz="1600" dirty="0" err="1" smtClean="0">
                <a:solidFill>
                  <a:srgbClr val="212529"/>
                </a:solidFill>
                <a:latin typeface="Times New Roman" pitchFamily="18" charset="0"/>
                <a:cs typeface="Times New Roman" pitchFamily="18" charset="0"/>
              </a:rPr>
              <a:t>Ағзаның</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онтогенездік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дамуында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генетикалық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ақпарат</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морфогенетикалық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үрдістердің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жүру</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бағытын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анықтайды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оған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сыртқы</a:t>
            </a:r>
            <a:r>
              <a:rPr lang="ru-RU" sz="1600" dirty="0">
                <a:solidFill>
                  <a:srgbClr val="212529"/>
                </a:solidFill>
                <a:latin typeface="Times New Roman" pitchFamily="18" charset="0"/>
                <a:cs typeface="Times New Roman" pitchFamily="18" charset="0"/>
              </a:rPr>
              <a:t> орта   </a:t>
            </a:r>
            <a:r>
              <a:rPr lang="ru-RU" sz="1600" dirty="0" err="1">
                <a:solidFill>
                  <a:srgbClr val="212529"/>
                </a:solidFill>
                <a:latin typeface="Times New Roman" pitchFamily="18" charset="0"/>
                <a:cs typeface="Times New Roman" pitchFamily="18" charset="0"/>
              </a:rPr>
              <a:t>айтарлықтай</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әсер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етеді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қалыптасқан</a:t>
            </a:r>
            <a:r>
              <a:rPr lang="ru-RU" sz="1600" dirty="0">
                <a:solidFill>
                  <a:srgbClr val="212529"/>
                </a:solidFill>
                <a:latin typeface="Times New Roman" pitchFamily="18" charset="0"/>
                <a:cs typeface="Times New Roman" pitchFamily="18" charset="0"/>
              </a:rPr>
              <a:t>   фенотип </a:t>
            </a:r>
            <a:r>
              <a:rPr lang="ru-RU" sz="1600" dirty="0" err="1">
                <a:solidFill>
                  <a:srgbClr val="212529"/>
                </a:solidFill>
                <a:latin typeface="Times New Roman" pitchFamily="18" charset="0"/>
                <a:cs typeface="Times New Roman" pitchFamily="18" charset="0"/>
              </a:rPr>
              <a:t>генетикалық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негіз</a:t>
            </a:r>
            <a:r>
              <a:rPr lang="ru-RU" sz="1600" dirty="0">
                <a:solidFill>
                  <a:srgbClr val="212529"/>
                </a:solidFill>
                <a:latin typeface="Times New Roman" pitchFamily="18" charset="0"/>
                <a:cs typeface="Times New Roman" pitchFamily="18" charset="0"/>
              </a:rPr>
              <a:t> бен </a:t>
            </a:r>
            <a:r>
              <a:rPr lang="ru-RU" sz="1600" dirty="0" err="1">
                <a:solidFill>
                  <a:srgbClr val="212529"/>
                </a:solidFill>
                <a:latin typeface="Times New Roman" pitchFamily="18" charset="0"/>
                <a:cs typeface="Times New Roman" pitchFamily="18" charset="0"/>
              </a:rPr>
              <a:t>сыртқы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ортаның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әсерінің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нәтижесі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ретінде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қарастырылады</a:t>
            </a:r>
            <a:r>
              <a:rPr lang="ru-RU" sz="1600" dirty="0">
                <a:solidFill>
                  <a:srgbClr val="212529"/>
                </a:solidFill>
                <a:latin typeface="Times New Roman" pitchFamily="18" charset="0"/>
                <a:cs typeface="Times New Roman" pitchFamily="18" charset="0"/>
              </a:rPr>
              <a:t>;</a:t>
            </a:r>
          </a:p>
          <a:p>
            <a:r>
              <a:rPr lang="ru-RU" sz="1600" dirty="0" smtClean="0">
                <a:solidFill>
                  <a:srgbClr val="212529"/>
                </a:solidFill>
                <a:latin typeface="Times New Roman" pitchFamily="18" charset="0"/>
                <a:cs typeface="Times New Roman" pitchFamily="18" charset="0"/>
              </a:rPr>
              <a:t>5)</a:t>
            </a:r>
            <a:r>
              <a:rPr lang="ru-RU" sz="1600" dirty="0" err="1" smtClean="0">
                <a:solidFill>
                  <a:srgbClr val="212529"/>
                </a:solidFill>
                <a:latin typeface="Times New Roman" pitchFamily="18" charset="0"/>
                <a:cs typeface="Times New Roman" pitchFamily="18" charset="0"/>
              </a:rPr>
              <a:t>Белгінің</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фенотиптік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көрінісінің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барлық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мүмкіндік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варианттары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генотиптің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қалыпты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реакциясы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Бұл</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варианттар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тұқым</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қуалаушылық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емес</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модификациялық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өзгергіштіктер</a:t>
            </a:r>
            <a:r>
              <a:rPr lang="ru-RU" sz="1600" dirty="0">
                <a:solidFill>
                  <a:srgbClr val="212529"/>
                </a:solidFill>
                <a:latin typeface="Times New Roman" pitchFamily="18" charset="0"/>
                <a:cs typeface="Times New Roman" pitchFamily="18" charset="0"/>
              </a:rPr>
              <a:t>;</a:t>
            </a:r>
          </a:p>
          <a:p>
            <a:r>
              <a:rPr lang="ru-RU" sz="1600" dirty="0" smtClean="0">
                <a:solidFill>
                  <a:srgbClr val="212529"/>
                </a:solidFill>
                <a:latin typeface="Times New Roman" pitchFamily="18" charset="0"/>
                <a:cs typeface="Times New Roman" pitchFamily="18" charset="0"/>
              </a:rPr>
              <a:t>6)</a:t>
            </a:r>
            <a:r>
              <a:rPr lang="ru-RU" sz="1600" dirty="0" err="1" smtClean="0">
                <a:solidFill>
                  <a:srgbClr val="212529"/>
                </a:solidFill>
                <a:latin typeface="Times New Roman" pitchFamily="18" charset="0"/>
                <a:cs typeface="Times New Roman" pitchFamily="18" charset="0"/>
              </a:rPr>
              <a:t>Нағыз</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тұқым</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қуалаушылық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қасиеттер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немесе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өзгергіштіктер</a:t>
            </a:r>
            <a:r>
              <a:rPr lang="ru-RU" sz="1600" dirty="0">
                <a:solidFill>
                  <a:srgbClr val="212529"/>
                </a:solidFill>
                <a:latin typeface="Times New Roman" pitchFamily="18" charset="0"/>
                <a:cs typeface="Times New Roman" pitchFamily="18" charset="0"/>
              </a:rPr>
              <a:t> - </a:t>
            </a:r>
            <a:r>
              <a:rPr lang="ru-RU" sz="1600" dirty="0" err="1">
                <a:solidFill>
                  <a:srgbClr val="212529"/>
                </a:solidFill>
                <a:latin typeface="Times New Roman" pitchFamily="18" charset="0"/>
                <a:cs typeface="Times New Roman" pitchFamily="18" charset="0"/>
              </a:rPr>
              <a:t>мутациялық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геномдық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хромосомалық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және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гендік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деңгейлерде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жүреді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анықталмаған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және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өзін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тудырған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себептерге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қатысты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кездейсоқтық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оқиға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7) </a:t>
            </a:r>
            <a:r>
              <a:rPr lang="ru-RU" sz="1600" dirty="0" err="1" smtClean="0">
                <a:solidFill>
                  <a:srgbClr val="212529"/>
                </a:solidFill>
                <a:latin typeface="Times New Roman" pitchFamily="18" charset="0"/>
                <a:cs typeface="Times New Roman" pitchFamily="18" charset="0"/>
              </a:rPr>
              <a:t>Мутацияның</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өте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күшті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фенотиптік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көрінуі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үшін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зиянды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түрдің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генофондына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зиянсыз</a:t>
            </a:r>
            <a:r>
              <a:rPr lang="ru-RU" sz="1600" dirty="0">
                <a:solidFill>
                  <a:srgbClr val="212529"/>
                </a:solidFill>
                <a:latin typeface="Times New Roman" pitchFamily="18" charset="0"/>
                <a:cs typeface="Times New Roman" pitchFamily="18" charset="0"/>
              </a:rPr>
              <a:t> аз </a:t>
            </a:r>
            <a:r>
              <a:rPr lang="ru-RU" sz="1600" dirty="0" err="1">
                <a:solidFill>
                  <a:srgbClr val="212529"/>
                </a:solidFill>
                <a:latin typeface="Times New Roman" pitchFamily="18" charset="0"/>
                <a:cs typeface="Times New Roman" pitchFamily="18" charset="0"/>
              </a:rPr>
              <a:t>мөлшерде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көрінген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мутациялық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кіреді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олар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комбинативтік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өзгергіштіктің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бастапқы</a:t>
            </a:r>
            <a:r>
              <a:rPr lang="ru-RU" sz="1600" dirty="0">
                <a:solidFill>
                  <a:srgbClr val="212529"/>
                </a:solidFill>
                <a:latin typeface="Times New Roman" pitchFamily="18" charset="0"/>
                <a:cs typeface="Times New Roman" pitchFamily="18" charset="0"/>
              </a:rPr>
              <a:t> материалы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8) </a:t>
            </a:r>
            <a:r>
              <a:rPr lang="ru-RU" sz="1600" dirty="0" err="1" smtClean="0">
                <a:solidFill>
                  <a:srgbClr val="212529"/>
                </a:solidFill>
                <a:latin typeface="Times New Roman" pitchFamily="18" charset="0"/>
                <a:cs typeface="Times New Roman" pitchFamily="18" charset="0"/>
              </a:rPr>
              <a:t>Популяцияның</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генофондының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құрамының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бағытты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өзгеруін</a:t>
            </a:r>
            <a:r>
              <a:rPr lang="ru-RU" sz="1600" dirty="0">
                <a:solidFill>
                  <a:srgbClr val="212529"/>
                </a:solidFill>
                <a:latin typeface="Times New Roman" pitchFamily="18" charset="0"/>
                <a:cs typeface="Times New Roman" pitchFamily="18" charset="0"/>
              </a:rPr>
              <a:t> эволюция </a:t>
            </a:r>
            <a:r>
              <a:rPr lang="ru-RU" sz="1600" dirty="0" err="1">
                <a:solidFill>
                  <a:srgbClr val="212529"/>
                </a:solidFill>
                <a:latin typeface="Times New Roman" pitchFamily="18" charset="0"/>
                <a:cs typeface="Times New Roman" pitchFamily="18" charset="0"/>
              </a:rPr>
              <a:t>деп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атауға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болады</a:t>
            </a:r>
            <a:r>
              <a:rPr lang="ru-RU" sz="1600" dirty="0">
                <a:solidFill>
                  <a:srgbClr val="212529"/>
                </a:solidFill>
                <a:latin typeface="Times New Roman" pitchFamily="18" charset="0"/>
                <a:cs typeface="Times New Roman" pitchFamily="18" charset="0"/>
              </a:rPr>
              <a:t>; оны </a:t>
            </a:r>
            <a:r>
              <a:rPr lang="ru-RU" sz="1600" dirty="0" err="1">
                <a:solidFill>
                  <a:srgbClr val="212529"/>
                </a:solidFill>
                <a:latin typeface="Times New Roman" pitchFamily="18" charset="0"/>
                <a:cs typeface="Times New Roman" pitchFamily="18" charset="0"/>
              </a:rPr>
              <a:t>жүргізетін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басты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күш-табиги</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сұрыптау</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9) </a:t>
            </a:r>
            <a:r>
              <a:rPr lang="ru-RU" sz="1600" dirty="0" err="1" smtClean="0">
                <a:solidFill>
                  <a:srgbClr val="212529"/>
                </a:solidFill>
                <a:latin typeface="Times New Roman" pitchFamily="18" charset="0"/>
                <a:cs typeface="Times New Roman" pitchFamily="18" charset="0"/>
              </a:rPr>
              <a:t>Сұрыптау</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фенотиптерге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әсер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етеді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бұл</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кезде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жеке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белгілер</a:t>
            </a:r>
            <a:r>
              <a:rPr lang="ru-RU" sz="1600" dirty="0">
                <a:solidFill>
                  <a:srgbClr val="212529"/>
                </a:solidFill>
                <a:latin typeface="Times New Roman" pitchFamily="18" charset="0"/>
                <a:cs typeface="Times New Roman" pitchFamily="18" charset="0"/>
              </a:rPr>
              <a:t> мен </a:t>
            </a:r>
            <a:r>
              <a:rPr lang="ru-RU" sz="1600" dirty="0" err="1">
                <a:solidFill>
                  <a:srgbClr val="212529"/>
                </a:solidFill>
                <a:latin typeface="Times New Roman" pitchFamily="18" charset="0"/>
                <a:cs typeface="Times New Roman" pitchFamily="18" charset="0"/>
              </a:rPr>
              <a:t>аллелдер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емес</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белгілі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қалыпты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реакцияларга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тән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генотиптер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сұрыпталады</a:t>
            </a:r>
            <a:r>
              <a:rPr lang="ru-RU" sz="1600" dirty="0">
                <a:solidFill>
                  <a:srgbClr val="212529"/>
                </a:solidFill>
                <a:latin typeface="Times New Roman" pitchFamily="18" charset="0"/>
                <a:cs typeface="Times New Roman" pitchFamily="18" charset="0"/>
              </a:rPr>
              <a:t>;</a:t>
            </a:r>
          </a:p>
          <a:p>
            <a:r>
              <a:rPr lang="ru-RU" sz="1600" dirty="0" smtClean="0">
                <a:solidFill>
                  <a:srgbClr val="212529"/>
                </a:solidFill>
                <a:latin typeface="Times New Roman" pitchFamily="18" charset="0"/>
                <a:cs typeface="Times New Roman" pitchFamily="18" charset="0"/>
              </a:rPr>
              <a:t>10)</a:t>
            </a:r>
            <a:r>
              <a:rPr lang="ru-RU" sz="1600" dirty="0" err="1" smtClean="0">
                <a:solidFill>
                  <a:srgbClr val="212529"/>
                </a:solidFill>
                <a:latin typeface="Times New Roman" pitchFamily="18" charset="0"/>
                <a:cs typeface="Times New Roman" pitchFamily="18" charset="0"/>
              </a:rPr>
              <a:t>Туысты</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түрлердің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генофондтарында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гомологтық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гендер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сақталады</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олар</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әртүрлі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түрлерде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гомологтық</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мутациялардың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пайда</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болуын</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қамтамасыз</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етеді</a:t>
            </a:r>
            <a:r>
              <a:rPr lang="ru-RU" sz="1600" dirty="0">
                <a:solidFill>
                  <a:srgbClr val="212529"/>
                </a:solidFill>
                <a:latin typeface="Times New Roman" pitchFamily="18" charset="0"/>
                <a:cs typeface="Times New Roman" pitchFamily="18" charset="0"/>
              </a:rPr>
              <a:t>;</a:t>
            </a:r>
          </a:p>
          <a:p>
            <a:r>
              <a:rPr lang="ru-RU" sz="1600" dirty="0" smtClean="0">
                <a:solidFill>
                  <a:srgbClr val="212529"/>
                </a:solidFill>
                <a:latin typeface="Times New Roman" pitchFamily="18" charset="0"/>
                <a:cs typeface="Times New Roman" pitchFamily="18" charset="0"/>
              </a:rPr>
              <a:t>11)</a:t>
            </a:r>
            <a:r>
              <a:rPr lang="ru-RU" sz="1600" dirty="0" err="1" smtClean="0">
                <a:solidFill>
                  <a:srgbClr val="212529"/>
                </a:solidFill>
                <a:latin typeface="Times New Roman" pitchFamily="18" charset="0"/>
                <a:cs typeface="Times New Roman" pitchFamily="18" charset="0"/>
              </a:rPr>
              <a:t>Модификациялық</a:t>
            </a:r>
            <a:r>
              <a:rPr lang="ru-RU" sz="1600" dirty="0" smtClean="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өзгергіштік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түрдің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ортаның</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әртүрлі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әсеріне</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бейімдік</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қасиеті</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болып</a:t>
            </a:r>
            <a:r>
              <a:rPr lang="ru-RU" sz="1600" dirty="0">
                <a:solidFill>
                  <a:srgbClr val="212529"/>
                </a:solidFill>
                <a:latin typeface="Times New Roman" pitchFamily="18" charset="0"/>
                <a:cs typeface="Times New Roman" pitchFamily="18" charset="0"/>
              </a:rPr>
              <a:t> </a:t>
            </a:r>
            <a:r>
              <a:rPr lang="ru-RU" sz="1600" dirty="0" err="1">
                <a:solidFill>
                  <a:srgbClr val="212529"/>
                </a:solidFill>
                <a:latin typeface="Times New Roman" pitchFamily="18" charset="0"/>
                <a:cs typeface="Times New Roman" pitchFamily="18" charset="0"/>
              </a:rPr>
              <a:t>табылады</a:t>
            </a:r>
            <a:r>
              <a:rPr lang="ru-RU" sz="1600" dirty="0">
                <a:solidFill>
                  <a:srgbClr val="212529"/>
                </a:solidFill>
                <a:latin typeface="Times New Roman" pitchFamily="18" charset="0"/>
                <a:cs typeface="Times New Roman" pitchFamily="18" charset="0"/>
              </a:rPr>
              <a:t>.</a:t>
            </a:r>
          </a:p>
          <a:p>
            <a:r>
              <a:rPr lang="ru-RU" sz="1600" dirty="0">
                <a:solidFill>
                  <a:srgbClr val="212529"/>
                </a:solidFill>
                <a:latin typeface="Times New Roman" pitchFamily="18" charset="0"/>
                <a:cs typeface="Times New Roman" pitchFamily="18" charset="0"/>
              </a:rPr>
              <a:t> </a:t>
            </a:r>
            <a:endParaRPr lang="ru-RU" sz="1600" b="0" i="0" dirty="0">
              <a:solidFill>
                <a:srgbClr val="212529"/>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67238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2"/>
            <a:ext cx="10887000" cy="6126165"/>
          </a:xfrm>
        </p:spPr>
        <p:txBody>
          <a:bodyPr>
            <a:normAutofit/>
          </a:bodyPr>
          <a:lstStyle/>
          <a:p>
            <a:pPr marL="0" indent="0">
              <a:buNone/>
            </a:pPr>
            <a:r>
              <a:rPr lang="kk-KZ" sz="1800" dirty="0" smtClean="0">
                <a:latin typeface="Times New Roman" pitchFamily="18" charset="0"/>
                <a:cs typeface="Times New Roman" pitchFamily="18" charset="0"/>
              </a:rPr>
              <a:t>1-тапсырма.</a:t>
            </a:r>
          </a:p>
          <a:p>
            <a:pPr marL="0" indent="0">
              <a:buNone/>
            </a:pPr>
            <a:endParaRPr lang="ru-RU" sz="24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98261649"/>
              </p:ext>
            </p:extLst>
          </p:nvPr>
        </p:nvGraphicFramePr>
        <p:xfrm>
          <a:off x="119336" y="42333"/>
          <a:ext cx="11970263" cy="6465124"/>
        </p:xfrm>
        <a:graphic>
          <a:graphicData uri="http://schemas.openxmlformats.org/drawingml/2006/table">
            <a:tbl>
              <a:tblPr firstRow="1" bandRow="1">
                <a:tableStyleId>{5C22544A-7EE6-4342-B048-85BDC9FD1C3A}</a:tableStyleId>
              </a:tblPr>
              <a:tblGrid>
                <a:gridCol w="2252655"/>
                <a:gridCol w="1944216"/>
                <a:gridCol w="2160240"/>
                <a:gridCol w="2016224"/>
                <a:gridCol w="1800200"/>
                <a:gridCol w="1796728"/>
              </a:tblGrid>
              <a:tr h="556613">
                <a:tc>
                  <a:txBody>
                    <a:bodyPr/>
                    <a:lstStyle/>
                    <a:p>
                      <a:endParaRPr lang="ru-RU" dirty="0"/>
                    </a:p>
                  </a:txBody>
                  <a:tcPr/>
                </a:tc>
                <a:tc>
                  <a:txBody>
                    <a:bodyPr/>
                    <a:lstStyle/>
                    <a:p>
                      <a:r>
                        <a:rPr lang="kk-KZ" dirty="0" smtClean="0">
                          <a:latin typeface="Times New Roman" pitchFamily="18" charset="0"/>
                          <a:cs typeface="Times New Roman" pitchFamily="18" charset="0"/>
                        </a:rPr>
                        <a:t>Макроэволюция </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   Микроэволюция</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     Комбинация </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    Мутация </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  Дупликация </a:t>
                      </a:r>
                      <a:endParaRPr lang="ru-RU" dirty="0">
                        <a:latin typeface="Times New Roman" pitchFamily="18" charset="0"/>
                        <a:cs typeface="Times New Roman" pitchFamily="18" charset="0"/>
                      </a:endParaRPr>
                    </a:p>
                  </a:txBody>
                  <a:tcPr/>
                </a:tc>
              </a:tr>
              <a:tr h="1280132">
                <a:tc>
                  <a:txBody>
                    <a:bodyPr/>
                    <a:lstStyle/>
                    <a:p>
                      <a:r>
                        <a:rPr lang="kk-KZ" dirty="0" smtClean="0">
                          <a:latin typeface="Times New Roman" pitchFamily="18" charset="0"/>
                          <a:cs typeface="Times New Roman" pitchFamily="18" charset="0"/>
                        </a:rPr>
                        <a:t>Гендік қордың өзгеруіне,жаңа</a:t>
                      </a:r>
                      <a:r>
                        <a:rPr lang="kk-KZ" baseline="0" dirty="0" smtClean="0">
                          <a:latin typeface="Times New Roman" pitchFamily="18" charset="0"/>
                          <a:cs typeface="Times New Roman" pitchFamily="18" charset="0"/>
                        </a:rPr>
                        <a:t> түрдің пайда болу жиынтығы.</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984717">
                <a:tc>
                  <a:txBody>
                    <a:bodyPr/>
                    <a:lstStyle/>
                    <a:p>
                      <a:r>
                        <a:rPr lang="kk-KZ" dirty="0" smtClean="0">
                          <a:latin typeface="Times New Roman" pitchFamily="18" charset="0"/>
                          <a:cs typeface="Times New Roman" pitchFamily="18" charset="0"/>
                        </a:rPr>
                        <a:t>Жаңа белгілер мен қасиеттердің пайда болуы</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r>
              <a:tr h="1144808">
                <a:tc>
                  <a:txBody>
                    <a:bodyPr/>
                    <a:lstStyle/>
                    <a:p>
                      <a:r>
                        <a:rPr lang="kk-KZ" dirty="0" smtClean="0">
                          <a:latin typeface="Times New Roman" pitchFamily="18" charset="0"/>
                          <a:cs typeface="Times New Roman" pitchFamily="18" charset="0"/>
                        </a:rPr>
                        <a:t>Организмдердің тірі қалуға,сақталуға</a:t>
                      </a:r>
                      <a:r>
                        <a:rPr lang="kk-KZ" baseline="0" dirty="0" smtClean="0">
                          <a:latin typeface="Times New Roman" pitchFamily="18" charset="0"/>
                          <a:cs typeface="Times New Roman" pitchFamily="18" charset="0"/>
                        </a:rPr>
                        <a:t> ұмтылысы.</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1280132">
                <a:tc>
                  <a:txBody>
                    <a:bodyPr/>
                    <a:lstStyle/>
                    <a:p>
                      <a:r>
                        <a:rPr lang="kk-KZ" dirty="0" smtClean="0">
                          <a:latin typeface="Times New Roman" pitchFamily="18" charset="0"/>
                          <a:cs typeface="Times New Roman" pitchFamily="18" charset="0"/>
                        </a:rPr>
                        <a:t>Гендер мен хромосомалар өзгеріске ұшырамайды.</a:t>
                      </a:r>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1218722">
                <a:tc>
                  <a:txBody>
                    <a:bodyPr/>
                    <a:lstStyle/>
                    <a:p>
                      <a:r>
                        <a:rPr lang="kk-KZ" dirty="0" smtClean="0">
                          <a:latin typeface="Times New Roman" pitchFamily="18" charset="0"/>
                          <a:cs typeface="Times New Roman" pitchFamily="18" charset="0"/>
                        </a:rPr>
                        <a:t>Хромосоманың белгілі бір бөлігінің екі еселенуі.</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06313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360" y="116632"/>
            <a:ext cx="10959008" cy="6552728"/>
          </a:xfrm>
        </p:spPr>
        <p:txBody>
          <a:bodyPr>
            <a:normAutofit/>
          </a:bodyPr>
          <a:lstStyle/>
          <a:p>
            <a:pPr marL="0" indent="0" algn="ctr">
              <a:buNone/>
            </a:pPr>
            <a:r>
              <a:rPr lang="kk-KZ" sz="2400" b="1" dirty="0" smtClean="0">
                <a:solidFill>
                  <a:srgbClr val="002060"/>
                </a:solidFill>
                <a:latin typeface="Times New Roman" pitchFamily="18" charset="0"/>
                <a:cs typeface="Times New Roman" pitchFamily="18" charset="0"/>
              </a:rPr>
              <a:t>2-тапсырма Тест.</a:t>
            </a:r>
          </a:p>
          <a:p>
            <a:pPr marL="0" indent="0">
              <a:buNone/>
            </a:pPr>
            <a:r>
              <a:rPr lang="en-US" sz="1600" dirty="0" smtClean="0">
                <a:latin typeface="Times New Roman" pitchFamily="18" charset="0"/>
                <a:cs typeface="Times New Roman" pitchFamily="18" charset="0"/>
              </a:rPr>
              <a:t>1</a:t>
            </a:r>
            <a:r>
              <a:rPr lang="kk-KZ" sz="1600" dirty="0" smtClean="0">
                <a:latin typeface="Times New Roman" pitchFamily="18" charset="0"/>
                <a:cs typeface="Times New Roman" pitchFamily="18" charset="0"/>
              </a:rPr>
              <a:t>.Мутация қай жерде жүреді?                                                                        4.Организмдердің құрылым деңгейі күрдегенін, </a:t>
            </a:r>
          </a:p>
          <a:p>
            <a:pPr marL="0" indent="0">
              <a:buNone/>
            </a:pPr>
            <a:r>
              <a:rPr lang="kk-KZ" sz="1600" dirty="0" smtClean="0">
                <a:latin typeface="Times New Roman" pitchFamily="18" charset="0"/>
                <a:cs typeface="Times New Roman" pitchFamily="18" charset="0"/>
              </a:rPr>
              <a:t>А) ДНК молекуласында                                                                                      тіршілік етуге бейімделуі.</a:t>
            </a:r>
          </a:p>
          <a:p>
            <a:pPr marL="0" indent="0">
              <a:buNone/>
            </a:pPr>
            <a:r>
              <a:rPr lang="kk-KZ" sz="1600" dirty="0" smtClean="0">
                <a:latin typeface="Times New Roman" pitchFamily="18" charset="0"/>
                <a:cs typeface="Times New Roman" pitchFamily="18" charset="0"/>
              </a:rPr>
              <a:t>В)Бір жұп нуклеотидтерде                                                                                А) Ароморфоз</a:t>
            </a:r>
          </a:p>
          <a:p>
            <a:pPr marL="0" indent="0">
              <a:buNone/>
            </a:pPr>
            <a:r>
              <a:rPr lang="kk-KZ" sz="1600" dirty="0" smtClean="0">
                <a:latin typeface="Times New Roman" pitchFamily="18" charset="0"/>
                <a:cs typeface="Times New Roman" pitchFamily="18" charset="0"/>
              </a:rPr>
              <a:t>С) </a:t>
            </a:r>
            <a:r>
              <a:rPr lang="kk-KZ" sz="1600" dirty="0" smtClean="0">
                <a:latin typeface="Times New Roman" pitchFamily="18" charset="0"/>
                <a:cs typeface="Times New Roman" pitchFamily="18" charset="0"/>
              </a:rPr>
              <a:t>хромосомаларда                                                                                            В) Дивергенция</a:t>
            </a:r>
          </a:p>
          <a:p>
            <a:pPr marL="0" indent="0">
              <a:buNone/>
            </a:pPr>
            <a:r>
              <a:rPr lang="kk-KZ" sz="1600" dirty="0" smtClean="0">
                <a:latin typeface="Times New Roman" pitchFamily="18" charset="0"/>
                <a:cs typeface="Times New Roman" pitchFamily="18" charset="0"/>
              </a:rPr>
              <a:t>Д)Гендерде                                                                                                          С)Идиоадаптация</a:t>
            </a:r>
          </a:p>
          <a:p>
            <a:pPr marL="0" indent="0">
              <a:buNone/>
            </a:pPr>
            <a:r>
              <a:rPr lang="kk-KZ" sz="1600" dirty="0" smtClean="0">
                <a:latin typeface="Times New Roman" pitchFamily="18" charset="0"/>
                <a:cs typeface="Times New Roman" pitchFamily="18" charset="0"/>
              </a:rPr>
              <a:t>Е)Барлық жауап дұрыс.                                                                                     Д)Дегенерация</a:t>
            </a:r>
          </a:p>
          <a:p>
            <a:pPr marL="0" indent="0">
              <a:buNone/>
            </a:pPr>
            <a:r>
              <a:rPr lang="kk-KZ" sz="1600" dirty="0" smtClean="0">
                <a:latin typeface="Times New Roman" pitchFamily="18" charset="0"/>
                <a:cs typeface="Times New Roman" pitchFamily="18" charset="0"/>
              </a:rPr>
              <a:t>2.Мутациялардың эволюциядағы ролі не?                                                 Е)Конвергенция</a:t>
            </a:r>
          </a:p>
          <a:p>
            <a:pPr marL="0" indent="0">
              <a:buNone/>
            </a:pPr>
            <a:r>
              <a:rPr lang="kk-KZ" sz="1600" dirty="0" smtClean="0">
                <a:latin typeface="Times New Roman" pitchFamily="18" charset="0"/>
                <a:cs typeface="Times New Roman" pitchFamily="18" charset="0"/>
              </a:rPr>
              <a:t>А)Өзгергіштіктің көбеюі                                                                                  5.Биологиялық прогресс қандай нәтиже береді?</a:t>
            </a:r>
          </a:p>
          <a:p>
            <a:pPr marL="0" indent="0">
              <a:buNone/>
            </a:pPr>
            <a:r>
              <a:rPr lang="kk-KZ" sz="1600" dirty="0" smtClean="0">
                <a:latin typeface="Times New Roman" pitchFamily="18" charset="0"/>
                <a:cs typeface="Times New Roman" pitchFamily="18" charset="0"/>
              </a:rPr>
              <a:t>В)</a:t>
            </a:r>
            <a:r>
              <a:rPr lang="kk-KZ" sz="1600" dirty="0" smtClean="0">
                <a:latin typeface="Times New Roman" pitchFamily="18" charset="0"/>
                <a:cs typeface="Times New Roman" pitchFamily="18" charset="0"/>
              </a:rPr>
              <a:t>Қоршаған ортаға бейімделуі                                                                          А)түрлердің мекен ортасының азаюы</a:t>
            </a:r>
          </a:p>
          <a:p>
            <a:pPr marL="0" indent="0">
              <a:buNone/>
            </a:pPr>
            <a:r>
              <a:rPr lang="kk-KZ" sz="1600" dirty="0" smtClean="0">
                <a:latin typeface="Times New Roman" pitchFamily="18" charset="0"/>
                <a:cs typeface="Times New Roman" pitchFamily="18" charset="0"/>
              </a:rPr>
              <a:t>С)Ағзаның жетілуі                                                                                              В) Түр санының көбеюі</a:t>
            </a:r>
          </a:p>
          <a:p>
            <a:pPr marL="0" indent="0">
              <a:buNone/>
            </a:pPr>
            <a:r>
              <a:rPr lang="kk-KZ" sz="1600" dirty="0" smtClean="0">
                <a:latin typeface="Times New Roman" pitchFamily="18" charset="0"/>
                <a:cs typeface="Times New Roman" pitchFamily="18" charset="0"/>
              </a:rPr>
              <a:t>Д)Табиғи сұрыпталу үшін материалдардың келуі                                          С) Популяция санының азаюы</a:t>
            </a:r>
          </a:p>
          <a:p>
            <a:pPr marL="0" indent="0">
              <a:buNone/>
            </a:pPr>
            <a:r>
              <a:rPr lang="kk-KZ" sz="1600" dirty="0" smtClean="0">
                <a:latin typeface="Times New Roman" pitchFamily="18" charset="0"/>
                <a:cs typeface="Times New Roman" pitchFamily="18" charset="0"/>
              </a:rPr>
              <a:t>Е) Барлық жауап дұрыс                                                                                      Д)Ағзалардың бейімдеушілігінің азаюы</a:t>
            </a:r>
          </a:p>
          <a:p>
            <a:pPr marL="0" indent="0">
              <a:buNone/>
            </a:pPr>
            <a:r>
              <a:rPr lang="kk-KZ" sz="1600" dirty="0" smtClean="0">
                <a:latin typeface="Times New Roman" pitchFamily="18" charset="0"/>
                <a:cs typeface="Times New Roman" pitchFamily="18" charset="0"/>
              </a:rPr>
              <a:t>3.Тек фенотип қана өзгеретін өзгергіштік қалай аталады?                      Е)Түр санының азаюы</a:t>
            </a:r>
          </a:p>
          <a:p>
            <a:pPr marL="0" indent="0">
              <a:buNone/>
            </a:pPr>
            <a:r>
              <a:rPr lang="kk-KZ" sz="1600" dirty="0" smtClean="0">
                <a:latin typeface="Times New Roman" pitchFamily="18" charset="0"/>
                <a:cs typeface="Times New Roman" pitchFamily="18" charset="0"/>
              </a:rPr>
              <a:t>А)Модификациялық                                                                                           6.Түрден жоғары деңгейдегі таксондардың</a:t>
            </a:r>
          </a:p>
          <a:p>
            <a:pPr marL="0" indent="0">
              <a:buNone/>
            </a:pPr>
            <a:r>
              <a:rPr lang="kk-KZ" sz="1600" dirty="0" smtClean="0">
                <a:latin typeface="Times New Roman" pitchFamily="18" charset="0"/>
                <a:cs typeface="Times New Roman" pitchFamily="18" charset="0"/>
              </a:rPr>
              <a:t>В)Мутациялық                                                                                                      қалыптасуы.</a:t>
            </a:r>
          </a:p>
          <a:p>
            <a:pPr marL="0" indent="0">
              <a:buNone/>
            </a:pPr>
            <a:r>
              <a:rPr lang="kk-KZ" sz="1600" dirty="0" smtClean="0">
                <a:latin typeface="Times New Roman" pitchFamily="18" charset="0"/>
                <a:cs typeface="Times New Roman" pitchFamily="18" charset="0"/>
              </a:rPr>
              <a:t>С)Баламалы                                                                                                          А) Микроэволюция</a:t>
            </a:r>
          </a:p>
          <a:p>
            <a:pPr marL="0" indent="0">
              <a:buNone/>
            </a:pPr>
            <a:r>
              <a:rPr lang="kk-KZ" sz="1600" dirty="0" smtClean="0">
                <a:latin typeface="Times New Roman" pitchFamily="18" charset="0"/>
                <a:cs typeface="Times New Roman" pitchFamily="18" charset="0"/>
              </a:rPr>
              <a:t>Д)Комбинативтік                                                                                                  В)Макроэволюция</a:t>
            </a:r>
          </a:p>
          <a:p>
            <a:pPr marL="0" indent="0">
              <a:buNone/>
            </a:pPr>
            <a:r>
              <a:rPr lang="kk-KZ" sz="1600" dirty="0" smtClean="0">
                <a:latin typeface="Times New Roman" pitchFamily="18" charset="0"/>
                <a:cs typeface="Times New Roman" pitchFamily="18" charset="0"/>
              </a:rPr>
              <a:t>Е)Тұқым қуалаушы                                                                                             С)Мутация</a:t>
            </a:r>
          </a:p>
          <a:p>
            <a:pPr marL="0" indent="0">
              <a:buNone/>
            </a:pPr>
            <a:r>
              <a:rPr lang="kk-KZ" sz="1600" dirty="0">
                <a:latin typeface="Times New Roman" pitchFamily="18" charset="0"/>
                <a:cs typeface="Times New Roman" pitchFamily="18" charset="0"/>
              </a:rPr>
              <a:t> </a:t>
            </a:r>
            <a:r>
              <a:rPr lang="kk-KZ" sz="1600" dirty="0" smtClean="0">
                <a:latin typeface="Times New Roman" pitchFamily="18" charset="0"/>
                <a:cs typeface="Times New Roman" pitchFamily="18" charset="0"/>
              </a:rPr>
              <a:t>                                                                                                                              Д)Комбинация</a:t>
            </a:r>
          </a:p>
          <a:p>
            <a:pPr marL="0" indent="0">
              <a:buNone/>
            </a:pPr>
            <a:r>
              <a:rPr lang="kk-KZ" sz="1600" dirty="0">
                <a:latin typeface="Times New Roman" pitchFamily="18" charset="0"/>
                <a:cs typeface="Times New Roman" pitchFamily="18" charset="0"/>
              </a:rPr>
              <a:t> </a:t>
            </a:r>
            <a:r>
              <a:rPr lang="kk-KZ" sz="1600" dirty="0" smtClean="0">
                <a:latin typeface="Times New Roman" pitchFamily="18" charset="0"/>
                <a:cs typeface="Times New Roman" pitchFamily="18" charset="0"/>
              </a:rPr>
              <a:t>                                                                                                                              Е) Популяция</a:t>
            </a:r>
            <a:endParaRPr lang="kk-KZ" sz="1600" dirty="0">
              <a:latin typeface="Times New Roman" pitchFamily="18" charset="0"/>
              <a:cs typeface="Times New Roman" pitchFamily="18" charset="0"/>
            </a:endParaRPr>
          </a:p>
        </p:txBody>
      </p:sp>
    </p:spTree>
    <p:extLst>
      <p:ext uri="{BB962C8B-B14F-4D97-AF65-F5344CB8AC3E}">
        <p14:creationId xmlns:p14="http://schemas.microsoft.com/office/powerpoint/2010/main" val="36969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1363</TotalTime>
  <Words>513</Words>
  <Application>Microsoft Office PowerPoint</Application>
  <PresentationFormat>Произвольный</PresentationFormat>
  <Paragraphs>93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Сабақтың тақырыбы: Тұқым қуалайтын өзгергіштік-эволюция негізі.</vt:lpstr>
      <vt:lpstr>Бүгінгі сабақта:</vt:lpstr>
      <vt:lpstr>Өткен тақырыпты пысықтау.</vt:lpstr>
      <vt:lpstr>Презентация PowerPoint</vt:lpstr>
      <vt:lpstr>Тұқым қуалаушылық өзгергіштік (генотиптік)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Балдырлар, мүктер, қырықжапырақ, ашық және жабықтұқымды өсімдіктердің ерекшеліктері</dc:title>
  <dc:creator>Оразгалиева Замзагуль</dc:creator>
  <cp:lastModifiedBy>User</cp:lastModifiedBy>
  <cp:revision>92</cp:revision>
  <dcterms:modified xsi:type="dcterms:W3CDTF">2021-02-12T17:20:12Z</dcterms:modified>
</cp:coreProperties>
</file>