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71" r:id="rId7"/>
    <p:sldId id="272" r:id="rId8"/>
    <p:sldId id="273" r:id="rId9"/>
    <p:sldId id="261" r:id="rId10"/>
    <p:sldId id="270" r:id="rId11"/>
    <p:sldId id="262" r:id="rId12"/>
    <p:sldId id="263" r:id="rId13"/>
    <p:sldId id="264" r:id="rId14"/>
    <p:sldId id="265"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83" d="100"/>
          <a:sy n="83" d="100"/>
        </p:scale>
        <p:origin x="-142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14.02.2021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835693" y="306597"/>
            <a:ext cx="5760642" cy="461665"/>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«С</a:t>
            </a:r>
            <a:r>
              <a:rPr lang="kk-KZ" sz="2400" b="1" dirty="0" smtClean="0">
                <a:latin typeface="Times New Roman" pitchFamily="18" charset="0"/>
                <a:cs typeface="Times New Roman" pitchFamily="18" charset="0"/>
              </a:rPr>
              <a:t>өздік бинго»</a:t>
            </a:r>
            <a:endParaRPr lang="ru-RU" sz="2400" b="1" dirty="0">
              <a:latin typeface="Times New Roman" pitchFamily="18" charset="0"/>
              <a:cs typeface="Times New Roman" pitchFamily="18" charset="0"/>
            </a:endParaRPr>
          </a:p>
        </p:txBody>
      </p:sp>
      <p:sp>
        <p:nvSpPr>
          <p:cNvPr id="3" name="TextBox 2"/>
          <p:cNvSpPr txBox="1"/>
          <p:nvPr/>
        </p:nvSpPr>
        <p:spPr>
          <a:xfrm>
            <a:off x="683568" y="620688"/>
            <a:ext cx="7416824" cy="369332"/>
          </a:xfrm>
          <a:prstGeom prst="rect">
            <a:avLst/>
          </a:prstGeom>
          <a:noFill/>
        </p:spPr>
        <p:txBody>
          <a:bodyPr wrap="square" rtlCol="0">
            <a:spAutoFit/>
          </a:bodyPr>
          <a:lstStyle/>
          <a:p>
            <a:r>
              <a:rPr lang="kk-KZ" dirty="0" smtClean="0">
                <a:latin typeface="Times New Roman" pitchFamily="18" charset="0"/>
                <a:cs typeface="Times New Roman" pitchFamily="18" charset="0"/>
              </a:rPr>
              <a:t>Берілген анықтаманың тұсына сәйкес термин сөздерді жаз.</a:t>
            </a:r>
            <a:endParaRPr lang="ru-RU" dirty="0">
              <a:latin typeface="Times New Roman" pitchFamily="18" charset="0"/>
              <a:cs typeface="Times New Roman" pitchFamily="18" charset="0"/>
            </a:endParaRPr>
          </a:p>
        </p:txBody>
      </p:sp>
      <p:sp>
        <p:nvSpPr>
          <p:cNvPr id="4" name="TextBox 3"/>
          <p:cNvSpPr txBox="1"/>
          <p:nvPr/>
        </p:nvSpPr>
        <p:spPr>
          <a:xfrm>
            <a:off x="179512" y="990020"/>
            <a:ext cx="8712968" cy="4278094"/>
          </a:xfrm>
          <a:prstGeom prst="rect">
            <a:avLst/>
          </a:prstGeom>
          <a:noFill/>
        </p:spPr>
        <p:txBody>
          <a:bodyPr wrap="square" rtlCol="0">
            <a:spAutoFit/>
          </a:bodyPr>
          <a:lstStyle/>
          <a:p>
            <a:r>
              <a:rPr lang="kk-KZ" sz="1400" dirty="0" smtClean="0">
                <a:latin typeface="Times New Roman" pitchFamily="18" charset="0"/>
                <a:cs typeface="Times New Roman" pitchFamily="18" charset="0"/>
              </a:rPr>
              <a:t>1</a:t>
            </a:r>
            <a:r>
              <a:rPr lang="kk-KZ" sz="1600" dirty="0" smtClean="0">
                <a:latin typeface="Times New Roman" pitchFamily="18" charset="0"/>
                <a:cs typeface="Times New Roman" pitchFamily="18" charset="0"/>
              </a:rPr>
              <a:t>....- тірі организмдердің эволюциялық дамуының себептері мен қозғаушы күштері, олардың механизмдері және жалпы заңдылықтары туралы ілім.</a:t>
            </a:r>
          </a:p>
          <a:p>
            <a:r>
              <a:rPr lang="kk-KZ" sz="1600" dirty="0" smtClean="0">
                <a:latin typeface="Times New Roman" pitchFamily="18" charset="0"/>
                <a:cs typeface="Times New Roman" pitchFamily="18" charset="0"/>
              </a:rPr>
              <a:t>2.... -  бір түрге жататын популяциялар ішінде жүретін әрі сол популяциялардың гендік қорының өзгеруіне және жаңа түрлердің пайда болуына алып келетін эволциялық процестердің жиынтығы.</a:t>
            </a:r>
          </a:p>
          <a:p>
            <a:r>
              <a:rPr lang="kk-KZ" sz="1600" dirty="0" smtClean="0">
                <a:latin typeface="Times New Roman" pitchFamily="18" charset="0"/>
                <a:cs typeface="Times New Roman" pitchFamily="18" charset="0"/>
              </a:rPr>
              <a:t>3.... – жүйелік топтағы даралар санының артуы,таралу аймақтарының кеңеюі,басқа да жүйелік топтарға ажырауы,популяция мен түрдің тіршілік ортасына бейімделуі.</a:t>
            </a:r>
          </a:p>
          <a:p>
            <a:r>
              <a:rPr lang="kk-KZ" sz="1600" dirty="0" smtClean="0">
                <a:latin typeface="Times New Roman" pitchFamily="18" charset="0"/>
                <a:cs typeface="Times New Roman" pitchFamily="18" charset="0"/>
              </a:rPr>
              <a:t>4.... </a:t>
            </a:r>
            <a:r>
              <a:rPr lang="kk-KZ" sz="1600" dirty="0">
                <a:latin typeface="Times New Roman" pitchFamily="18" charset="0"/>
                <a:cs typeface="Times New Roman" pitchFamily="18" charset="0"/>
              </a:rPr>
              <a:t>-  </a:t>
            </a:r>
            <a:r>
              <a:rPr lang="kk-KZ" sz="1600" dirty="0" smtClean="0">
                <a:latin typeface="Times New Roman" pitchFamily="18" charset="0"/>
                <a:cs typeface="Times New Roman" pitchFamily="18" charset="0"/>
              </a:rPr>
              <a:t>гендер </a:t>
            </a:r>
            <a:r>
              <a:rPr lang="kk-KZ" sz="1600" dirty="0">
                <a:latin typeface="Times New Roman" pitchFamily="18" charset="0"/>
                <a:cs typeface="Times New Roman" pitchFamily="18" charset="0"/>
              </a:rPr>
              <a:t>мен хромосомалар құрылысының өзгеруіне байланысты кездейсоқ орын алып тұқым қуалайтын өзгергіштік</a:t>
            </a:r>
            <a:r>
              <a:rPr lang="kk-KZ" sz="1600" dirty="0" smtClean="0">
                <a:latin typeface="Times New Roman" pitchFamily="18" charset="0"/>
                <a:cs typeface="Times New Roman" pitchFamily="18" charset="0"/>
              </a:rPr>
              <a:t>.</a:t>
            </a:r>
          </a:p>
          <a:p>
            <a:r>
              <a:rPr lang="kk-KZ" sz="1600" dirty="0" smtClean="0">
                <a:latin typeface="Times New Roman" pitchFamily="18" charset="0"/>
                <a:cs typeface="Times New Roman" pitchFamily="18" charset="0"/>
              </a:rPr>
              <a:t>5.... – гендер мен хромосомалар құрылысының өзгеруіне әкелмейтін,тек гендердің әртүрлі болуынан әр алуан комбинациялар құруына байлнысты кездейсоқ орын алатын жағдай.</a:t>
            </a:r>
          </a:p>
          <a:p>
            <a:r>
              <a:rPr lang="kk-KZ" sz="1600" dirty="0" smtClean="0">
                <a:latin typeface="Times New Roman" pitchFamily="18" charset="0"/>
                <a:cs typeface="Times New Roman" pitchFamily="18" charset="0"/>
              </a:rPr>
              <a:t>6.... – тірі табиғаттың қайта айналып келмейтін және тура бағытталған тарихи дамуы.</a:t>
            </a:r>
          </a:p>
          <a:p>
            <a:r>
              <a:rPr lang="kk-KZ" sz="1600" dirty="0" smtClean="0">
                <a:latin typeface="Times New Roman" pitchFamily="18" charset="0"/>
                <a:cs typeface="Times New Roman" pitchFamily="18" charset="0"/>
              </a:rPr>
              <a:t>7....- </a:t>
            </a:r>
            <a:r>
              <a:rPr lang="kk-KZ" sz="1600" dirty="0">
                <a:latin typeface="Times New Roman" pitchFamily="18" charset="0"/>
                <a:cs typeface="Times New Roman" pitchFamily="18" charset="0"/>
              </a:rPr>
              <a:t>организмнің бойындағы түрлі белгілер мен қасиеттердің сыртқы орта факторларының әсерінен өзгеруі.</a:t>
            </a:r>
          </a:p>
          <a:p>
            <a:r>
              <a:rPr lang="kk-KZ" sz="1600" dirty="0" smtClean="0">
                <a:latin typeface="Times New Roman" pitchFamily="18" charset="0"/>
                <a:cs typeface="Times New Roman" pitchFamily="18" charset="0"/>
              </a:rPr>
              <a:t>8.... </a:t>
            </a:r>
            <a:r>
              <a:rPr lang="kk-KZ" sz="1600" dirty="0">
                <a:latin typeface="Times New Roman" pitchFamily="18" charset="0"/>
                <a:cs typeface="Times New Roman" pitchFamily="18" charset="0"/>
              </a:rPr>
              <a:t>– түрден де жоғары деңгейдегі таксондардың қалыптасуына ықпал ететін процесс</a:t>
            </a:r>
          </a:p>
          <a:p>
            <a:endParaRPr lang="kk-KZ" sz="1400" dirty="0">
              <a:latin typeface="Times New Roman" pitchFamily="18" charset="0"/>
              <a:cs typeface="Times New Roman" pitchFamily="18" charset="0"/>
            </a:endParaRPr>
          </a:p>
          <a:p>
            <a:r>
              <a:rPr lang="kk-KZ" sz="2000" b="1" dirty="0">
                <a:latin typeface="Times New Roman" pitchFamily="18" charset="0"/>
                <a:cs typeface="Times New Roman" pitchFamily="18" charset="0"/>
              </a:rPr>
              <a:t>ҚБ: </a:t>
            </a:r>
            <a:r>
              <a:rPr lang="kk-KZ" sz="2000" dirty="0">
                <a:latin typeface="Times New Roman" pitchFamily="18" charset="0"/>
                <a:cs typeface="Times New Roman" pitchFamily="18" charset="0"/>
              </a:rPr>
              <a:t>«Өзіңді бағала»  «+» ,  «-» белгісімен өзін-өзі бағалау.</a:t>
            </a:r>
            <a:endParaRPr lang="ru-RU" sz="2000" dirty="0">
              <a:latin typeface="Times New Roman" pitchFamily="18" charset="0"/>
              <a:cs typeface="Times New Roman" pitchFamily="18" charset="0"/>
            </a:endParaRPr>
          </a:p>
          <a:p>
            <a:endParaRPr lang="ru-RU" sz="1400" dirty="0"/>
          </a:p>
        </p:txBody>
      </p:sp>
    </p:spTree>
    <p:extLst>
      <p:ext uri="{BB962C8B-B14F-4D97-AF65-F5344CB8AC3E}">
        <p14:creationId xmlns:p14="http://schemas.microsoft.com/office/powerpoint/2010/main" val="231496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6" t="5252" r="2325" b="3394"/>
          <a:stretch/>
        </p:blipFill>
        <p:spPr bwMode="auto">
          <a:xfrm>
            <a:off x="235390" y="404664"/>
            <a:ext cx="858508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2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1"/>
            <a:ext cx="7488832" cy="1200329"/>
          </a:xfrm>
          <a:prstGeom prst="rect">
            <a:avLst/>
          </a:prstGeom>
        </p:spPr>
        <p:txBody>
          <a:bodyPr wrap="square">
            <a:spAutoFit/>
          </a:bodyPr>
          <a:lstStyle/>
          <a:p>
            <a:pPr algn="ctr"/>
            <a:r>
              <a:rPr lang="kk-KZ" sz="3600" b="1" dirty="0"/>
              <a:t>«</a:t>
            </a:r>
            <a:r>
              <a:rPr lang="kk-KZ" sz="3600" b="1" dirty="0">
                <a:latin typeface="Times New Roman" pitchFamily="18" charset="0"/>
                <a:cs typeface="Times New Roman" pitchFamily="18" charset="0"/>
              </a:rPr>
              <a:t>Сұрақты ұстап ал»</a:t>
            </a:r>
            <a:endParaRPr lang="ru-RU" sz="3600" dirty="0">
              <a:latin typeface="Times New Roman" pitchFamily="18" charset="0"/>
              <a:cs typeface="Times New Roman" pitchFamily="18" charset="0"/>
            </a:endParaRPr>
          </a:p>
          <a:p>
            <a:pPr algn="ctr"/>
            <a:endParaRPr lang="ru-RU" sz="3600" dirty="0">
              <a:latin typeface="Times New Roman" pitchFamily="18" charset="0"/>
              <a:cs typeface="Times New Roman" pitchFamily="18" charset="0"/>
            </a:endParaRPr>
          </a:p>
        </p:txBody>
      </p:sp>
      <p:sp>
        <p:nvSpPr>
          <p:cNvPr id="3" name="Прямоугольник 2"/>
          <p:cNvSpPr/>
          <p:nvPr/>
        </p:nvSpPr>
        <p:spPr>
          <a:xfrm>
            <a:off x="395536" y="751344"/>
            <a:ext cx="8064896" cy="4524315"/>
          </a:xfrm>
          <a:prstGeom prst="rect">
            <a:avLst/>
          </a:prstGeom>
        </p:spPr>
        <p:txBody>
          <a:bodyPr wrap="square">
            <a:spAutoFit/>
          </a:bodyPr>
          <a:lstStyle/>
          <a:p>
            <a:r>
              <a:rPr lang="kk-KZ" sz="2400" dirty="0">
                <a:latin typeface="Times New Roman" pitchFamily="18" charset="0"/>
                <a:cs typeface="Times New Roman" pitchFamily="18" charset="0"/>
              </a:rPr>
              <a:t>1.Табиғи сұрыпталу дегеніміз не?</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2.Тіршілік үшін күрестің қандай түрлерін анықтады?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3.Сұрыптауға ерекше көңіл бөліп,оның түрлері мен себептерін толық зерттеген кім?</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4.Түрішілік күрестің жүру себептерін атаңдар.</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5.Түрішілік күрестегі бәсекелестікке мысалдар келтіріңдер.</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6.Түраралық күрестің өзіне тән ерекшеліктерін атаңдар.</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7.Модификациялық өзгергіштік арқылы организмдер қолайсыз орта жағдайларына қалай</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бейімделеді?</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8.Табиғи сұрыпталу мен қолдан сұрыптауды</a:t>
            </a:r>
            <a:endParaRPr lang="ru-RU" sz="2400" dirty="0">
              <a:latin typeface="Times New Roman" pitchFamily="18" charset="0"/>
              <a:cs typeface="Times New Roman" pitchFamily="18" charset="0"/>
            </a:endParaRPr>
          </a:p>
          <a:p>
            <a:r>
              <a:rPr lang="kk-KZ" sz="2400" dirty="0">
                <a:latin typeface="Times New Roman" pitchFamily="18" charset="0"/>
                <a:cs typeface="Times New Roman" pitchFamily="18" charset="0"/>
              </a:rPr>
              <a:t>салыстырыңдар.</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78850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0537" y="620688"/>
            <a:ext cx="7488833" cy="5693866"/>
          </a:xfrm>
          <a:prstGeom prst="rect">
            <a:avLst/>
          </a:prstGeom>
        </p:spPr>
        <p:txBody>
          <a:bodyPr wrap="square">
            <a:spAutoFit/>
          </a:bodyPr>
          <a:lstStyle/>
          <a:p>
            <a:r>
              <a:rPr lang="kk-KZ" sz="2800" b="1" dirty="0">
                <a:latin typeface="Times New Roman" pitchFamily="18" charset="0"/>
                <a:cs typeface="Times New Roman" pitchFamily="18" charset="0"/>
              </a:rPr>
              <a:t>Қалыптастырушы тапсырма (жеке).</a:t>
            </a:r>
            <a:endParaRPr lang="ru-RU" sz="2800" dirty="0">
              <a:latin typeface="Times New Roman" pitchFamily="18" charset="0"/>
              <a:cs typeface="Times New Roman" pitchFamily="18" charset="0"/>
            </a:endParaRPr>
          </a:p>
          <a:p>
            <a:r>
              <a:rPr lang="kk-KZ" sz="2800" b="1" dirty="0">
                <a:latin typeface="Times New Roman" pitchFamily="18" charset="0"/>
                <a:cs typeface="Times New Roman" pitchFamily="18" charset="0"/>
              </a:rPr>
              <a:t>1.Келтірілген мысалдар тіршілік үшін күрестін қай түріне жататынын әрқайсысының тұсына белгіле.</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1.1 Бунақденелілер мен құстардың </a:t>
            </a:r>
            <a:r>
              <a:rPr lang="kk-KZ" sz="2800" dirty="0" smtClean="0">
                <a:latin typeface="Times New Roman" pitchFamily="18" charset="0"/>
                <a:cs typeface="Times New Roman" pitchFamily="18" charset="0"/>
              </a:rPr>
              <a:t>өзара</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қатынасы.</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2.Құстардың ұя салатын орны үшін таласуы.</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3.Өсімдік жапырақтарының өте шырынды болуы.</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4.Жыртқыш пен жемтігінің өзара қатынасы</a:t>
            </a:r>
            <a:endParaRPr lang="ru-RU" sz="2800" dirty="0">
              <a:latin typeface="Times New Roman" pitchFamily="18" charset="0"/>
              <a:cs typeface="Times New Roman" pitchFamily="18" charset="0"/>
            </a:endParaRPr>
          </a:p>
          <a:p>
            <a:r>
              <a:rPr lang="kk-KZ" sz="2800" dirty="0">
                <a:latin typeface="Times New Roman" pitchFamily="18" charset="0"/>
                <a:cs typeface="Times New Roman" pitchFamily="18" charset="0"/>
              </a:rPr>
              <a:t>5.Мәдени өсімдіктер мен арамшөптер арасындағы бәсеке</a:t>
            </a:r>
            <a:r>
              <a:rPr lang="kk-KZ" sz="2800" dirty="0" smtClean="0">
                <a:latin typeface="Times New Roman" pitchFamily="18" charset="0"/>
                <a:cs typeface="Times New Roman" pitchFamily="18" charset="0"/>
              </a:rPr>
              <a:t>.</a:t>
            </a:r>
          </a:p>
          <a:p>
            <a:endParaRPr lang="ru-RU" sz="2800" dirty="0"/>
          </a:p>
        </p:txBody>
      </p:sp>
    </p:spTree>
    <p:extLst>
      <p:ext uri="{BB962C8B-B14F-4D97-AF65-F5344CB8AC3E}">
        <p14:creationId xmlns:p14="http://schemas.microsoft.com/office/powerpoint/2010/main" val="1210189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95536" y="67793"/>
            <a:ext cx="65527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2.Сәйкестендір</a:t>
            </a:r>
            <a:r>
              <a:rPr kumimoji="0" lang="kk-KZ" alt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kk-KZ" alt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41968552"/>
              </p:ext>
            </p:extLst>
          </p:nvPr>
        </p:nvGraphicFramePr>
        <p:xfrm>
          <a:off x="755576" y="714124"/>
          <a:ext cx="7560840" cy="3505200"/>
        </p:xfrm>
        <a:graphic>
          <a:graphicData uri="http://schemas.openxmlformats.org/drawingml/2006/table">
            <a:tbl>
              <a:tblPr firstRow="1" firstCol="1" bandRow="1"/>
              <a:tblGrid>
                <a:gridCol w="2943720"/>
                <a:gridCol w="4617120"/>
              </a:tblGrid>
              <a:tr h="178554">
                <a:tc>
                  <a:txBody>
                    <a:bodyPr/>
                    <a:lstStyle/>
                    <a:p>
                      <a:pPr>
                        <a:lnSpc>
                          <a:spcPct val="115000"/>
                        </a:lnSpc>
                        <a:spcAft>
                          <a:spcPts val="0"/>
                        </a:spcAft>
                      </a:pPr>
                      <a:r>
                        <a:rPr lang="kk-KZ" sz="1800" dirty="0">
                          <a:effectLst/>
                          <a:latin typeface="Times New Roman"/>
                          <a:ea typeface="Calibri"/>
                          <a:cs typeface="Times New Roman"/>
                        </a:rPr>
                        <a:t>Сұрақтар</a:t>
                      </a:r>
                      <a:endParaRPr lang="ru-RU" sz="1800" dirty="0">
                        <a:effectLst/>
                        <a:latin typeface="Calibri"/>
                        <a:ea typeface="Calibri"/>
                        <a:cs typeface="Times New Roman"/>
                      </a:endParaRPr>
                    </a:p>
                  </a:txBody>
                  <a:tcPr marL="64752" marR="6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dirty="0">
                          <a:effectLst/>
                          <a:latin typeface="Times New Roman"/>
                          <a:ea typeface="Calibri"/>
                          <a:cs typeface="Times New Roman"/>
                        </a:rPr>
                        <a:t>Жауаптары</a:t>
                      </a:r>
                      <a:endParaRPr lang="ru-RU" sz="1800" dirty="0">
                        <a:effectLst/>
                        <a:latin typeface="Calibri"/>
                        <a:ea typeface="Calibri"/>
                        <a:cs typeface="Times New Roman"/>
                      </a:endParaRPr>
                    </a:p>
                  </a:txBody>
                  <a:tcPr marL="64752" marR="6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398">
                <a:tc>
                  <a:txBody>
                    <a:bodyPr/>
                    <a:lstStyle/>
                    <a:p>
                      <a:pPr>
                        <a:lnSpc>
                          <a:spcPct val="115000"/>
                        </a:lnSpc>
                        <a:spcAft>
                          <a:spcPts val="0"/>
                        </a:spcAft>
                      </a:pPr>
                      <a:r>
                        <a:rPr lang="kk-KZ" sz="1800" dirty="0">
                          <a:effectLst/>
                          <a:latin typeface="Times New Roman"/>
                          <a:ea typeface="Calibri"/>
                          <a:cs typeface="Times New Roman"/>
                        </a:rPr>
                        <a:t>1.Түраралық күрес</a:t>
                      </a:r>
                      <a:endParaRPr lang="ru-RU" sz="1800" dirty="0">
                        <a:effectLst/>
                        <a:latin typeface="Calibri"/>
                        <a:ea typeface="Calibri"/>
                        <a:cs typeface="Times New Roman"/>
                      </a:endParaRPr>
                    </a:p>
                    <a:p>
                      <a:pPr>
                        <a:lnSpc>
                          <a:spcPct val="115000"/>
                        </a:lnSpc>
                        <a:spcAft>
                          <a:spcPts val="0"/>
                        </a:spcAft>
                      </a:pPr>
                      <a:r>
                        <a:rPr lang="kk-KZ" sz="10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kk-KZ" sz="10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kk-KZ" sz="1000" dirty="0">
                          <a:effectLst/>
                          <a:latin typeface="Times New Roman"/>
                          <a:ea typeface="Calibri"/>
                          <a:cs typeface="Times New Roman"/>
                        </a:rPr>
                        <a:t> </a:t>
                      </a:r>
                      <a:endParaRPr lang="ru-RU" sz="1000" dirty="0">
                        <a:effectLst/>
                        <a:latin typeface="Calibri"/>
                        <a:ea typeface="Calibri"/>
                        <a:cs typeface="Times New Roman"/>
                      </a:endParaRPr>
                    </a:p>
                  </a:txBody>
                  <a:tcPr marL="64752" marR="6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kk-KZ" sz="1800" dirty="0">
                          <a:effectLst/>
                          <a:latin typeface="Times New Roman"/>
                          <a:ea typeface="Calibri"/>
                          <a:cs typeface="Times New Roman"/>
                        </a:rPr>
                        <a:t>А)бір түрге жататын даралар арасында жүреді.</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Ә)әр түрге жататын даралар арасында жүреді</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Б) жыртқыштық жағдайдағы бәсекелестік</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В) паразиттік жағдайдағы бәсекелестік</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Г)қорек,жарық,ылғал,орын үшін күрес</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Ғ)бір түрге жататын даралардың аталықтарының арасындағы күрес</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Д)қатты аяз ,үсік шалу,су тасқыны.</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Е) шөлді аймақта ылғалдың аз болуы.</a:t>
                      </a:r>
                      <a:endParaRPr lang="ru-RU" sz="1800" dirty="0">
                        <a:effectLst/>
                        <a:latin typeface="Calibri"/>
                        <a:ea typeface="Calibri"/>
                        <a:cs typeface="Times New Roman"/>
                      </a:endParaRPr>
                    </a:p>
                  </a:txBody>
                  <a:tcPr marL="64752" marR="6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6026">
                <a:tc>
                  <a:txBody>
                    <a:bodyPr/>
                    <a:lstStyle/>
                    <a:p>
                      <a:pPr>
                        <a:lnSpc>
                          <a:spcPct val="115000"/>
                        </a:lnSpc>
                        <a:spcAft>
                          <a:spcPts val="0"/>
                        </a:spcAft>
                      </a:pPr>
                      <a:r>
                        <a:rPr lang="kk-KZ" sz="1800" dirty="0">
                          <a:effectLst/>
                          <a:latin typeface="Times New Roman"/>
                          <a:ea typeface="Calibri"/>
                          <a:cs typeface="Times New Roman"/>
                        </a:rPr>
                        <a:t>2.Түрішілік күрес</a:t>
                      </a:r>
                      <a:endParaRPr lang="ru-RU" sz="1800" dirty="0">
                        <a:effectLst/>
                        <a:latin typeface="Calibri"/>
                        <a:ea typeface="Calibri"/>
                        <a:cs typeface="Times New Roman"/>
                      </a:endParaRPr>
                    </a:p>
                    <a:p>
                      <a:pPr>
                        <a:lnSpc>
                          <a:spcPct val="115000"/>
                        </a:lnSpc>
                        <a:spcAft>
                          <a:spcPts val="0"/>
                        </a:spcAft>
                      </a:pPr>
                      <a:r>
                        <a:rPr lang="kk-KZ" sz="1800" dirty="0">
                          <a:effectLst/>
                          <a:latin typeface="Times New Roman"/>
                          <a:ea typeface="Calibri"/>
                          <a:cs typeface="Times New Roman"/>
                        </a:rPr>
                        <a:t> </a:t>
                      </a:r>
                      <a:endParaRPr lang="ru-RU" sz="1800" dirty="0">
                        <a:effectLst/>
                        <a:latin typeface="Calibri"/>
                        <a:ea typeface="Calibri"/>
                        <a:cs typeface="Times New Roman"/>
                      </a:endParaRPr>
                    </a:p>
                    <a:p>
                      <a:pPr>
                        <a:lnSpc>
                          <a:spcPct val="115000"/>
                        </a:lnSpc>
                        <a:spcAft>
                          <a:spcPts val="0"/>
                        </a:spcAft>
                      </a:pPr>
                      <a:r>
                        <a:rPr lang="kk-KZ" sz="11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kk-KZ" sz="11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kk-KZ" sz="1100"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kk-KZ" sz="1100" dirty="0">
                          <a:effectLst/>
                          <a:latin typeface="Times New Roman"/>
                          <a:ea typeface="Calibri"/>
                          <a:cs typeface="Times New Roman"/>
                        </a:rPr>
                        <a:t> </a:t>
                      </a:r>
                      <a:endParaRPr lang="ru-RU" sz="1000" dirty="0">
                        <a:effectLst/>
                        <a:latin typeface="Calibri"/>
                        <a:ea typeface="Calibri"/>
                        <a:cs typeface="Times New Roman"/>
                      </a:endParaRPr>
                    </a:p>
                  </a:txBody>
                  <a:tcPr marL="64752" marR="6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897161">
                <a:tc>
                  <a:txBody>
                    <a:bodyPr/>
                    <a:lstStyle/>
                    <a:p>
                      <a:pPr>
                        <a:lnSpc>
                          <a:spcPct val="115000"/>
                        </a:lnSpc>
                        <a:spcAft>
                          <a:spcPts val="0"/>
                        </a:spcAft>
                      </a:pPr>
                      <a:r>
                        <a:rPr lang="kk-KZ" sz="1800" dirty="0">
                          <a:effectLst/>
                          <a:latin typeface="Times New Roman"/>
                          <a:ea typeface="Calibri"/>
                          <a:cs typeface="Times New Roman"/>
                        </a:rPr>
                        <a:t>3. қоршаған ортаның қолайсыз жағдайларымен күрес</a:t>
                      </a:r>
                      <a:endParaRPr lang="ru-RU" sz="1800" dirty="0">
                        <a:effectLst/>
                        <a:latin typeface="Calibri"/>
                        <a:ea typeface="Calibri"/>
                        <a:cs typeface="Times New Roman"/>
                      </a:endParaRPr>
                    </a:p>
                  </a:txBody>
                  <a:tcPr marL="64752" marR="64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616662065"/>
              </p:ext>
            </p:extLst>
          </p:nvPr>
        </p:nvGraphicFramePr>
        <p:xfrm>
          <a:off x="755576" y="4619355"/>
          <a:ext cx="7431573" cy="1688516"/>
        </p:xfrm>
        <a:graphic>
          <a:graphicData uri="http://schemas.openxmlformats.org/drawingml/2006/table">
            <a:tbl>
              <a:tblPr firstRow="1" firstCol="1" bandRow="1"/>
              <a:tblGrid>
                <a:gridCol w="2476697"/>
                <a:gridCol w="2476697"/>
                <a:gridCol w="2478179"/>
              </a:tblGrid>
              <a:tr h="703805">
                <a:tc>
                  <a:txBody>
                    <a:bodyPr/>
                    <a:lstStyle/>
                    <a:p>
                      <a:pPr>
                        <a:lnSpc>
                          <a:spcPct val="115000"/>
                        </a:lnSpc>
                        <a:spcAft>
                          <a:spcPts val="0"/>
                        </a:spcAft>
                      </a:pPr>
                      <a:r>
                        <a:rPr lang="kk-KZ" sz="1800" b="1" dirty="0">
                          <a:effectLst/>
                          <a:latin typeface="Times New Roman"/>
                          <a:ea typeface="Calibri"/>
                          <a:cs typeface="Times New Roman"/>
                        </a:rPr>
                        <a:t>Түраралық</a:t>
                      </a:r>
                      <a:endParaRPr lang="ru-RU" sz="1800" dirty="0">
                        <a:effectLst/>
                        <a:latin typeface="Calibri"/>
                        <a:ea typeface="Calibri"/>
                        <a:cs typeface="Times New Roman"/>
                      </a:endParaRPr>
                    </a:p>
                    <a:p>
                      <a:pPr>
                        <a:lnSpc>
                          <a:spcPct val="115000"/>
                        </a:lnSpc>
                        <a:spcAft>
                          <a:spcPts val="0"/>
                        </a:spcAft>
                      </a:pPr>
                      <a:r>
                        <a:rPr lang="kk-KZ" sz="1800" b="1" dirty="0">
                          <a:effectLst/>
                          <a:latin typeface="Times New Roman"/>
                          <a:ea typeface="Calibri"/>
                          <a:cs typeface="Times New Roman"/>
                        </a:rPr>
                        <a:t>күрес</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Calibri"/>
                          <a:cs typeface="Times New Roman"/>
                        </a:rPr>
                        <a:t>Түрішілік</a:t>
                      </a:r>
                      <a:endParaRPr lang="ru-RU" sz="1800" dirty="0">
                        <a:effectLst/>
                        <a:latin typeface="Calibri"/>
                        <a:ea typeface="Calibri"/>
                        <a:cs typeface="Times New Roman"/>
                      </a:endParaRPr>
                    </a:p>
                    <a:p>
                      <a:pPr>
                        <a:lnSpc>
                          <a:spcPct val="115000"/>
                        </a:lnSpc>
                        <a:spcAft>
                          <a:spcPts val="0"/>
                        </a:spcAft>
                      </a:pPr>
                      <a:r>
                        <a:rPr lang="kk-KZ" sz="1800" b="1" dirty="0">
                          <a:effectLst/>
                          <a:latin typeface="Times New Roman"/>
                          <a:ea typeface="Calibri"/>
                          <a:cs typeface="Times New Roman"/>
                        </a:rPr>
                        <a:t>күрес</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800" b="1" dirty="0">
                          <a:effectLst/>
                          <a:latin typeface="Times New Roman"/>
                          <a:ea typeface="Calibri"/>
                          <a:cs typeface="Times New Roman"/>
                        </a:rPr>
                        <a:t>Қолайсыз</a:t>
                      </a:r>
                      <a:endParaRPr lang="ru-RU" sz="1800" dirty="0">
                        <a:effectLst/>
                        <a:latin typeface="Calibri"/>
                        <a:ea typeface="Calibri"/>
                        <a:cs typeface="Times New Roman"/>
                      </a:endParaRPr>
                    </a:p>
                    <a:p>
                      <a:pPr>
                        <a:lnSpc>
                          <a:spcPct val="115000"/>
                        </a:lnSpc>
                        <a:spcAft>
                          <a:spcPts val="0"/>
                        </a:spcAft>
                      </a:pPr>
                      <a:r>
                        <a:rPr lang="kk-KZ" sz="1800" b="1" dirty="0">
                          <a:effectLst/>
                          <a:latin typeface="Times New Roman"/>
                          <a:ea typeface="Calibri"/>
                          <a:cs typeface="Times New Roman"/>
                        </a:rPr>
                        <a:t>жағдаймен</a:t>
                      </a:r>
                      <a:endParaRPr lang="ru-RU" sz="1800" dirty="0">
                        <a:effectLst/>
                        <a:latin typeface="Calibri"/>
                        <a:ea typeface="Calibri"/>
                        <a:cs typeface="Times New Roman"/>
                      </a:endParaRPr>
                    </a:p>
                    <a:p>
                      <a:pPr>
                        <a:lnSpc>
                          <a:spcPct val="115000"/>
                        </a:lnSpc>
                        <a:spcAft>
                          <a:spcPts val="0"/>
                        </a:spcAft>
                      </a:pPr>
                      <a:r>
                        <a:rPr lang="kk-KZ" sz="1800" b="1" dirty="0">
                          <a:effectLst/>
                          <a:latin typeface="Times New Roman"/>
                          <a:ea typeface="Calibri"/>
                          <a:cs typeface="Times New Roman"/>
                        </a:rPr>
                        <a:t>күрес</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112">
                <a:tc>
                  <a:txBody>
                    <a:bodyPr/>
                    <a:lstStyle/>
                    <a:p>
                      <a:pPr>
                        <a:lnSpc>
                          <a:spcPct val="115000"/>
                        </a:lnSpc>
                        <a:spcAft>
                          <a:spcPts val="0"/>
                        </a:spcAft>
                      </a:pPr>
                      <a:r>
                        <a:rPr lang="kk-KZ" sz="1200" b="1"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1200" b="1" dirty="0">
                          <a:effectLst/>
                          <a:latin typeface="Times New Roman"/>
                          <a:ea typeface="Calibri"/>
                          <a:cs typeface="Times New Roman"/>
                        </a:rPr>
                        <a:t> </a:t>
                      </a:r>
                      <a:endParaRPr lang="ru-RU" sz="1100" dirty="0">
                        <a:effectLst/>
                        <a:latin typeface="Calibri"/>
                        <a:ea typeface="Calibri"/>
                        <a:cs typeface="Times New Roman"/>
                      </a:endParaRPr>
                    </a:p>
                    <a:p>
                      <a:pPr>
                        <a:lnSpc>
                          <a:spcPct val="115000"/>
                        </a:lnSpc>
                        <a:spcAft>
                          <a:spcPts val="0"/>
                        </a:spcAft>
                      </a:pPr>
                      <a:r>
                        <a:rPr lang="kk-KZ" sz="1200" b="1"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955058" y="4216600"/>
            <a:ext cx="1152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alt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Жауабы:</a:t>
            </a:r>
            <a:endParaRPr kumimoji="0" lang="kk-KZ" altLang="ru-RU"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7061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9"/>
            <a:ext cx="7920880" cy="369332"/>
          </a:xfrm>
          <a:prstGeom prst="rect">
            <a:avLst/>
          </a:prstGeom>
        </p:spPr>
        <p:txBody>
          <a:bodyPr wrap="square">
            <a:spAutoFit/>
          </a:bodyPr>
          <a:lstStyle/>
          <a:p>
            <a:r>
              <a:rPr lang="kk-KZ" b="1" dirty="0">
                <a:latin typeface="Times New Roman" pitchFamily="18" charset="0"/>
                <a:cs typeface="Times New Roman" pitchFamily="18" charset="0"/>
              </a:rPr>
              <a:t>3.Сурет бойынша өз ойыңды жаз және ойыңды негізде</a:t>
            </a:r>
            <a:endParaRPr lang="ru-RU"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187220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594" y="908720"/>
            <a:ext cx="206136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908721"/>
            <a:ext cx="2088232"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908721"/>
            <a:ext cx="1728192"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3212976"/>
            <a:ext cx="6462464" cy="1200329"/>
          </a:xfrm>
          <a:prstGeom prst="rect">
            <a:avLst/>
          </a:prstGeom>
        </p:spPr>
        <p:txBody>
          <a:bodyPr wrap="square">
            <a:spAutoFit/>
          </a:bodyPr>
          <a:lstStyle/>
          <a:p>
            <a:r>
              <a:rPr lang="kk-KZ" b="1" dirty="0"/>
              <a:t>1_______________________________</a:t>
            </a:r>
            <a:endParaRPr lang="ru-RU" dirty="0"/>
          </a:p>
          <a:p>
            <a:r>
              <a:rPr lang="kk-KZ" b="1" dirty="0"/>
              <a:t>2_______________________________</a:t>
            </a:r>
            <a:endParaRPr lang="ru-RU" dirty="0"/>
          </a:p>
          <a:p>
            <a:r>
              <a:rPr lang="kk-KZ" b="1" dirty="0"/>
              <a:t>3_______________________________</a:t>
            </a:r>
            <a:endParaRPr lang="ru-RU" dirty="0"/>
          </a:p>
          <a:p>
            <a:r>
              <a:rPr lang="kk-KZ" b="1" dirty="0"/>
              <a:t>4_______________________________</a:t>
            </a:r>
            <a:endParaRPr lang="ru-RU" dirty="0"/>
          </a:p>
        </p:txBody>
      </p:sp>
      <p:sp>
        <p:nvSpPr>
          <p:cNvPr id="4" name="Прямоугольник 3"/>
          <p:cNvSpPr/>
          <p:nvPr/>
        </p:nvSpPr>
        <p:spPr>
          <a:xfrm>
            <a:off x="683568" y="4726807"/>
            <a:ext cx="7632848" cy="646331"/>
          </a:xfrm>
          <a:prstGeom prst="rect">
            <a:avLst/>
          </a:prstGeom>
        </p:spPr>
        <p:txBody>
          <a:bodyPr wrap="square">
            <a:spAutoFit/>
          </a:bodyPr>
          <a:lstStyle/>
          <a:p>
            <a:r>
              <a:rPr lang="kk-KZ" b="1" dirty="0">
                <a:latin typeface="Times New Roman" pitchFamily="18" charset="0"/>
                <a:cs typeface="Times New Roman" pitchFamily="18" charset="0"/>
              </a:rPr>
              <a:t>ҚБ: «Көршіңмен алмас</a:t>
            </a:r>
            <a:r>
              <a:rPr lang="kk-KZ" dirty="0">
                <a:latin typeface="Times New Roman" pitchFamily="18" charset="0"/>
                <a:cs typeface="Times New Roman" pitchFamily="18" charset="0"/>
              </a:rPr>
              <a:t>».Жазған жұмыстарын бір-бірлерімен алмастырып «+» ,  «-» белгісімен бағалау.</a:t>
            </a:r>
            <a:endParaRPr lang="ru-RU" dirty="0">
              <a:latin typeface="Times New Roman" pitchFamily="18" charset="0"/>
              <a:cs typeface="Times New Roman" pitchFamily="18" charset="0"/>
            </a:endParaRPr>
          </a:p>
        </p:txBody>
      </p:sp>
      <p:sp>
        <p:nvSpPr>
          <p:cNvPr id="5" name="TextBox 4"/>
          <p:cNvSpPr txBox="1"/>
          <p:nvPr/>
        </p:nvSpPr>
        <p:spPr>
          <a:xfrm>
            <a:off x="683568" y="2708920"/>
            <a:ext cx="1080120" cy="369332"/>
          </a:xfrm>
          <a:prstGeom prst="rect">
            <a:avLst/>
          </a:prstGeom>
          <a:noFill/>
        </p:spPr>
        <p:txBody>
          <a:bodyPr wrap="square" rtlCol="0">
            <a:spAutoFit/>
          </a:bodyPr>
          <a:lstStyle/>
          <a:p>
            <a:r>
              <a:rPr lang="kk-KZ" dirty="0" smtClean="0"/>
              <a:t>1</a:t>
            </a:r>
            <a:endParaRPr lang="ru-RU" dirty="0"/>
          </a:p>
        </p:txBody>
      </p:sp>
      <p:sp>
        <p:nvSpPr>
          <p:cNvPr id="6" name="TextBox 5"/>
          <p:cNvSpPr txBox="1"/>
          <p:nvPr/>
        </p:nvSpPr>
        <p:spPr>
          <a:xfrm>
            <a:off x="2555776" y="2780928"/>
            <a:ext cx="936104" cy="369332"/>
          </a:xfrm>
          <a:prstGeom prst="rect">
            <a:avLst/>
          </a:prstGeom>
          <a:noFill/>
        </p:spPr>
        <p:txBody>
          <a:bodyPr wrap="square" rtlCol="0">
            <a:spAutoFit/>
          </a:bodyPr>
          <a:lstStyle/>
          <a:p>
            <a:r>
              <a:rPr lang="kk-KZ" dirty="0" smtClean="0"/>
              <a:t>2</a:t>
            </a:r>
            <a:endParaRPr lang="ru-RU" dirty="0"/>
          </a:p>
        </p:txBody>
      </p:sp>
      <p:sp>
        <p:nvSpPr>
          <p:cNvPr id="7" name="TextBox 6"/>
          <p:cNvSpPr txBox="1"/>
          <p:nvPr/>
        </p:nvSpPr>
        <p:spPr>
          <a:xfrm>
            <a:off x="4932040" y="2708920"/>
            <a:ext cx="472763" cy="369332"/>
          </a:xfrm>
          <a:prstGeom prst="rect">
            <a:avLst/>
          </a:prstGeom>
          <a:noFill/>
        </p:spPr>
        <p:txBody>
          <a:bodyPr wrap="square" rtlCol="0">
            <a:spAutoFit/>
          </a:bodyPr>
          <a:lstStyle/>
          <a:p>
            <a:r>
              <a:rPr lang="kk-KZ" dirty="0" smtClean="0"/>
              <a:t>3</a:t>
            </a:r>
            <a:endParaRPr lang="ru-RU" dirty="0"/>
          </a:p>
        </p:txBody>
      </p:sp>
      <p:sp>
        <p:nvSpPr>
          <p:cNvPr id="8" name="TextBox 7"/>
          <p:cNvSpPr txBox="1"/>
          <p:nvPr/>
        </p:nvSpPr>
        <p:spPr>
          <a:xfrm>
            <a:off x="7092280" y="2780928"/>
            <a:ext cx="504056" cy="369332"/>
          </a:xfrm>
          <a:prstGeom prst="rect">
            <a:avLst/>
          </a:prstGeom>
          <a:noFill/>
        </p:spPr>
        <p:txBody>
          <a:bodyPr wrap="square" rtlCol="0">
            <a:spAutoFit/>
          </a:bodyPr>
          <a:lstStyle/>
          <a:p>
            <a:r>
              <a:rPr lang="kk-KZ" dirty="0" smtClean="0"/>
              <a:t>4</a:t>
            </a:r>
            <a:endParaRPr lang="ru-RU" dirty="0"/>
          </a:p>
        </p:txBody>
      </p:sp>
    </p:spTree>
    <p:extLst>
      <p:ext uri="{BB962C8B-B14F-4D97-AF65-F5344CB8AC3E}">
        <p14:creationId xmlns:p14="http://schemas.microsoft.com/office/powerpoint/2010/main" val="43234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9" y="116632"/>
            <a:ext cx="5032970" cy="369332"/>
          </a:xfrm>
          <a:prstGeom prst="rect">
            <a:avLst/>
          </a:prstGeom>
        </p:spPr>
        <p:txBody>
          <a:bodyPr wrap="square">
            <a:spAutoFit/>
          </a:bodyPr>
          <a:lstStyle/>
          <a:p>
            <a:r>
              <a:rPr lang="kk-KZ" b="1" dirty="0" smtClean="0">
                <a:latin typeface="Times New Roman" pitchFamily="18" charset="0"/>
                <a:cs typeface="Times New Roman" pitchFamily="18" charset="0"/>
              </a:rPr>
              <a:t>Кері байланыс</a:t>
            </a:r>
            <a:r>
              <a:rPr lang="kk-KZ" b="1" dirty="0">
                <a:latin typeface="Times New Roman" pitchFamily="18" charset="0"/>
                <a:cs typeface="Times New Roman" pitchFamily="18" charset="0"/>
              </a:rPr>
              <a:t>: «Нысана»</a:t>
            </a:r>
            <a:endParaRPr lang="ru-RU" dirty="0">
              <a:latin typeface="Times New Roman" pitchFamily="18" charset="0"/>
              <a:cs typeface="Times New Roman" pitchFamily="18" charset="0"/>
            </a:endParaRPr>
          </a:p>
        </p:txBody>
      </p:sp>
      <p:sp>
        <p:nvSpPr>
          <p:cNvPr id="3" name="Прямоугольник 2"/>
          <p:cNvSpPr/>
          <p:nvPr/>
        </p:nvSpPr>
        <p:spPr>
          <a:xfrm>
            <a:off x="323528" y="655664"/>
            <a:ext cx="5184576" cy="1938992"/>
          </a:xfrm>
          <a:prstGeom prst="rect">
            <a:avLst/>
          </a:prstGeom>
        </p:spPr>
        <p:txBody>
          <a:bodyPr wrap="square">
            <a:spAutoFit/>
          </a:bodyPr>
          <a:lstStyle/>
          <a:p>
            <a:r>
              <a:rPr lang="kk-KZ" sz="2000" dirty="0">
                <a:latin typeface="Times New Roman" pitchFamily="18" charset="0"/>
                <a:cs typeface="Times New Roman" pitchFamily="18" charset="0"/>
              </a:rPr>
              <a:t>1.Ныcaнaның caры түciнe «Бүгiнгi caбaқтa нeнi мeңгeрдiң?» дeгeн cұрaққa жayaп күтiлeдi.</a:t>
            </a:r>
            <a:endParaRPr lang="ru-RU" sz="2000" dirty="0">
              <a:latin typeface="Times New Roman" pitchFamily="18" charset="0"/>
              <a:cs typeface="Times New Roman" pitchFamily="18" charset="0"/>
            </a:endParaRPr>
          </a:p>
          <a:p>
            <a:r>
              <a:rPr lang="kk-KZ" sz="2000" dirty="0">
                <a:latin typeface="Times New Roman" pitchFamily="18" charset="0"/>
                <a:cs typeface="Times New Roman" pitchFamily="18" charset="0"/>
              </a:rPr>
              <a:t>2.Ныcaнaның қызыл түciнe «Бүгiнгi caбaқтың  қaй    cәті aрқылы бүгiнгi күндi  eciңe түciрeciң» дeгeн cұрaқтың жayaбы күтiлeдi</a:t>
            </a:r>
            <a:endParaRPr lang="ru-RU" sz="2000" dirty="0">
              <a:latin typeface="Times New Roman" pitchFamily="18" charset="0"/>
              <a:cs typeface="Times New Roman" pitchFamily="18" charset="0"/>
            </a:endParaRPr>
          </a:p>
        </p:txBody>
      </p:sp>
      <p:sp>
        <p:nvSpPr>
          <p:cNvPr id="4" name="Прямоугольник 3"/>
          <p:cNvSpPr/>
          <p:nvPr/>
        </p:nvSpPr>
        <p:spPr>
          <a:xfrm>
            <a:off x="1043609" y="3982998"/>
            <a:ext cx="5400599" cy="369332"/>
          </a:xfrm>
          <a:prstGeom prst="rect">
            <a:avLst/>
          </a:prstGeom>
        </p:spPr>
        <p:txBody>
          <a:bodyPr wrap="square">
            <a:spAutoFit/>
          </a:bodyPr>
          <a:lstStyle/>
          <a:p>
            <a:r>
              <a:rPr lang="kk-KZ" b="1" dirty="0">
                <a:latin typeface="Times New Roman" pitchFamily="18" charset="0"/>
                <a:cs typeface="Times New Roman" pitchFamily="18" charset="0"/>
              </a:rPr>
              <a:t>Үйге тапсырма:</a:t>
            </a:r>
            <a:r>
              <a:rPr lang="kk-KZ" dirty="0">
                <a:latin typeface="Times New Roman" pitchFamily="18" charset="0"/>
                <a:cs typeface="Times New Roman" pitchFamily="18" charset="0"/>
              </a:rPr>
              <a:t> параграф 84.10 кесте.</a:t>
            </a:r>
            <a:endParaRPr lang="ru-RU"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01298"/>
            <a:ext cx="3024337"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35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764704"/>
            <a:ext cx="4703918" cy="2585323"/>
          </a:xfrm>
          <a:prstGeom prst="rect">
            <a:avLst/>
          </a:prstGeom>
          <a:noFill/>
        </p:spPr>
        <p:txBody>
          <a:bodyPr wrap="square" rtlCol="0">
            <a:spAutoFit/>
          </a:bodyPr>
          <a:lstStyle/>
          <a:p>
            <a:r>
              <a:rPr lang="kk-KZ" dirty="0" smtClean="0"/>
              <a:t>Жауабы:</a:t>
            </a:r>
          </a:p>
          <a:p>
            <a:r>
              <a:rPr lang="kk-KZ" dirty="0" smtClean="0"/>
              <a:t>1.Эволюциялық ілім</a:t>
            </a:r>
          </a:p>
          <a:p>
            <a:r>
              <a:rPr lang="kk-KZ" dirty="0" smtClean="0"/>
              <a:t>2.Микроэволюция</a:t>
            </a:r>
          </a:p>
          <a:p>
            <a:r>
              <a:rPr lang="kk-KZ" dirty="0" smtClean="0"/>
              <a:t>3.Биологиялық прогресс</a:t>
            </a:r>
          </a:p>
          <a:p>
            <a:r>
              <a:rPr lang="kk-KZ" dirty="0" smtClean="0"/>
              <a:t>4.Мутациялық өзгергіштік</a:t>
            </a:r>
          </a:p>
          <a:p>
            <a:r>
              <a:rPr lang="kk-KZ" dirty="0" smtClean="0"/>
              <a:t>5.Комбинативтік өзгергіштік</a:t>
            </a:r>
          </a:p>
          <a:p>
            <a:r>
              <a:rPr lang="kk-KZ" dirty="0" smtClean="0"/>
              <a:t>6.Эволюция</a:t>
            </a:r>
          </a:p>
          <a:p>
            <a:r>
              <a:rPr lang="kk-KZ" dirty="0" smtClean="0"/>
              <a:t>7.Өзгергіштік</a:t>
            </a:r>
          </a:p>
          <a:p>
            <a:r>
              <a:rPr lang="kk-KZ" dirty="0" smtClean="0"/>
              <a:t>8.Макроэволюция </a:t>
            </a:r>
            <a:endParaRPr lang="ru-RU" dirty="0"/>
          </a:p>
        </p:txBody>
      </p:sp>
    </p:spTree>
    <p:extLst>
      <p:ext uri="{BB962C8B-B14F-4D97-AF65-F5344CB8AC3E}">
        <p14:creationId xmlns:p14="http://schemas.microsoft.com/office/powerpoint/2010/main" val="4002247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640960" cy="3416320"/>
          </a:xfrm>
          <a:prstGeom prst="rect">
            <a:avLst/>
          </a:prstGeom>
        </p:spPr>
        <p:txBody>
          <a:bodyPr wrap="square">
            <a:spAutoFit/>
          </a:bodyPr>
          <a:lstStyle/>
          <a:p>
            <a:r>
              <a:rPr lang="kk-KZ" b="1" dirty="0">
                <a:latin typeface="Times New Roman" pitchFamily="18" charset="0"/>
                <a:cs typeface="Times New Roman" pitchFamily="18" charset="0"/>
              </a:rPr>
              <a:t>Ойтүркі:</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*Ч.Дарвин тіршілік үшін күрестің қандай </a:t>
            </a:r>
            <a:r>
              <a:rPr lang="kk-KZ" dirty="0" smtClean="0">
                <a:latin typeface="Times New Roman" pitchFamily="18" charset="0"/>
                <a:cs typeface="Times New Roman" pitchFamily="18" charset="0"/>
              </a:rPr>
              <a:t>топтарын </a:t>
            </a:r>
            <a:r>
              <a:rPr lang="kk-KZ" dirty="0">
                <a:latin typeface="Times New Roman" pitchFamily="18" charset="0"/>
                <a:cs typeface="Times New Roman" pitchFamily="18" charset="0"/>
              </a:rPr>
              <a:t>ажыратты?</a:t>
            </a:r>
            <a:endParaRPr lang="ru-RU" dirty="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r>
              <a:rPr lang="kk-KZ" b="1" dirty="0">
                <a:latin typeface="Times New Roman" pitchFamily="18" charset="0"/>
                <a:cs typeface="Times New Roman" pitchFamily="18" charset="0"/>
              </a:rPr>
              <a:t>Сабақтың тақырыбы:</a:t>
            </a:r>
            <a:r>
              <a:rPr lang="kk-KZ" dirty="0">
                <a:latin typeface="Times New Roman" pitchFamily="18" charset="0"/>
                <a:cs typeface="Times New Roman" pitchFamily="18" charset="0"/>
              </a:rPr>
              <a:t> Табиғи сұрыпталу.Тіршілік үшін </a:t>
            </a:r>
            <a:r>
              <a:rPr lang="kk-KZ" dirty="0" smtClean="0">
                <a:latin typeface="Times New Roman" pitchFamily="18" charset="0"/>
                <a:cs typeface="Times New Roman" pitchFamily="18" charset="0"/>
              </a:rPr>
              <a:t>күрес.</a:t>
            </a:r>
          </a:p>
          <a:p>
            <a:endParaRPr lang="kk-KZ"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Оқу мақсаты: </a:t>
            </a:r>
            <a:r>
              <a:rPr lang="kk-KZ" dirty="0">
                <a:latin typeface="Times New Roman"/>
                <a:ea typeface="Times New Roman"/>
              </a:rPr>
              <a:t>10.2.6.2 эволюция үдерісіне әсер ететін факторларды талдау</a:t>
            </a:r>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Сабақ мақсаты:-</a:t>
            </a:r>
            <a:r>
              <a:rPr lang="kk-KZ" dirty="0" smtClean="0">
                <a:latin typeface="Times New Roman" pitchFamily="18" charset="0"/>
                <a:cs typeface="Times New Roman" pitchFamily="18" charset="0"/>
              </a:rPr>
              <a:t>Табиғи </a:t>
            </a:r>
            <a:r>
              <a:rPr lang="kk-KZ" dirty="0">
                <a:latin typeface="Times New Roman" pitchFamily="18" charset="0"/>
                <a:cs typeface="Times New Roman" pitchFamily="18" charset="0"/>
              </a:rPr>
              <a:t>сұрыпталу,түршілік үшін күрес түрлерін сипаттау;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-Табиғи сұрыпталу мен қолдан сұрыптауды </a:t>
            </a:r>
            <a:r>
              <a:rPr lang="kk-KZ" dirty="0" smtClean="0">
                <a:latin typeface="Times New Roman" pitchFamily="18" charset="0"/>
                <a:cs typeface="Times New Roman" pitchFamily="18" charset="0"/>
              </a:rPr>
              <a:t>салыстыру.</a:t>
            </a:r>
          </a:p>
          <a:p>
            <a:endParaRPr lang="kk-KZ" dirty="0" smtClean="0">
              <a:latin typeface="Times New Roman" pitchFamily="18" charset="0"/>
              <a:cs typeface="Times New Roman" pitchFamily="18" charset="0"/>
            </a:endParaRPr>
          </a:p>
          <a:p>
            <a:r>
              <a:rPr lang="kk-KZ" b="1" dirty="0" smtClean="0">
                <a:latin typeface="Times New Roman" pitchFamily="18" charset="0"/>
                <a:cs typeface="Times New Roman" pitchFamily="18" charset="0"/>
              </a:rPr>
              <a:t>Бағалау критерийі:-</a:t>
            </a:r>
            <a:r>
              <a:rPr lang="kk-KZ" dirty="0" smtClean="0">
                <a:latin typeface="Times New Roman" pitchFamily="18" charset="0"/>
                <a:cs typeface="Times New Roman" pitchFamily="18" charset="0"/>
              </a:rPr>
              <a:t>Табиғи </a:t>
            </a:r>
            <a:r>
              <a:rPr lang="kk-KZ" dirty="0">
                <a:latin typeface="Times New Roman" pitchFamily="18" charset="0"/>
                <a:cs typeface="Times New Roman" pitchFamily="18" charset="0"/>
              </a:rPr>
              <a:t>сұрыпталу,түршілік үшін күрес түрлерін </a:t>
            </a:r>
            <a:r>
              <a:rPr lang="kk-KZ" dirty="0" smtClean="0">
                <a:latin typeface="Times New Roman" pitchFamily="18" charset="0"/>
                <a:cs typeface="Times New Roman" pitchFamily="18" charset="0"/>
              </a:rPr>
              <a:t>    сипаттайды</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smtClean="0">
                <a:latin typeface="Times New Roman" pitchFamily="18" charset="0"/>
                <a:cs typeface="Times New Roman" pitchFamily="18" charset="0"/>
              </a:rPr>
              <a:t>                            -</a:t>
            </a:r>
            <a:r>
              <a:rPr lang="kk-KZ" dirty="0">
                <a:latin typeface="Times New Roman" pitchFamily="18" charset="0"/>
                <a:cs typeface="Times New Roman" pitchFamily="18" charset="0"/>
              </a:rPr>
              <a:t>Табиғи сұрыпталу мен қолдан сұрыптауды салыстырады.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540960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980728"/>
            <a:ext cx="4680520" cy="4801314"/>
          </a:xfrm>
          <a:prstGeom prst="rect">
            <a:avLst/>
          </a:prstGeom>
          <a:noFill/>
        </p:spPr>
        <p:txBody>
          <a:bodyPr wrap="square" rtlCol="0">
            <a:spAutoFit/>
          </a:bodyPr>
          <a:lstStyle/>
          <a:p>
            <a:r>
              <a:rPr lang="kk-KZ" b="1" dirty="0" smtClean="0">
                <a:latin typeface="Times New Roman" pitchFamily="18" charset="0"/>
                <a:cs typeface="Times New Roman" pitchFamily="18" charset="0"/>
              </a:rPr>
              <a:t>Табиғи сұрыпталу </a:t>
            </a:r>
            <a:r>
              <a:rPr lang="kk-KZ" dirty="0" smtClean="0">
                <a:latin typeface="Times New Roman" pitchFamily="18" charset="0"/>
                <a:cs typeface="Times New Roman" pitchFamily="18" charset="0"/>
              </a:rPr>
              <a:t>дегеніміз- өзінен соң ұрпақ қалдыра алатын,белгілі бір орта жағдайына жақсы бейімделген даралардың тірі қала алатын эволюцияның ең басты қозғаушы күші,яғни нақты бір орта жағдайларына бейімделген ерекшеліктері бар организмдер ғана тіршілігін сақтап қалады.</a:t>
            </a:r>
          </a:p>
          <a:p>
            <a:r>
              <a:rPr lang="kk-KZ" dirty="0" smtClean="0">
                <a:latin typeface="Times New Roman" pitchFamily="18" charset="0"/>
                <a:cs typeface="Times New Roman" pitchFamily="18" charset="0"/>
              </a:rPr>
              <a:t>Табиғи сұрыпталу – бірнеше ғасырларды қамтып ,үздіксіз жүріп жататын әрекет.Бұл әрекетті тұқым қуалап көбейе түсетін өзгеріске жатқызады.</a:t>
            </a:r>
          </a:p>
          <a:p>
            <a:r>
              <a:rPr lang="kk-KZ" dirty="0" smtClean="0">
                <a:latin typeface="Times New Roman" pitchFamily="18" charset="0"/>
                <a:cs typeface="Times New Roman" pitchFamily="18" charset="0"/>
              </a:rPr>
              <a:t>Табиғи сұрыпталудың нәтижесінде тіршілік ортасына  бейімделген  жаңа түрлер түзіледі.Тіршілігін сақтап қалу үшін табиғатта үздіксіз тіршілік үшін күрес жүреді.</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24743"/>
            <a:ext cx="3600400" cy="468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616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7"/>
            <a:ext cx="5778020" cy="160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Тіршілік үшін күрес дегеніміз – бір түр ішіндегі, бір түр мен екінші түр арасындағы  және түрлер мен қоршаған орта арасындағы ұрпақтарының өсімталдығын қамтамасыз ететін даралардың қарым-қатынасының күрделі жиынтығы</a:t>
            </a:r>
            <a:endParaRPr lang="ru-RU" dirty="0">
              <a:latin typeface="Times New Roman" pitchFamily="18" charset="0"/>
              <a:cs typeface="Times New Roman" pitchFamily="18" charset="0"/>
            </a:endParaRPr>
          </a:p>
        </p:txBody>
      </p:sp>
      <p:sp>
        <p:nvSpPr>
          <p:cNvPr id="3" name="Скругленный прямоугольник 2"/>
          <p:cNvSpPr/>
          <p:nvPr/>
        </p:nvSpPr>
        <p:spPr>
          <a:xfrm>
            <a:off x="468340" y="3717032"/>
            <a:ext cx="2220013" cy="1229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latin typeface="Times New Roman" pitchFamily="18" charset="0"/>
                <a:cs typeface="Times New Roman" pitchFamily="18" charset="0"/>
              </a:rPr>
              <a:t>Түраралық </a:t>
            </a:r>
          </a:p>
          <a:p>
            <a:pPr algn="ctr"/>
            <a:r>
              <a:rPr lang="kk-KZ" sz="2400" dirty="0" smtClean="0">
                <a:latin typeface="Times New Roman" pitchFamily="18" charset="0"/>
                <a:cs typeface="Times New Roman" pitchFamily="18" charset="0"/>
              </a:rPr>
              <a:t>күрес</a:t>
            </a:r>
            <a:endParaRPr lang="ru-RU" sz="2400" dirty="0">
              <a:latin typeface="Times New Roman" pitchFamily="18" charset="0"/>
              <a:cs typeface="Times New Roman" pitchFamily="18" charset="0"/>
            </a:endParaRPr>
          </a:p>
        </p:txBody>
      </p:sp>
      <p:sp>
        <p:nvSpPr>
          <p:cNvPr id="4" name="Скругленный прямоугольник 3"/>
          <p:cNvSpPr/>
          <p:nvPr/>
        </p:nvSpPr>
        <p:spPr>
          <a:xfrm>
            <a:off x="3362712" y="3717032"/>
            <a:ext cx="223224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latin typeface="Times New Roman" pitchFamily="18" charset="0"/>
                <a:cs typeface="Times New Roman" pitchFamily="18" charset="0"/>
              </a:rPr>
              <a:t>Түрішілік </a:t>
            </a:r>
          </a:p>
          <a:p>
            <a:pPr algn="ctr"/>
            <a:r>
              <a:rPr lang="kk-KZ" sz="2400" dirty="0" smtClean="0">
                <a:latin typeface="Times New Roman" pitchFamily="18" charset="0"/>
                <a:cs typeface="Times New Roman" pitchFamily="18" charset="0"/>
              </a:rPr>
              <a:t>Күрес </a:t>
            </a:r>
            <a:endParaRPr lang="ru-RU" sz="2400" dirty="0">
              <a:latin typeface="Times New Roman" pitchFamily="18" charset="0"/>
              <a:cs typeface="Times New Roman" pitchFamily="18" charset="0"/>
            </a:endParaRPr>
          </a:p>
        </p:txBody>
      </p:sp>
      <p:sp>
        <p:nvSpPr>
          <p:cNvPr id="5" name="Скругленный прямоугольник 4"/>
          <p:cNvSpPr/>
          <p:nvPr/>
        </p:nvSpPr>
        <p:spPr>
          <a:xfrm>
            <a:off x="6101548" y="3717032"/>
            <a:ext cx="223224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Сыртқы ортаның  қолайсыз жағдайларына қарсы күрес</a:t>
            </a:r>
            <a:endParaRPr lang="ru-RU" dirty="0">
              <a:latin typeface="Times New Roman" pitchFamily="18" charset="0"/>
              <a:cs typeface="Times New Roman" pitchFamily="18" charset="0"/>
            </a:endParaRPr>
          </a:p>
        </p:txBody>
      </p:sp>
      <p:sp>
        <p:nvSpPr>
          <p:cNvPr id="6" name="Стрелка вниз 5"/>
          <p:cNvSpPr/>
          <p:nvPr/>
        </p:nvSpPr>
        <p:spPr>
          <a:xfrm rot="1675274">
            <a:off x="1595978" y="2960981"/>
            <a:ext cx="484632" cy="8145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221672" y="2996952"/>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rot="19892820">
            <a:off x="6956954" y="2902484"/>
            <a:ext cx="484632" cy="876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31" y="5085184"/>
            <a:ext cx="222001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085184"/>
            <a:ext cx="223224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55" t="19570" r="1936" b="4850"/>
          <a:stretch/>
        </p:blipFill>
        <p:spPr bwMode="auto">
          <a:xfrm>
            <a:off x="6101548" y="5085184"/>
            <a:ext cx="223224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Скругленный прямоугольник 8"/>
          <p:cNvSpPr/>
          <p:nvPr/>
        </p:nvSpPr>
        <p:spPr>
          <a:xfrm>
            <a:off x="1563005" y="2420887"/>
            <a:ext cx="5801965" cy="726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itchFamily="18" charset="0"/>
                <a:cs typeface="Times New Roman" pitchFamily="18" charset="0"/>
              </a:rPr>
              <a:t>Ч.Дарвин тіршілік үшін күрестің 3  түрін анықтады</a:t>
            </a:r>
            <a:r>
              <a:rPr lang="kk-KZ" dirty="0" smtClean="0"/>
              <a:t>.</a:t>
            </a:r>
            <a:endParaRPr lang="ru-RU"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402" y="260647"/>
            <a:ext cx="1857486" cy="160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32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74907" y="2642335"/>
            <a:ext cx="3132083" cy="786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Жыртқыштық жағдайдағы бәсекелестік</a:t>
            </a: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4788024" y="2642334"/>
            <a:ext cx="3298904" cy="786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Паразиттік жағдайдағы бәсекелестік</a:t>
            </a:r>
            <a:endParaRPr lang="ru-RU" dirty="0">
              <a:latin typeface="Times New Roman" pitchFamily="18" charset="0"/>
              <a:cs typeface="Times New Roman" pitchFamily="18" charset="0"/>
            </a:endParaRPr>
          </a:p>
        </p:txBody>
      </p:sp>
      <p:sp>
        <p:nvSpPr>
          <p:cNvPr id="5" name="Скругленный прямоугольник 4"/>
          <p:cNvSpPr/>
          <p:nvPr/>
        </p:nvSpPr>
        <p:spPr>
          <a:xfrm>
            <a:off x="2139434" y="980728"/>
            <a:ext cx="4304773"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latin typeface="Times New Roman" pitchFamily="18" charset="0"/>
                <a:cs typeface="Times New Roman" pitchFamily="18" charset="0"/>
              </a:rPr>
              <a:t>Т</a:t>
            </a:r>
            <a:r>
              <a:rPr lang="kk-KZ" dirty="0" smtClean="0">
                <a:latin typeface="Times New Roman" pitchFamily="18" charset="0"/>
                <a:cs typeface="Times New Roman" pitchFamily="18" charset="0"/>
              </a:rPr>
              <a:t>үраралық күрес</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07" y="3806662"/>
            <a:ext cx="1578139" cy="153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799041"/>
            <a:ext cx="1282680" cy="150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938" t="40808" r="69747" b="12755"/>
          <a:stretch/>
        </p:blipFill>
        <p:spPr bwMode="auto">
          <a:xfrm>
            <a:off x="5137272" y="3806662"/>
            <a:ext cx="128268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трелка вправо 1"/>
          <p:cNvSpPr/>
          <p:nvPr/>
        </p:nvSpPr>
        <p:spPr>
          <a:xfrm rot="6723509">
            <a:off x="2556079" y="18588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3951112">
            <a:off x="5364087" y="18577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231" y="3806661"/>
            <a:ext cx="1376698"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1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35772" y="2726454"/>
            <a:ext cx="275105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Тура күрес</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72" y="3620386"/>
            <a:ext cx="2751053" cy="196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5364088" y="2726454"/>
            <a:ext cx="275105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Жанама күрес</a:t>
            </a:r>
            <a:endParaRPr lang="ru-RU" dirty="0">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795" y="3620386"/>
            <a:ext cx="2732964" cy="182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168" y="1504304"/>
            <a:ext cx="1291627" cy="97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кругленный прямоугольник 5"/>
          <p:cNvSpPr/>
          <p:nvPr/>
        </p:nvSpPr>
        <p:spPr>
          <a:xfrm>
            <a:off x="2911299" y="764704"/>
            <a:ext cx="3446073" cy="57606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Түрішілік күрес</a:t>
            </a:r>
            <a:endParaRPr lang="ru-RU" dirty="0">
              <a:latin typeface="Times New Roman" pitchFamily="18" charset="0"/>
              <a:cs typeface="Times New Roman" pitchFamily="18" charset="0"/>
            </a:endParaRPr>
          </a:p>
        </p:txBody>
      </p:sp>
      <p:sp>
        <p:nvSpPr>
          <p:cNvPr id="7" name="Стрелка вправо 6"/>
          <p:cNvSpPr/>
          <p:nvPr/>
        </p:nvSpPr>
        <p:spPr>
          <a:xfrm rot="7104824">
            <a:off x="2587641" y="1824422"/>
            <a:ext cx="1383200" cy="332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3351268">
            <a:off x="5555423" y="1844788"/>
            <a:ext cx="1552384" cy="38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8975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979712" y="1124744"/>
            <a:ext cx="51845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latin typeface="Times New Roman" pitchFamily="18" charset="0"/>
                <a:cs typeface="Times New Roman" pitchFamily="18" charset="0"/>
              </a:rPr>
              <a:t>Қоршаған ортаның қолайсыз жағдайларымен күрес</a:t>
            </a:r>
            <a:endParaRPr lang="ru-RU"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330" y="3342699"/>
            <a:ext cx="181929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342699"/>
            <a:ext cx="1944216" cy="154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227" y="3342699"/>
            <a:ext cx="1728192" cy="154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трелка вправо 2"/>
          <p:cNvSpPr/>
          <p:nvPr/>
        </p:nvSpPr>
        <p:spPr>
          <a:xfrm rot="7987715">
            <a:off x="2589651" y="21972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p:cNvSpPr/>
          <p:nvPr/>
        </p:nvSpPr>
        <p:spPr>
          <a:xfrm rot="5190282">
            <a:off x="4074127" y="2330945"/>
            <a:ext cx="1060268" cy="490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2384742">
            <a:off x="6059163" y="21736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7092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3"/>
            <a:ext cx="8424936" cy="4893647"/>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Тіршілік үшін күрес барысында:</a:t>
            </a:r>
          </a:p>
          <a:p>
            <a:pPr marL="285750" indent="-285750">
              <a:buFont typeface="Wingdings" panose="05000000000000000000" pitchFamily="2" charset="2"/>
              <a:buChar char="v"/>
            </a:pPr>
            <a:r>
              <a:rPr lang="kk-KZ" sz="2400" dirty="0" smtClean="0">
                <a:latin typeface="Times New Roman" pitchFamily="18" charset="0"/>
                <a:cs typeface="Times New Roman" pitchFamily="18" charset="0"/>
              </a:rPr>
              <a:t> орта жағдайларына жақсы бейімделген даралар тірі қалады және ұрпақ қалдырады;</a:t>
            </a:r>
          </a:p>
          <a:p>
            <a:pPr marL="285750" indent="-285750">
              <a:buFont typeface="Wingdings" panose="05000000000000000000" pitchFamily="2" charset="2"/>
              <a:buChar char="v"/>
            </a:pPr>
            <a:r>
              <a:rPr lang="kk-KZ" sz="2400" dirty="0">
                <a:latin typeface="Times New Roman" pitchFamily="18" charset="0"/>
                <a:cs typeface="Times New Roman" pitchFamily="18" charset="0"/>
              </a:rPr>
              <a:t>ә</a:t>
            </a:r>
            <a:r>
              <a:rPr lang="kk-KZ" sz="2400" dirty="0" smtClean="0">
                <a:latin typeface="Times New Roman" pitchFamily="18" charset="0"/>
                <a:cs typeface="Times New Roman" pitchFamily="18" charset="0"/>
              </a:rPr>
              <a:t>сіресе түрішілік күрес күштірек өтеді,ал қалған екі форма көбінесе соны күшейте түседі;</a:t>
            </a:r>
          </a:p>
          <a:p>
            <a:pPr marL="285750" indent="-285750">
              <a:buFont typeface="Wingdings" panose="05000000000000000000" pitchFamily="2" charset="2"/>
              <a:buChar char="v"/>
            </a:pPr>
            <a:r>
              <a:rPr lang="kk-KZ" sz="2400" dirty="0">
                <a:latin typeface="Times New Roman" pitchFamily="18" charset="0"/>
                <a:cs typeface="Times New Roman" pitchFamily="18" charset="0"/>
              </a:rPr>
              <a:t>қ</a:t>
            </a:r>
            <a:r>
              <a:rPr lang="kk-KZ" sz="2400" dirty="0" smtClean="0">
                <a:latin typeface="Times New Roman" pitchFamily="18" charset="0"/>
                <a:cs typeface="Times New Roman" pitchFamily="18" charset="0"/>
              </a:rPr>
              <a:t>оршаған ортаға бейімделу белгілері жоқ даралардың барлығы  мүлде жойылып кетпейді;</a:t>
            </a:r>
          </a:p>
          <a:p>
            <a:pPr marL="285750" indent="-285750">
              <a:buFont typeface="Wingdings" panose="05000000000000000000" pitchFamily="2" charset="2"/>
              <a:buChar char="v"/>
            </a:pPr>
            <a:r>
              <a:rPr lang="kk-KZ" sz="2400" dirty="0" smtClean="0">
                <a:latin typeface="Times New Roman" pitchFamily="18" charset="0"/>
                <a:cs typeface="Times New Roman" pitchFamily="18" charset="0"/>
              </a:rPr>
              <a:t>Кездейсоқтықтың нәтижесінде олардың бір бөлігі бәрібір сақталып, саны аз ұрпақ қалдырады;</a:t>
            </a:r>
          </a:p>
          <a:p>
            <a:pPr marL="285750" indent="-285750">
              <a:buFont typeface="Wingdings" panose="05000000000000000000" pitchFamily="2" charset="2"/>
              <a:buChar char="v"/>
            </a:pPr>
            <a:r>
              <a:rPr lang="kk-KZ" sz="2400" dirty="0">
                <a:latin typeface="Times New Roman" pitchFamily="18" charset="0"/>
                <a:cs typeface="Times New Roman" pitchFamily="18" charset="0"/>
              </a:rPr>
              <a:t>т</a:t>
            </a:r>
            <a:r>
              <a:rPr lang="kk-KZ" sz="2400" dirty="0" smtClean="0">
                <a:latin typeface="Times New Roman" pitchFamily="18" charset="0"/>
                <a:cs typeface="Times New Roman" pitchFamily="18" charset="0"/>
              </a:rPr>
              <a:t>іршілік үшін күрес табиғи сұрыпталуға жеткізеді.</a:t>
            </a:r>
          </a:p>
          <a:p>
            <a:endParaRPr lang="kk-KZ" sz="2400" dirty="0" smtClean="0">
              <a:latin typeface="Times New Roman" pitchFamily="18" charset="0"/>
              <a:cs typeface="Times New Roman" pitchFamily="18" charset="0"/>
            </a:endParaRPr>
          </a:p>
          <a:p>
            <a:pPr marL="285750" indent="-285750">
              <a:buFont typeface="Wingdings" panose="05000000000000000000" pitchFamily="2" charset="2"/>
              <a:buChar char="v"/>
            </a:pPr>
            <a:endParaRPr lang="kk-KZ" sz="2400" dirty="0" smtClean="0"/>
          </a:p>
          <a:p>
            <a:pPr marL="285750" indent="-285750">
              <a:buFont typeface="Arial" pitchFamily="34" charset="0"/>
              <a:buChar char="•"/>
            </a:pPr>
            <a:endParaRPr lang="ru-RU" sz="2400" dirty="0"/>
          </a:p>
        </p:txBody>
      </p:sp>
    </p:spTree>
    <p:extLst>
      <p:ext uri="{BB962C8B-B14F-4D97-AF65-F5344CB8AC3E}">
        <p14:creationId xmlns:p14="http://schemas.microsoft.com/office/powerpoint/2010/main" val="1358613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515</TotalTime>
  <Words>715</Words>
  <Application>Microsoft Office PowerPoint</Application>
  <PresentationFormat>Экран (4:3)</PresentationFormat>
  <Paragraphs>124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ww</dc:creator>
  <cp:lastModifiedBy>User</cp:lastModifiedBy>
  <cp:revision>36</cp:revision>
  <dcterms:created xsi:type="dcterms:W3CDTF">2021-02-13T11:17:12Z</dcterms:created>
  <dcterms:modified xsi:type="dcterms:W3CDTF">2021-02-14T16:36:21Z</dcterms:modified>
</cp:coreProperties>
</file>