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slides/slide10.xml" ContentType="application/vnd.openxmlformats-officedocument.presentationml.slide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_rels/notesSlide19.xml.rels" ContentType="application/vnd.openxmlformats-package.relationships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6E3109-0E4F-418B-9E8C-7481C515FD2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7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4800DC-4F88-4481-A831-50486E48B8E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5494C0-BA55-434A-BC83-DDE5896528A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292435-2E1F-4DC0-B78D-D48B0BAF0A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983E71-3B77-465E-A6AD-073A4ECB89E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4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2BC51B-ED51-4D0A-812E-71DEB200AC6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CFCB02-E80E-4DE7-A0E6-CF8C7FC4F41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37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29393B-4E5E-4187-8C51-86A84BACD09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49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D06020-74C3-407D-8D23-929BA534246E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1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E476F2-A6D8-4968-97C8-8CE5108A974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3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548E20-D5B8-48FD-BAD8-E21736D319C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4872BA-DD0C-4BD7-A5DE-5A970DEE9E0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423720" y="3432240"/>
            <a:ext cx="97300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73e87"/>
                </a:solidFill>
                <a:uFillTx/>
                <a:latin typeface="Century Gothic"/>
                <a:ea typeface="Times New Roman"/>
              </a:rPr>
              <a:t>Тақырыбы:Метаболизмнің түрлері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70c0"/>
                </a:solidFill>
                <a:uFillTx/>
                <a:latin typeface="Century Gothic"/>
                <a:ea typeface="Times New Roman"/>
              </a:rPr>
              <a:t>10 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3"/>
          <p:cNvSpPr/>
          <p:nvPr/>
        </p:nvSpPr>
        <p:spPr>
          <a:xfrm>
            <a:off x="1056240" y="5330880"/>
            <a:ext cx="7579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жаратылыстану- гаманитарлық бағыт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cxnSp>
        <p:nvCxnSpPr>
          <p:cNvPr id="141" name="Google Shape;124;p4"/>
          <p:cNvCxnSpPr/>
          <p:nvPr/>
        </p:nvCxnSpPr>
        <p:spPr>
          <a:xfrm>
            <a:off x="123840" y="6832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2" name="Google Shape;125;p4"/>
          <p:cNvCxnSpPr/>
          <p:nvPr/>
        </p:nvCxnSpPr>
        <p:spPr>
          <a:xfrm flipV="1">
            <a:off x="328680" y="72352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3" name="Прямоугольник 9"/>
          <p:cNvSpPr/>
          <p:nvPr/>
        </p:nvSpPr>
        <p:spPr>
          <a:xfrm>
            <a:off x="6245280" y="450720"/>
            <a:ext cx="1839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16"/>
          <p:cNvSpPr/>
          <p:nvPr/>
        </p:nvSpPr>
        <p:spPr>
          <a:xfrm>
            <a:off x="0" y="1009800"/>
            <a:ext cx="10693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00467a"/>
                </a:solidFill>
                <a:uFillTx/>
                <a:latin typeface="Arial"/>
              </a:rPr>
              <a:t>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Google Shape;123;p4"/>
          <p:cNvSpPr/>
          <p:nvPr/>
        </p:nvSpPr>
        <p:spPr>
          <a:xfrm>
            <a:off x="8288280" y="657216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3289D5-F559-469B-BCED-9876105ED98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AutoShape 1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AutoShape 20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8" name="Прямая со стрелкой 31"/>
          <p:cNvCxnSpPr/>
          <p:nvPr/>
        </p:nvCxnSpPr>
        <p:spPr>
          <a:xfrm>
            <a:off x="7038720" y="5438880"/>
            <a:ext cx="610200" cy="467280"/>
          </a:xfrm>
          <a:prstGeom prst="straightConnector1">
            <a:avLst/>
          </a:prstGeom>
          <a:ln w="936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49" name="Прямая со стрелкой 33"/>
          <p:cNvCxnSpPr/>
          <p:nvPr/>
        </p:nvCxnSpPr>
        <p:spPr>
          <a:xfrm>
            <a:off x="4932720" y="5428800"/>
            <a:ext cx="10440" cy="477000"/>
          </a:xfrm>
          <a:prstGeom prst="straightConnector1">
            <a:avLst/>
          </a:prstGeom>
          <a:ln w="936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50" name="Прямая со стрелкой 35"/>
          <p:cNvCxnSpPr/>
          <p:nvPr/>
        </p:nvCxnSpPr>
        <p:spPr>
          <a:xfrm flipH="1">
            <a:off x="2513880" y="5447160"/>
            <a:ext cx="724680" cy="515160"/>
          </a:xfrm>
          <a:prstGeom prst="straightConnector1">
            <a:avLst/>
          </a:prstGeom>
          <a:ln w="9360">
            <a:solidFill>
              <a:srgbClr val="31b6fd"/>
            </a:solidFill>
            <a:miter/>
            <a:tailEnd len="med" type="arrow" w="med"/>
          </a:ln>
        </p:spPr>
      </p:cxnSp>
      <p:pic>
        <p:nvPicPr>
          <p:cNvPr id="151" name="Picture 15" descr=""/>
          <p:cNvPicPr/>
          <p:nvPr/>
        </p:nvPicPr>
        <p:blipFill>
          <a:blip r:embed="rId2"/>
          <a:stretch/>
        </p:blipFill>
        <p:spPr>
          <a:xfrm>
            <a:off x="0" y="1035000"/>
            <a:ext cx="10693440" cy="579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5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E62A00-9C9D-4253-B179-B9A3CFC0178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282600" y="293760"/>
            <a:ext cx="10167840" cy="617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7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0D295C-01F5-48A0-A002-D84B3E6214D9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Google Shape;123;p4"/>
          <p:cNvSpPr/>
          <p:nvPr/>
        </p:nvSpPr>
        <p:spPr>
          <a:xfrm>
            <a:off x="82882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7EAC08-F80A-45D1-8753-81CF3B7F4AD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9" name="Google Shape;124;p4"/>
          <p:cNvCxnSpPr/>
          <p:nvPr/>
        </p:nvCxnSpPr>
        <p:spPr>
          <a:xfrm>
            <a:off x="775800" y="7090920"/>
            <a:ext cx="911772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0" name="Google Shape;125;p4"/>
          <p:cNvCxnSpPr/>
          <p:nvPr/>
        </p:nvCxnSpPr>
        <p:spPr>
          <a:xfrm>
            <a:off x="1244520" y="7272360"/>
            <a:ext cx="829224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161" name="Рисунок 1" descr=""/>
          <p:cNvPicPr/>
          <p:nvPr/>
        </p:nvPicPr>
        <p:blipFill>
          <a:blip r:embed="rId1"/>
          <a:stretch/>
        </p:blipFill>
        <p:spPr>
          <a:xfrm>
            <a:off x="281160" y="1494000"/>
            <a:ext cx="10172520" cy="558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63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AC7958-72C5-4274-AD1E-3FBF6FA1E72A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pic>
        <p:nvPicPr>
          <p:cNvPr id="16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166" name="Прямая со стрелкой 14"/>
          <p:cNvCxnSpPr/>
          <p:nvPr/>
        </p:nvCxnSpPr>
        <p:spPr>
          <a:xfrm>
            <a:off x="7267680" y="3104640"/>
            <a:ext cx="978480" cy="537480"/>
          </a:xfrm>
          <a:prstGeom prst="straightConnector1">
            <a:avLst/>
          </a:prstGeom>
          <a:ln w="936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67" name="Прямая со стрелкой 15"/>
          <p:cNvCxnSpPr/>
          <p:nvPr/>
        </p:nvCxnSpPr>
        <p:spPr>
          <a:xfrm flipH="1">
            <a:off x="3714480" y="3105000"/>
            <a:ext cx="653040" cy="564480"/>
          </a:xfrm>
          <a:prstGeom prst="straightConnector1">
            <a:avLst/>
          </a:prstGeom>
          <a:ln w="936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68" name="Прямая со стрелкой 16"/>
          <p:cNvCxnSpPr/>
          <p:nvPr/>
        </p:nvCxnSpPr>
        <p:spPr>
          <a:xfrm>
            <a:off x="5943240" y="3152880"/>
            <a:ext cx="553320" cy="521280"/>
          </a:xfrm>
          <a:prstGeom prst="straightConnector1">
            <a:avLst/>
          </a:prstGeom>
          <a:ln w="9360">
            <a:solidFill>
              <a:srgbClr val="31b6fd"/>
            </a:solidFill>
            <a:miter/>
            <a:tailEnd len="med" type="arrow" w="med"/>
          </a:ln>
        </p:spPr>
      </p:cxnSp>
      <p:sp>
        <p:nvSpPr>
          <p:cNvPr id="169" name="Google Shape;123;p4"/>
          <p:cNvSpPr/>
          <p:nvPr/>
        </p:nvSpPr>
        <p:spPr>
          <a:xfrm>
            <a:off x="82882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8322C9-CD2A-4654-A883-812B2E1B64F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0" name="Google Shape;124;p4"/>
          <p:cNvCxnSpPr/>
          <p:nvPr/>
        </p:nvCxnSpPr>
        <p:spPr>
          <a:xfrm>
            <a:off x="1020240" y="7050240"/>
            <a:ext cx="9022680" cy="19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1" name="Google Shape;125;p4"/>
          <p:cNvCxnSpPr/>
          <p:nvPr/>
        </p:nvCxnSpPr>
        <p:spPr>
          <a:xfrm>
            <a:off x="1360080" y="7294680"/>
            <a:ext cx="849564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2" name="TextBox 21"/>
          <p:cNvSpPr/>
          <p:nvPr/>
        </p:nvSpPr>
        <p:spPr>
          <a:xfrm>
            <a:off x="4181400" y="425520"/>
            <a:ext cx="293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2f2f2"/>
                </a:solidFill>
                <a:uFillTx/>
                <a:latin typeface="Century Gothic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3" name="Рисунок 2" descr=""/>
          <p:cNvPicPr/>
          <p:nvPr/>
        </p:nvPicPr>
        <p:blipFill>
          <a:blip r:embed="rId2"/>
          <a:stretch/>
        </p:blipFill>
        <p:spPr>
          <a:xfrm>
            <a:off x="0" y="922320"/>
            <a:ext cx="10598040" cy="638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7B36D5-FBFC-4727-9A73-C69ACD9D4279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" y="22320"/>
            <a:ext cx="10692000" cy="7539120"/>
          </a:xfrm>
          <a:prstGeom prst="rect">
            <a:avLst/>
          </a:prstGeom>
          <a:ln w="0">
            <a:noFill/>
          </a:ln>
        </p:spPr>
      </p:pic>
      <p:cxnSp>
        <p:nvCxnSpPr>
          <p:cNvPr id="176" name="Google Shape;124;p4"/>
          <p:cNvCxnSpPr/>
          <p:nvPr/>
        </p:nvCxnSpPr>
        <p:spPr>
          <a:xfrm flipV="1">
            <a:off x="681120" y="7203240"/>
            <a:ext cx="9154080" cy="262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7" name="Google Shape;125;p4"/>
          <p:cNvCxnSpPr/>
          <p:nvPr/>
        </p:nvCxnSpPr>
        <p:spPr>
          <a:xfrm>
            <a:off x="1233000" y="7389360"/>
            <a:ext cx="8295480" cy="25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8" name="Прямоугольник 9"/>
          <p:cNvSpPr/>
          <p:nvPr/>
        </p:nvSpPr>
        <p:spPr>
          <a:xfrm>
            <a:off x="10129680" y="6661080"/>
            <a:ext cx="432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F379C9-FF1C-4289-B427-7E34B8AF83FB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Rectangle 1"/>
          <p:cNvSpPr/>
          <p:nvPr/>
        </p:nvSpPr>
        <p:spPr>
          <a:xfrm>
            <a:off x="244440" y="4042080"/>
            <a:ext cx="6085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73e87"/>
                </a:solidFill>
                <a:uFillTx/>
                <a:latin typeface="Century Gothic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0" name="Рисунок 1" descr=""/>
          <p:cNvPicPr/>
          <p:nvPr/>
        </p:nvPicPr>
        <p:blipFill>
          <a:blip r:embed="rId2"/>
          <a:stretch/>
        </p:blipFill>
        <p:spPr>
          <a:xfrm>
            <a:off x="0" y="922320"/>
            <a:ext cx="10690200" cy="599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82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39AA99-BEF2-4788-A91D-BCE468994952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pic>
        <p:nvPicPr>
          <p:cNvPr id="18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39120"/>
          </a:xfrm>
          <a:prstGeom prst="rect">
            <a:avLst/>
          </a:prstGeom>
          <a:ln w="0">
            <a:noFill/>
          </a:ln>
        </p:spPr>
      </p:pic>
      <p:cxnSp>
        <p:nvCxnSpPr>
          <p:cNvPr id="185" name="Google Shape;124;p4"/>
          <p:cNvCxnSpPr/>
          <p:nvPr/>
        </p:nvCxnSpPr>
        <p:spPr>
          <a:xfrm flipV="1">
            <a:off x="681120" y="7203240"/>
            <a:ext cx="9154080" cy="262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6" name="Google Shape;125;p4"/>
          <p:cNvCxnSpPr/>
          <p:nvPr/>
        </p:nvCxnSpPr>
        <p:spPr>
          <a:xfrm>
            <a:off x="1233000" y="7389360"/>
            <a:ext cx="8295480" cy="25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7" name="Прямоугольник 7"/>
          <p:cNvSpPr/>
          <p:nvPr/>
        </p:nvSpPr>
        <p:spPr>
          <a:xfrm>
            <a:off x="9906840" y="662472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705C05-2E11-457C-B0E3-30A40E6447BB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8" name="Рисунок 1" descr=""/>
          <p:cNvPicPr/>
          <p:nvPr/>
        </p:nvPicPr>
        <p:blipFill>
          <a:blip r:embed="rId2"/>
          <a:stretch/>
        </p:blipFill>
        <p:spPr>
          <a:xfrm>
            <a:off x="0" y="888840"/>
            <a:ext cx="10693440" cy="607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90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EBFFC8-857B-4D65-8222-123D8F424357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2600" y="90360"/>
            <a:ext cx="10309320" cy="7561440"/>
          </a:xfrm>
          <a:prstGeom prst="rect">
            <a:avLst/>
          </a:prstGeom>
          <a:ln w="0">
            <a:noFill/>
          </a:ln>
        </p:spPr>
      </p:pic>
      <p:sp>
        <p:nvSpPr>
          <p:cNvPr id="192" name="Прямоугольник 6"/>
          <p:cNvSpPr/>
          <p:nvPr/>
        </p:nvSpPr>
        <p:spPr>
          <a:xfrm>
            <a:off x="4592520" y="422280"/>
            <a:ext cx="1843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Прямоугольник 7"/>
          <p:cNvSpPr/>
          <p:nvPr/>
        </p:nvSpPr>
        <p:spPr>
          <a:xfrm>
            <a:off x="9906840" y="661356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DA8BD7-3EC2-4AE6-8AEF-238E83C60358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4" name="Google Shape;124;p4"/>
          <p:cNvCxnSpPr/>
          <p:nvPr/>
        </p:nvCxnSpPr>
        <p:spPr>
          <a:xfrm flipV="1">
            <a:off x="669960" y="7074720"/>
            <a:ext cx="9154080" cy="2772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5" name="Google Shape;125;p4"/>
          <p:cNvCxnSpPr/>
          <p:nvPr/>
        </p:nvCxnSpPr>
        <p:spPr>
          <a:xfrm>
            <a:off x="1169640" y="7251840"/>
            <a:ext cx="829548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196" name="Рисунок 2" descr=""/>
          <p:cNvPicPr/>
          <p:nvPr/>
        </p:nvPicPr>
        <p:blipFill>
          <a:blip r:embed="rId2"/>
          <a:stretch/>
        </p:blipFill>
        <p:spPr>
          <a:xfrm>
            <a:off x="208080" y="995400"/>
            <a:ext cx="10308960" cy="618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98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07B9F3-031F-4FD3-8E42-8D41666AEC1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9" name="Объект 1" descr=""/>
          <p:cNvPicPr/>
          <p:nvPr/>
        </p:nvPicPr>
        <p:blipFill>
          <a:blip r:embed="rId1"/>
          <a:stretch/>
        </p:blipFill>
        <p:spPr>
          <a:xfrm>
            <a:off x="311040" y="268200"/>
            <a:ext cx="10131480" cy="66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5A680F-D274-4C4F-8100-D72C83C5C57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Прямоугольник 5"/>
          <p:cNvSpPr/>
          <p:nvPr/>
        </p:nvSpPr>
        <p:spPr>
          <a:xfrm>
            <a:off x="695160" y="2828880"/>
            <a:ext cx="9117000" cy="30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№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1 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Берілген зат алмасу кезеңдерімен танысыңыздар.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Әр кезеңнің ерекшелігіне назар аударыңыздар.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Әр кезеңнің  соңғы өнімдерін анықтаңыздар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Алған ақпараттарыңызды қолданып, тірек-конспектісін құрыңыздар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4432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 Тапсырма.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Жазылым тапсырмасы. Бағалау парағы</a:t>
            </a:r>
            <a:br>
              <a:rPr sz="2400"/>
            </a:br>
            <a:endParaRPr b="0" lang="ru-RU" sz="2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3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502195-BC6C-41B2-99FE-AD986A438E3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04" name=""/>
          <p:cNvGraphicFramePr/>
          <p:nvPr/>
        </p:nvGraphicFramePr>
        <p:xfrm>
          <a:off x="247680" y="2098800"/>
          <a:ext cx="10218600" cy="5324400"/>
        </p:xfrm>
        <a:graphic>
          <a:graphicData uri="http://schemas.openxmlformats.org/drawingml/2006/table">
            <a:tbl>
              <a:tblPr/>
              <a:tblGrid>
                <a:gridCol w="3432240"/>
                <a:gridCol w="3394080"/>
                <a:gridCol w="3392280"/>
              </a:tblGrid>
              <a:tr h="1051200">
                <a:tc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ru-RU" sz="2100" strike="noStrike" u="none">
                          <a:solidFill>
                            <a:srgbClr val="ffffff"/>
                          </a:solidFill>
                          <a:uFillTx/>
                          <a:latin typeface="Candara"/>
                        </a:rPr>
                        <a:t>Тапсырманың орындалуы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ru-RU" sz="2100" strike="noStrike" u="none">
                          <a:solidFill>
                            <a:srgbClr val="ffffff"/>
                          </a:solidFill>
                          <a:uFillTx/>
                          <a:latin typeface="Candara"/>
                        </a:rPr>
                        <a:t>Ұпайы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587160">
                <a:tc rowSpan="4"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Берілген зат алмасу кезеңдерімен танысыңыздар.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Әр кезеңнің ерекшелігіне назар аударыңыздар.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Әр кезеңнің  соңғы өнімдерін анықтаңыздар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Алған ақпараттарыңызды қолданып, тірек-конспектісін құрыңыздар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1. Зат алмасу кезеңдеріне сәйкес сипаттама 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58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2. Әр кезеңнің ерекшелігін анықтау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58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3. Әр кезеңнің  соңғы өнімін анықтау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2511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4. Нақты ақпараты бар тірек-конспектісін құра 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6840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016215-A858-4CEE-A097-72038B03EAF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8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9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0" name="Прямоугольник 9"/>
          <p:cNvSpPr/>
          <p:nvPr/>
        </p:nvSpPr>
        <p:spPr>
          <a:xfrm>
            <a:off x="4354560" y="466560"/>
            <a:ext cx="21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9"/>
          <p:cNvSpPr/>
          <p:nvPr/>
        </p:nvSpPr>
        <p:spPr>
          <a:xfrm>
            <a:off x="787320" y="2028960"/>
            <a:ext cx="899964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8"/>
          <p:cNvSpPr/>
          <p:nvPr/>
        </p:nvSpPr>
        <p:spPr>
          <a:xfrm>
            <a:off x="558720" y="5256360"/>
            <a:ext cx="89409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73e87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1"/>
          <p:cNvSpPr/>
          <p:nvPr/>
        </p:nvSpPr>
        <p:spPr>
          <a:xfrm>
            <a:off x="947880" y="1284120"/>
            <a:ext cx="90230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10.1.4.3 метаболизмнің түрлерін атау,энергетикалық алмасу кезеңдерін сипаттау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ndara"/>
              </a:rPr>
              <a:t>№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Candara"/>
              </a:rPr>
              <a:t>2 Тапсырма.Талқылай отырып кестені толтырыңдар</a:t>
            </a:r>
            <a:endParaRPr b="0" lang="ru-RU" sz="28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graphicFrame>
        <p:nvGraphicFramePr>
          <p:cNvPr id="206" name=""/>
          <p:cNvGraphicFramePr/>
          <p:nvPr/>
        </p:nvGraphicFramePr>
        <p:xfrm>
          <a:off x="271440" y="1747800"/>
          <a:ext cx="10128240" cy="5342040"/>
        </p:xfrm>
        <a:graphic>
          <a:graphicData uri="http://schemas.openxmlformats.org/drawingml/2006/table">
            <a:tbl>
              <a:tblPr/>
              <a:tblGrid>
                <a:gridCol w="2023920"/>
                <a:gridCol w="2025720"/>
                <a:gridCol w="2025720"/>
                <a:gridCol w="2027160"/>
                <a:gridCol w="2025720"/>
              </a:tblGrid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Белгі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Гетеротрофтылық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Хемосинтез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Фотосинтез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4716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47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4716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3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47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4719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5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47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4716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4716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8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47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9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47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10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207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D72634-3C11-4B43-B199-D3BC6306C8B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9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6D9878-27BD-49E6-92DD-7FFCA2524E8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Прямоугольник 6"/>
          <p:cNvSpPr/>
          <p:nvPr/>
        </p:nvSpPr>
        <p:spPr>
          <a:xfrm>
            <a:off x="415800" y="3156120"/>
            <a:ext cx="98618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1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Прямоугольник 9"/>
          <p:cNvSpPr/>
          <p:nvPr/>
        </p:nvSpPr>
        <p:spPr>
          <a:xfrm>
            <a:off x="1353960" y="2463840"/>
            <a:ext cx="8731440" cy="34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1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Дайын нәруыздар ,майлар,көмірсулар қажет.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2.Бейорганикалық заттардан өзіне қажетті нәруыздар,майлар мен көмірсуларды синтездейді.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3.Жарық энергиясын қолданады.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4.Заттардың химиялық энергиясын қолданады.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5.Органикалық заттардың энергиясын қолданады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6.Бейорганикалық заттардың энергиясын қолданады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7.Саңырауқұлақтарға тән белгілер.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8.Өсімдікке тән белгілер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9.Жануарға тән белгілер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10.Шіріткіш және ауру тудыратын белгілер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5000" strike="noStrike" u="none">
                <a:solidFill>
                  <a:srgbClr val="000000"/>
                </a:solidFill>
                <a:uFillTx/>
                <a:latin typeface="Candara"/>
              </a:rPr>
              <a:t>№</a:t>
            </a:r>
            <a:r>
              <a:rPr b="0" lang="kk-KZ" sz="5000" strike="noStrike" u="none">
                <a:solidFill>
                  <a:srgbClr val="000000"/>
                </a:solidFill>
                <a:uFillTx/>
                <a:latin typeface="Candara"/>
              </a:rPr>
              <a:t>2 Тапсырма.Бағалау парағы</a:t>
            </a:r>
            <a:r>
              <a:rPr b="0" lang="kk-KZ" sz="5000" strike="noStrike" u="none">
                <a:solidFill>
                  <a:srgbClr val="ffffff"/>
                </a:solidFill>
                <a:uFillTx/>
                <a:latin typeface="Candara"/>
              </a:rPr>
              <a:t>.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13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5D8D34-5C96-4079-8086-B04D0708B06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14" name=""/>
          <p:cNvGraphicFramePr/>
          <p:nvPr/>
        </p:nvGraphicFramePr>
        <p:xfrm>
          <a:off x="534960" y="2681280"/>
          <a:ext cx="9585360" cy="3781440"/>
        </p:xfrm>
        <a:graphic>
          <a:graphicData uri="http://schemas.openxmlformats.org/drawingml/2006/table">
            <a:tbl>
              <a:tblPr/>
              <a:tblGrid>
                <a:gridCol w="9585360"/>
              </a:tblGrid>
              <a:tr h="3781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3600" strike="noStrike" u="none">
                          <a:solidFill>
                            <a:srgbClr val="ff0000"/>
                          </a:solidFill>
                          <a:uFillTx/>
                          <a:latin typeface="Candara"/>
                        </a:rPr>
                        <a:t>Талқылай отырып кестені толтырыңдар.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5" name=""/>
          <p:cNvGraphicFramePr/>
          <p:nvPr/>
        </p:nvGraphicFramePr>
        <p:xfrm>
          <a:off x="817560" y="3583080"/>
          <a:ext cx="9067680" cy="1311120"/>
        </p:xfrm>
        <a:graphic>
          <a:graphicData uri="http://schemas.openxmlformats.org/drawingml/2006/table">
            <a:tbl>
              <a:tblPr/>
              <a:tblGrid>
                <a:gridCol w="7716960"/>
                <a:gridCol w="1350720"/>
              </a:tblGrid>
              <a:tr h="1311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4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Энергия алудың тәсілдерін жаз.    </a:t>
                      </a: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40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2 ұпай</a:t>
                      </a: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6" name=""/>
          <p:cNvGraphicFramePr/>
          <p:nvPr/>
        </p:nvGraphicFramePr>
        <p:xfrm>
          <a:off x="817560" y="5016600"/>
          <a:ext cx="9067680" cy="927000"/>
        </p:xfrm>
        <a:graphic>
          <a:graphicData uri="http://schemas.openxmlformats.org/drawingml/2006/table">
            <a:tbl>
              <a:tblPr/>
              <a:tblGrid>
                <a:gridCol w="9067680"/>
              </a:tblGrid>
              <a:tr h="927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36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Оларға тән белгілерді анықтап жаз.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7" name=""/>
          <p:cNvGraphicFramePr/>
          <p:nvPr/>
        </p:nvGraphicFramePr>
        <p:xfrm>
          <a:off x="8534520" y="4987800"/>
          <a:ext cx="1341360" cy="914400"/>
        </p:xfrm>
        <a:graphic>
          <a:graphicData uri="http://schemas.openxmlformats.org/drawingml/2006/table">
            <a:tbl>
              <a:tblPr/>
              <a:tblGrid>
                <a:gridCol w="1341360"/>
              </a:tblGrid>
              <a:tr h="914400"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3 Ұпай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5000" strike="noStrike" u="none">
                <a:solidFill>
                  <a:srgbClr val="ffffff"/>
                </a:solidFill>
                <a:uFillTx/>
                <a:latin typeface="Candara"/>
              </a:rPr>
              <a:t>Сабақты бекіту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19" name="Номер слайда 4"/>
          <p:cNvSpPr/>
          <p:nvPr/>
        </p:nvSpPr>
        <p:spPr>
          <a:xfrm>
            <a:off x="4667400" y="6699240"/>
            <a:ext cx="13586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0D8610-BE4E-493C-9539-C40125CA459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Прямоугольник 5"/>
          <p:cNvSpPr/>
          <p:nvPr/>
        </p:nvSpPr>
        <p:spPr>
          <a:xfrm>
            <a:off x="1065240" y="1914480"/>
            <a:ext cx="7203960" cy="50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Оқушылар алған білімдеріне сүйене отырып сөйлемді аяқтайды.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1.Қоршаған орта мен ағза арасындаңы зат алмасу ....................................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2.Қоректік заттарды қолданып ,өздерінің қажетті заттарын синтездеу және жинақтау ......................................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3.Энергия алу және оны пайдалану мақсатында заттардың ыдырауы...............................................................................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4.Бейорганикалық заттардан нәруыздар,майлар және көмірсулар өз бетінше синтездей алатын ағзалар......................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5.Дайын органикалық заттармен қоректенетін барлық тірі ағзалар .....................................................................................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9815061-91F5-4B13-85EA-31F5371F8DE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Прямоугольник 6"/>
          <p:cNvSpPr/>
          <p:nvPr/>
        </p:nvSpPr>
        <p:spPr>
          <a:xfrm>
            <a:off x="679320" y="2944800"/>
            <a:ext cx="45658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Рефлексия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Мұғалім сабақ мақсатарына қайта оралып,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сабақ мақсаттарына  жету деңгейін талқылайды.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Оқушылар келесі сөйлемдерді аяқтау арқылы рефлексия жасайды: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-Мен сабақ мақсатына жеттім, себебі …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-Маған сабақ мақсатына жету қиын болды, себебі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3" name="Рисунок 7" descr=""/>
          <p:cNvPicPr/>
          <p:nvPr/>
        </p:nvPicPr>
        <p:blipFill>
          <a:blip r:embed="rId1"/>
          <a:stretch/>
        </p:blipFill>
        <p:spPr>
          <a:xfrm>
            <a:off x="5073480" y="2475000"/>
            <a:ext cx="5478480" cy="441648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-921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5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3A5F63-9A10-48A7-8BC0-D62C6DF7887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8" name="Прямоугольник 9"/>
          <p:cNvSpPr/>
          <p:nvPr/>
        </p:nvSpPr>
        <p:spPr>
          <a:xfrm>
            <a:off x="627120" y="1876320"/>
            <a:ext cx="8999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Arial"/>
              </a:rPr>
              <a:t>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8"/>
          <p:cNvSpPr/>
          <p:nvPr/>
        </p:nvSpPr>
        <p:spPr>
          <a:xfrm>
            <a:off x="558720" y="5256360"/>
            <a:ext cx="89409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73e87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3"/>
          <p:cNvSpPr/>
          <p:nvPr/>
        </p:nvSpPr>
        <p:spPr>
          <a:xfrm>
            <a:off x="1360440" y="2460600"/>
            <a:ext cx="8266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627120" y="1263600"/>
          <a:ext cx="8939160" cy="2454480"/>
        </p:xfrm>
        <a:graphic>
          <a:graphicData uri="http://schemas.openxmlformats.org/drawingml/2006/table">
            <a:tbl>
              <a:tblPr/>
              <a:tblGrid>
                <a:gridCol w="2394000"/>
                <a:gridCol w="6545160"/>
              </a:tblGrid>
              <a:tr h="2944440">
                <a:tc>
                  <a:txBody>
                    <a:bodyPr lIns="65520" rIns="655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i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Сабақтың мақсаты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5520" marR="655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5520" rIns="6552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i="1" lang="kk-KZ" sz="2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1.метаболизмнің  түрлерін атай алады 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i="1" lang="kk-KZ" sz="2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2.энергетикалық алмасу кезеңдерін сипаттай алады;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i="1" lang="kk-KZ" sz="28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3.энергия алмасудың әр кезеңінің ерекшеліктерін талдайды;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5520" marR="655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lang="kk-KZ" sz="5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 қозғау.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13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4464A2-888D-4E63-A4C6-E98925F9B6D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15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282600" y="1409760"/>
            <a:ext cx="10102680" cy="538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5000" strike="noStrike" u="none">
                <a:solidFill>
                  <a:srgbClr val="ffffff"/>
                </a:solidFill>
                <a:uFillTx/>
                <a:latin typeface="Candara"/>
              </a:rPr>
              <a:t>Терминология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18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22CBFD-C219-4624-AA25-2FE64EF0970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Анаболизм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Ассимиляция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Диссимиляция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Автотрофты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Гетеротрофты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Фототрофты 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Хемотрофты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5268960" y="2971800"/>
            <a:ext cx="5192640" cy="3782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Метаболизм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Катаболизм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Пластикалық алмасу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Энергетикалық алмасу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Сапрофитті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2700" strike="noStrike" u="none">
                <a:solidFill>
                  <a:srgbClr val="073e87"/>
                </a:solidFill>
                <a:uFillTx/>
                <a:latin typeface="Candara"/>
              </a:rPr>
              <a:t>Паразитизм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57120"/>
            <a:ext cx="10693440" cy="6446880"/>
          </a:xfrm>
          <a:prstGeom prst="rect">
            <a:avLst/>
          </a:prstGeom>
          <a:ln w="0">
            <a:noFill/>
          </a:ln>
        </p:spPr>
      </p:pic>
      <p:sp>
        <p:nvSpPr>
          <p:cNvPr id="122" name="Google Shape;123;p4"/>
          <p:cNvSpPr/>
          <p:nvPr/>
        </p:nvSpPr>
        <p:spPr>
          <a:xfrm>
            <a:off x="8288280" y="65214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FBB14D-D9B7-44F9-A12C-6F89ACA46EE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3" name="Google Shape;124;p4"/>
          <p:cNvCxnSpPr/>
          <p:nvPr/>
        </p:nvCxnSpPr>
        <p:spPr>
          <a:xfrm>
            <a:off x="196920" y="70956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4" name="Google Shape;125;p4"/>
          <p:cNvCxnSpPr/>
          <p:nvPr/>
        </p:nvCxnSpPr>
        <p:spPr>
          <a:xfrm flipV="1">
            <a:off x="511200" y="736524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5" name="Google Shape;230;p65"/>
          <p:cNvSpPr/>
          <p:nvPr/>
        </p:nvSpPr>
        <p:spPr>
          <a:xfrm>
            <a:off x="411120" y="2093760"/>
            <a:ext cx="10036080" cy="456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ndara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Прямоугольник 14"/>
          <p:cNvSpPr/>
          <p:nvPr/>
        </p:nvSpPr>
        <p:spPr>
          <a:xfrm>
            <a:off x="0" y="1711440"/>
            <a:ext cx="1069344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Прямоугольник 13"/>
          <p:cNvSpPr/>
          <p:nvPr/>
        </p:nvSpPr>
        <p:spPr>
          <a:xfrm>
            <a:off x="3670200" y="1181160"/>
            <a:ext cx="359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</a:rPr>
              <a:t>Судың маңызы: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" name="Picture 11" descr=""/>
          <p:cNvPicPr/>
          <p:nvPr/>
        </p:nvPicPr>
        <p:blipFill>
          <a:blip r:embed="rId2"/>
          <a:stretch/>
        </p:blipFill>
        <p:spPr>
          <a:xfrm>
            <a:off x="0" y="1243080"/>
            <a:ext cx="10613880" cy="57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3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B4F9A31-F45B-4315-B318-A66E0723672E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282600" y="1359000"/>
            <a:ext cx="10167840" cy="545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960" y="360"/>
            <a:ext cx="9623520" cy="7909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45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7FC1A74-5A30-4E6C-B432-D6497E04520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239760" y="141120"/>
            <a:ext cx="10210680" cy="691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pic>
        <p:nvPicPr>
          <p:cNvPr id="138" name="Объект 5" descr=""/>
          <p:cNvPicPr/>
          <p:nvPr/>
        </p:nvPicPr>
        <p:blipFill>
          <a:blip r:embed="rId1"/>
          <a:stretch/>
        </p:blipFill>
        <p:spPr>
          <a:xfrm>
            <a:off x="282600" y="372960"/>
            <a:ext cx="10128240" cy="6747120"/>
          </a:xfrm>
          <a:prstGeom prst="rect">
            <a:avLst/>
          </a:prstGeom>
          <a:ln w="0">
            <a:noFill/>
          </a:ln>
        </p:spPr>
      </p:pic>
      <p:sp>
        <p:nvSpPr>
          <p:cNvPr id="139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7860BB-86CF-4131-97DA-DB08AD6E368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2024-11-02T22:25:14Z</dcterms:modified>
  <cp:revision>365</cp:revision>
  <dc:subject/>
  <dc:title>Презентация PowerPoint</dc:title>
</cp:coreProperties>
</file>