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docProps/core.xml" ContentType="application/vnd.openxmlformats-package.core-properties+xml"/>
  <Override PartName="/docProps/app.xml" ContentType="application/vnd.openxmlformats-officedocument.extended-properties+xml"/>
  <Override PartName="/_rels/.rels" ContentType="application/vnd.openxmlformats-package.relationship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_rels/presentation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media/image1.png" ContentType="image/png"/>
  <Override PartName="/ppt/media/image4.jpeg" ContentType="image/jpeg"/>
  <Override PartName="/ppt/media/image2.png" ContentType="image/png"/>
  <Override PartName="/ppt/media/image3.png" ContentType="image/png"/>
  <Override PartName="/ppt/media/image5.png" ContentType="image/png"/>
  <Override PartName="/ppt/media/image6.jpeg" ContentType="image/jpeg"/>
  <Override PartName="/ppt/media/image7.png" ContentType="image/png"/>
  <Override PartName="/ppt/media/image8.jpeg" ContentType="image/jpeg"/>
  <Override PartName="/ppt/media/image10.png" ContentType="image/png"/>
  <Override PartName="/ppt/media/image9.jpeg" ContentType="image/jpeg"/>
  <Override PartName="/ppt/media/image11.png" ContentType="image/png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0.xml" ContentType="application/vnd.openxmlformats-officedocument.presentationml.slide+xml"/>
  <Override PartName="/ppt/slides/slide3.xml" ContentType="application/vnd.openxmlformats-officedocument.presentationml.slide+xml"/>
  <Override PartName="/ppt/slides/slide11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4.xml" ContentType="application/vnd.openxmlformats-officedocument.presentationml.slide+xml"/>
  <Override PartName="/ppt/slides/slide12.xml" ContentType="application/vnd.openxmlformats-officedocument.presentationml.slide+xml"/>
  <Override PartName="/ppt/slides/slide9.xml" ContentType="application/vnd.openxmlformats-officedocument.presentationml.slide+xml"/>
  <Override PartName="/ppt/slides/slide5.xml" ContentType="application/vnd.openxmlformats-officedocument.presentationml.slide+xml"/>
  <Override PartName="/ppt/slides/_rels/slide14.xml.rels" ContentType="application/vnd.openxmlformats-package.relationships+xml"/>
  <Override PartName="/ppt/slides/_rels/slide13.xml.rels" ContentType="application/vnd.openxmlformats-package.relationships+xml"/>
  <Override PartName="/ppt/slides/_rels/slide9.xml.rels" ContentType="application/vnd.openxmlformats-package.relationships+xml"/>
  <Override PartName="/ppt/slides/_rels/slide12.xml.rels" ContentType="application/vnd.openxmlformats-package.relationships+xml"/>
  <Override PartName="/ppt/slides/_rels/slide8.xml.rels" ContentType="application/vnd.openxmlformats-package.relationships+xml"/>
  <Override PartName="/ppt/slides/_rels/slide11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7.xml.rels" ContentType="application/vnd.openxmlformats-package.relationships+xml"/>
  <Override PartName="/ppt/slides/_rels/slide10.xml.rels" ContentType="application/vnd.openxmlformats-package.relationships+xml"/>
  <Override PartName="/ppt/slides/_rels/slide1.xml.rels" ContentType="application/vnd.openxmlformats-package.relationships+xml"/>
  <Override PartName="/ppt/slides/slide13.xml" ContentType="application/vnd.openxmlformats-officedocument.presentationml.slide+xml"/>
  <Override PartName="/ppt/slides/slide6.xml" ContentType="application/vnd.openxmlformats-officedocument.presentationml.slide+xml"/>
  <Override PartName="/ppt/slides/slide14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</p:sldIdLst>
  <p:sldSz cx="9144000" cy="5145088"/>
  <p:notesSz cx="6796088" cy="9928225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F6B5FE4F-1B0C-4765-B02C-4B22C45701E3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457200" y="206280"/>
            <a:ext cx="8229600" cy="857520"/>
          </a:xfrm>
          <a:prstGeom prst="rect">
            <a:avLst/>
          </a:prstGeom>
          <a:noFill/>
          <a:ln w="0">
            <a:noFill/>
          </a:ln>
        </p:spPr>
        <p:txBody>
          <a:bodyPr lIns="77760" rIns="77760" tIns="38880" bIns="388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3800" strike="noStrike" u="none">
                <a:solidFill>
                  <a:srgbClr val="000000"/>
                </a:solidFill>
                <a:uFillTx/>
                <a:latin typeface="Calibri"/>
              </a:rPr>
              <a:t>Click to edit the title text format</a:t>
            </a:r>
            <a:endParaRPr b="0" lang="ru-RU" sz="3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457200" y="1200240"/>
            <a:ext cx="8229600" cy="3394080"/>
          </a:xfrm>
          <a:prstGeom prst="rect">
            <a:avLst/>
          </a:prstGeom>
          <a:noFill/>
          <a:ln w="0">
            <a:noFill/>
          </a:ln>
        </p:spPr>
        <p:txBody>
          <a:bodyPr lIns="77760" rIns="77760" tIns="38880" bIns="38880" anchor="t">
            <a:normAutofit fontScale="92500" lnSpcReduction="9999"/>
          </a:bodyPr>
          <a:p>
            <a:pPr marL="290520" indent="-290520">
              <a:spcBef>
                <a:spcPts val="675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700" strike="noStrike" u="none">
                <a:solidFill>
                  <a:srgbClr val="000000"/>
                </a:solidFill>
                <a:uFillTx/>
                <a:latin typeface="Calibri"/>
              </a:rPr>
              <a:t>Click to edit the outline text format</a:t>
            </a:r>
            <a:endParaRPr b="0" lang="ru-RU" sz="27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lvl="1" marL="631800" indent="-243000">
              <a:spcBef>
                <a:spcPts val="675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700" strike="noStrike" u="none">
                <a:solidFill>
                  <a:srgbClr val="000000"/>
                </a:solidFill>
                <a:uFillTx/>
                <a:latin typeface="Calibri"/>
              </a:rPr>
              <a:t>Second Outline Level</a:t>
            </a:r>
            <a:endParaRPr b="0" lang="ru-RU" sz="27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lvl="2" marL="973080" indent="-193680">
              <a:spcBef>
                <a:spcPts val="675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700" strike="noStrike" u="none">
                <a:solidFill>
                  <a:srgbClr val="000000"/>
                </a:solidFill>
                <a:uFillTx/>
                <a:latin typeface="Calibri"/>
              </a:rPr>
              <a:t>Third Outline Level</a:t>
            </a:r>
            <a:endParaRPr b="0" lang="ru-RU" sz="27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lvl="3" marL="1362240" indent="-193680">
              <a:spcBef>
                <a:spcPts val="675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700" strike="noStrike" u="none">
                <a:solidFill>
                  <a:srgbClr val="000000"/>
                </a:solidFill>
                <a:uFillTx/>
                <a:latin typeface="Calibri"/>
              </a:rPr>
              <a:t>Fourth Outline Level</a:t>
            </a:r>
            <a:endParaRPr b="0" lang="ru-RU" sz="27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lvl="4" marL="1752480" indent="-193680">
              <a:spcBef>
                <a:spcPts val="675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700" strike="noStrike" u="none">
                <a:solidFill>
                  <a:srgbClr val="000000"/>
                </a:solidFill>
                <a:uFillTx/>
                <a:latin typeface="Calibri"/>
              </a:rPr>
              <a:t>Fifth Outline Level</a:t>
            </a:r>
            <a:endParaRPr b="0" lang="ru-RU" sz="27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lvl="5" marL="1752480" indent="-193680">
              <a:spcBef>
                <a:spcPts val="675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700" strike="noStrike" u="none">
                <a:solidFill>
                  <a:srgbClr val="000000"/>
                </a:solidFill>
                <a:uFillTx/>
                <a:latin typeface="Calibri"/>
              </a:rPr>
              <a:t>Sixth Outline Level</a:t>
            </a:r>
            <a:endParaRPr b="0" lang="ru-RU" sz="27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lvl="6" marL="1752480" indent="-193680">
              <a:spcBef>
                <a:spcPts val="675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700" strike="noStrike" u="none">
                <a:solidFill>
                  <a:srgbClr val="000000"/>
                </a:solidFill>
                <a:uFillTx/>
                <a:latin typeface="Calibri"/>
              </a:rPr>
              <a:t>Seventh Outline Level</a:t>
            </a:r>
            <a:endParaRPr b="0" lang="ru-RU" sz="27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456840" y="4766760"/>
            <a:ext cx="2133720" cy="273240"/>
          </a:xfrm>
          <a:prstGeom prst="rect">
            <a:avLst/>
          </a:prstGeom>
          <a:noFill/>
          <a:ln w="0">
            <a:noFill/>
          </a:ln>
        </p:spPr>
        <p:txBody>
          <a:bodyPr lIns="77760" rIns="77760" tIns="38880" bIns="3888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12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4766760"/>
            <a:ext cx="2895840" cy="273240"/>
          </a:xfrm>
          <a:prstGeom prst="rect">
            <a:avLst/>
          </a:prstGeom>
          <a:noFill/>
          <a:ln w="0">
            <a:noFill/>
          </a:ln>
        </p:spPr>
        <p:txBody>
          <a:bodyPr lIns="77760" rIns="77760" tIns="38880" bIns="3888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12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2720" y="4766760"/>
            <a:ext cx="2133720" cy="273240"/>
          </a:xfrm>
          <a:prstGeom prst="rect">
            <a:avLst/>
          </a:prstGeom>
          <a:noFill/>
          <a:ln w="0">
            <a:noFill/>
          </a:ln>
        </p:spPr>
        <p:txBody>
          <a:bodyPr lIns="77760" rIns="77760" tIns="38880" bIns="38880" anchor="ctr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ru-RU" sz="1000" strike="noStrike" u="none">
                <a:solidFill>
                  <a:srgbClr val="898989"/>
                </a:solidFill>
                <a:uFillTx/>
                <a:latin typeface="Arial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A8404045-0512-413D-A444-7235A87CA41A}" type="slidenum">
              <a:rPr b="0" lang="ru-RU" sz="1000" strike="noStrike" u="none">
                <a:solidFill>
                  <a:srgbClr val="898989"/>
                </a:solidFill>
                <a:uFillTx/>
                <a:latin typeface="Arial"/>
              </a:rPr>
              <a:t>&lt;number&gt;</a:t>
            </a:fld>
            <a:endParaRPr b="0" lang="ru-RU" sz="10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10.png"/><Relationship Id="rId3" Type="http://schemas.openxmlformats.org/officeDocument/2006/relationships/slideLayout" Target="../slideLayouts/slideLayout1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7.png"/><Relationship Id="rId3" Type="http://schemas.openxmlformats.org/officeDocument/2006/relationships/slideLayout" Target="../slideLayouts/slideLayout1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11.png"/><Relationship Id="rId3" Type="http://schemas.openxmlformats.org/officeDocument/2006/relationships/slideLayout" Target="../slideLayouts/slideLayout1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3.png"/><Relationship Id="rId3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4.jpeg"/><Relationship Id="rId3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5.png"/><Relationship Id="rId3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6.jpeg"/><Relationship Id="rId3" Type="http://schemas.openxmlformats.org/officeDocument/2006/relationships/image" Target="../media/image7.png"/><Relationship Id="rId4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8.jpeg"/><Relationship Id="rId3" Type="http://schemas.openxmlformats.org/officeDocument/2006/relationships/image" Target="../media/image9.jpeg"/><Relationship Id="rId4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Google Shape;76;p1"/>
          <p:cNvSpPr/>
          <p:nvPr/>
        </p:nvSpPr>
        <p:spPr>
          <a:xfrm>
            <a:off x="563400" y="1041480"/>
            <a:ext cx="8272800" cy="2755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44280" rIns="44280" tIns="22320" bIns="22320" anchor="t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ru-RU" sz="2400" strike="noStrike" u="none">
                <a:solidFill>
                  <a:srgbClr val="090f78"/>
                </a:solidFill>
                <a:uFillTx/>
                <a:latin typeface="Times New Roman"/>
                <a:ea typeface="Times New Roman"/>
              </a:rPr>
              <a:t>Тақырыбы: </a:t>
            </a:r>
            <a:r>
              <a:rPr b="1" lang="kk-KZ" sz="2400" strike="noStrike" u="none">
                <a:solidFill>
                  <a:srgbClr val="1f497d"/>
                </a:solidFill>
                <a:uFillTx/>
                <a:latin typeface="Times New Roman"/>
                <a:ea typeface="Times New Roman"/>
              </a:rPr>
              <a:t>Аденозинфосфор қышқылыңың (АТФ) құрылысы мен атқаратын қызметі </a:t>
            </a:r>
            <a:endParaRPr b="0" lang="ru-RU" sz="2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2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2400" strike="noStrike" u="none">
                <a:solidFill>
                  <a:srgbClr val="002060"/>
                </a:solidFill>
                <a:uFillTx/>
                <a:latin typeface="Times New Roman"/>
                <a:ea typeface="Times New Roman"/>
              </a:rPr>
              <a:t>10 - сынып </a:t>
            </a:r>
            <a:r>
              <a:rPr b="0" i="1" lang="kk-KZ" sz="2400" strike="noStrike" u="none">
                <a:solidFill>
                  <a:srgbClr val="002060"/>
                </a:solidFill>
                <a:uFillTx/>
                <a:latin typeface="Times New Roman"/>
                <a:ea typeface="Times New Roman"/>
              </a:rPr>
              <a:t>(Қоғамдық – гуманитарлық бағыты)</a:t>
            </a:r>
            <a:endParaRPr b="0" lang="ru-RU" sz="2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2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2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2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2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2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r">
              <a:lnSpc>
                <a:spcPct val="11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1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ctr">
              <a:lnSpc>
                <a:spcPct val="11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22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22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cxnSp>
        <p:nvCxnSpPr>
          <p:cNvPr id="6" name="Google Shape;77;p1"/>
          <p:cNvCxnSpPr/>
          <p:nvPr/>
        </p:nvCxnSpPr>
        <p:spPr>
          <a:xfrm>
            <a:off x="1058400" y="4114440"/>
            <a:ext cx="6939720" cy="1080"/>
          </a:xfrm>
          <a:prstGeom prst="straightConnector1">
            <a:avLst/>
          </a:prstGeom>
          <a:ln w="38160">
            <a:solidFill>
              <a:srgbClr val="090f78"/>
            </a:solidFill>
            <a:miter/>
          </a:ln>
        </p:spPr>
      </p:cxnSp>
      <p:cxnSp>
        <p:nvCxnSpPr>
          <p:cNvPr id="7" name="Google Shape;78;p1"/>
          <p:cNvCxnSpPr/>
          <p:nvPr/>
        </p:nvCxnSpPr>
        <p:spPr>
          <a:xfrm>
            <a:off x="1136160" y="4250880"/>
            <a:ext cx="6714360" cy="1080"/>
          </a:xfrm>
          <a:prstGeom prst="straightConnector1">
            <a:avLst/>
          </a:prstGeom>
          <a:ln w="38160">
            <a:solidFill>
              <a:srgbClr val="00b050"/>
            </a:solidFill>
            <a:miter/>
          </a:ln>
        </p:spPr>
      </p:cxn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5" name="Picture 2" descr="C:\Users\Типография\Desktop\Безымянный.png"/>
          <p:cNvPicPr/>
          <p:nvPr/>
        </p:nvPicPr>
        <p:blipFill>
          <a:blip r:embed="rId1"/>
          <a:srcRect l="11758" t="0" r="11484" b="0"/>
          <a:stretch/>
        </p:blipFill>
        <p:spPr>
          <a:xfrm>
            <a:off x="0" y="0"/>
            <a:ext cx="9144000" cy="5167440"/>
          </a:xfrm>
          <a:prstGeom prst="rect">
            <a:avLst/>
          </a:prstGeom>
          <a:ln w="0">
            <a:noFill/>
          </a:ln>
        </p:spPr>
      </p:pic>
      <p:sp>
        <p:nvSpPr>
          <p:cNvPr id="86" name="Google Shape;123;p4"/>
          <p:cNvSpPr/>
          <p:nvPr/>
        </p:nvSpPr>
        <p:spPr>
          <a:xfrm>
            <a:off x="6996240" y="4532400"/>
            <a:ext cx="2057400" cy="272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70920" rIns="70920" tIns="35280" bIns="35280" anchor="ctr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FAD34B64-D42A-46FC-885A-E5F61499976B}" type="slidenum">
              <a:rPr b="1" lang="ru-RU" sz="1100" strike="noStrike" u="none">
                <a:solidFill>
                  <a:srgbClr val="002060"/>
                </a:solidFill>
                <a:uFillTx/>
                <a:latin typeface="Arial"/>
              </a:rPr>
              <a:t>&lt;number&gt;</a:t>
            </a:fld>
            <a:endParaRPr b="0" lang="ru-RU" sz="11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cxnSp>
        <p:nvCxnSpPr>
          <p:cNvPr id="87" name="Google Shape;124;p4"/>
          <p:cNvCxnSpPr/>
          <p:nvPr/>
        </p:nvCxnSpPr>
        <p:spPr>
          <a:xfrm>
            <a:off x="299880" y="4882680"/>
            <a:ext cx="8614800" cy="1080"/>
          </a:xfrm>
          <a:prstGeom prst="straightConnector1">
            <a:avLst/>
          </a:prstGeom>
          <a:ln w="38160">
            <a:solidFill>
              <a:srgbClr val="002060"/>
            </a:solidFill>
            <a:miter/>
          </a:ln>
        </p:spPr>
      </p:cxnSp>
      <p:cxnSp>
        <p:nvCxnSpPr>
          <p:cNvPr id="88" name="Google Shape;125;p4"/>
          <p:cNvCxnSpPr/>
          <p:nvPr/>
        </p:nvCxnSpPr>
        <p:spPr>
          <a:xfrm flipV="1">
            <a:off x="456120" y="4979160"/>
            <a:ext cx="8317800" cy="1080"/>
          </a:xfrm>
          <a:prstGeom prst="straightConnector1">
            <a:avLst/>
          </a:prstGeom>
          <a:ln w="38160">
            <a:solidFill>
              <a:srgbClr val="00b050"/>
            </a:solidFill>
            <a:miter/>
          </a:ln>
        </p:spPr>
      </p:cxnSp>
      <p:sp>
        <p:nvSpPr>
          <p:cNvPr id="89" name="Прямоугольник 10"/>
          <p:cNvSpPr/>
          <p:nvPr/>
        </p:nvSpPr>
        <p:spPr>
          <a:xfrm>
            <a:off x="3500280" y="233280"/>
            <a:ext cx="1898640" cy="437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71640" rIns="71640" tIns="35640" bIns="3564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ru-RU" sz="2400" strike="noStrike" u="none">
                <a:solidFill>
                  <a:srgbClr val="ffffff"/>
                </a:solidFill>
                <a:uFillTx/>
                <a:latin typeface="Times New Roman"/>
                <a:ea typeface="Times New Roman"/>
              </a:rPr>
              <a:t>Тапсырма</a:t>
            </a:r>
            <a:endParaRPr b="0" lang="ru-RU" sz="2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90" name="Прямоугольник 8"/>
          <p:cNvSpPr/>
          <p:nvPr/>
        </p:nvSpPr>
        <p:spPr>
          <a:xfrm>
            <a:off x="484200" y="895320"/>
            <a:ext cx="8143920" cy="119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just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2400" strike="noStrike" u="none">
                <a:solidFill>
                  <a:srgbClr val="376092"/>
                </a:solidFill>
                <a:uFillTx/>
                <a:latin typeface="Times New Roman"/>
                <a:ea typeface="Times New Roman"/>
              </a:rPr>
              <a:t>1. Төменде берілген суретті қолданып, АТФ молекуласының құрам - бөліктері мен өзгерістерін 1-5 ке дейінгі сандар бойынша жазыңыз.</a:t>
            </a:r>
            <a:endParaRPr b="0" lang="ru-RU" sz="2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pic>
        <p:nvPicPr>
          <p:cNvPr id="91" name="Рисунок 7" descr=""/>
          <p:cNvPicPr/>
          <p:nvPr/>
        </p:nvPicPr>
        <p:blipFill>
          <a:blip r:embed="rId2"/>
          <a:stretch/>
        </p:blipFill>
        <p:spPr>
          <a:xfrm>
            <a:off x="3238560" y="1743120"/>
            <a:ext cx="5473800" cy="2901960"/>
          </a:xfrm>
          <a:prstGeom prst="rect">
            <a:avLst/>
          </a:prstGeom>
          <a:ln w="0">
            <a:noFill/>
          </a:ln>
        </p:spPr>
      </p:pic>
      <p:sp>
        <p:nvSpPr>
          <p:cNvPr id="92" name="Прямоугольник 8"/>
          <p:cNvSpPr/>
          <p:nvPr/>
        </p:nvSpPr>
        <p:spPr>
          <a:xfrm>
            <a:off x="339840" y="3000240"/>
            <a:ext cx="2913120" cy="1312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ru-RU" sz="1600" strike="noStrike" u="none">
                <a:solidFill>
                  <a:srgbClr val="002060"/>
                </a:solidFill>
                <a:uFillTx/>
                <a:latin typeface="Times New Roman"/>
                <a:ea typeface="Times New Roman"/>
              </a:rPr>
              <a:t>Дескриптор:</a:t>
            </a:r>
            <a:endParaRPr b="0" lang="ru-RU" sz="1600" strike="noStrike" u="none">
              <a:solidFill>
                <a:srgbClr val="000000"/>
              </a:solidFill>
              <a:uFillTx/>
              <a:latin typeface="Arial"/>
            </a:endParaRPr>
          </a:p>
          <a:p>
            <a:pPr>
              <a:lnSpc>
                <a:spcPct val="100000"/>
              </a:lnSpc>
              <a:buClr>
                <a:srgbClr val="376092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1600" strike="noStrike" u="none">
                <a:solidFill>
                  <a:srgbClr val="376092"/>
                </a:solidFill>
                <a:uFillTx/>
                <a:latin typeface="Times New Roman"/>
                <a:ea typeface="Times New Roman"/>
              </a:rPr>
              <a:t>құрылымның атауын дұрыс жазады</a:t>
            </a:r>
            <a:r>
              <a:rPr b="0" lang="ru-RU" sz="1600" strike="noStrike" u="none">
                <a:solidFill>
                  <a:srgbClr val="376092"/>
                </a:solidFill>
                <a:uFillTx/>
                <a:latin typeface="Times New Roman"/>
                <a:ea typeface="Times New Roman"/>
              </a:rPr>
              <a:t>;</a:t>
            </a:r>
            <a:endParaRPr b="0" lang="ru-RU" sz="1600" strike="noStrike" u="none">
              <a:solidFill>
                <a:srgbClr val="000000"/>
              </a:solidFill>
              <a:uFillTx/>
              <a:latin typeface="Arial"/>
            </a:endParaRPr>
          </a:p>
          <a:p>
            <a:pPr>
              <a:lnSpc>
                <a:spcPct val="100000"/>
              </a:lnSpc>
              <a:buClr>
                <a:srgbClr val="376092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1600" strike="noStrike" u="none">
                <a:solidFill>
                  <a:srgbClr val="376092"/>
                </a:solidFill>
                <a:uFillTx/>
                <a:latin typeface="Times New Roman"/>
                <a:ea typeface="Times New Roman"/>
              </a:rPr>
              <a:t>байланысудан пайда болған заттың атын дұрыс жазады</a:t>
            </a:r>
            <a:r>
              <a:rPr b="0" lang="kk-KZ" sz="16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.</a:t>
            </a:r>
            <a:endParaRPr b="0" lang="ru-RU" sz="16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3" name="Picture 2" descr="C:\Users\Типография\Desktop\Безымянный.png"/>
          <p:cNvPicPr/>
          <p:nvPr/>
        </p:nvPicPr>
        <p:blipFill>
          <a:blip r:embed="rId1"/>
          <a:srcRect l="11758" t="0" r="11484" b="0"/>
          <a:stretch/>
        </p:blipFill>
        <p:spPr>
          <a:xfrm>
            <a:off x="0" y="0"/>
            <a:ext cx="9144000" cy="5167440"/>
          </a:xfrm>
          <a:prstGeom prst="rect">
            <a:avLst/>
          </a:prstGeom>
          <a:ln w="0">
            <a:noFill/>
          </a:ln>
        </p:spPr>
      </p:pic>
      <p:sp>
        <p:nvSpPr>
          <p:cNvPr id="94" name="Google Shape;123;p4"/>
          <p:cNvSpPr/>
          <p:nvPr/>
        </p:nvSpPr>
        <p:spPr>
          <a:xfrm>
            <a:off x="6996240" y="4532400"/>
            <a:ext cx="2057400" cy="272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70920" rIns="70920" tIns="35280" bIns="35280" anchor="ctr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B43550AC-F10E-47C6-91EC-56E6454AEF45}" type="slidenum">
              <a:rPr b="1" lang="ru-RU" sz="1100" strike="noStrike" u="none">
                <a:solidFill>
                  <a:srgbClr val="002060"/>
                </a:solidFill>
                <a:uFillTx/>
                <a:latin typeface="Arial"/>
              </a:rPr>
              <a:t>&lt;number&gt;</a:t>
            </a:fld>
            <a:endParaRPr b="0" lang="ru-RU" sz="11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cxnSp>
        <p:nvCxnSpPr>
          <p:cNvPr id="95" name="Google Shape;124;p4"/>
          <p:cNvCxnSpPr/>
          <p:nvPr/>
        </p:nvCxnSpPr>
        <p:spPr>
          <a:xfrm>
            <a:off x="299880" y="4882680"/>
            <a:ext cx="8614800" cy="1080"/>
          </a:xfrm>
          <a:prstGeom prst="straightConnector1">
            <a:avLst/>
          </a:prstGeom>
          <a:ln w="38160">
            <a:solidFill>
              <a:srgbClr val="002060"/>
            </a:solidFill>
            <a:miter/>
          </a:ln>
        </p:spPr>
      </p:cxnSp>
      <p:cxnSp>
        <p:nvCxnSpPr>
          <p:cNvPr id="96" name="Google Shape;125;p4"/>
          <p:cNvCxnSpPr/>
          <p:nvPr/>
        </p:nvCxnSpPr>
        <p:spPr>
          <a:xfrm flipV="1">
            <a:off x="456120" y="4979160"/>
            <a:ext cx="8317800" cy="1080"/>
          </a:xfrm>
          <a:prstGeom prst="straightConnector1">
            <a:avLst/>
          </a:prstGeom>
          <a:ln w="38160">
            <a:solidFill>
              <a:srgbClr val="00b050"/>
            </a:solidFill>
            <a:miter/>
          </a:ln>
        </p:spPr>
      </p:cxnSp>
      <p:sp>
        <p:nvSpPr>
          <p:cNvPr id="97" name="Прямоугольник 10"/>
          <p:cNvSpPr/>
          <p:nvPr/>
        </p:nvSpPr>
        <p:spPr>
          <a:xfrm>
            <a:off x="3500280" y="233280"/>
            <a:ext cx="1898640" cy="437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71640" rIns="71640" tIns="35640" bIns="3564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ru-RU" sz="2400" strike="noStrike" u="none">
                <a:solidFill>
                  <a:srgbClr val="ffffff"/>
                </a:solidFill>
                <a:uFillTx/>
                <a:latin typeface="Times New Roman"/>
                <a:ea typeface="Times New Roman"/>
              </a:rPr>
              <a:t>Тапсырма</a:t>
            </a:r>
            <a:endParaRPr b="0" lang="ru-RU" sz="2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98" name="Прямоугольник 8"/>
          <p:cNvSpPr/>
          <p:nvPr/>
        </p:nvSpPr>
        <p:spPr>
          <a:xfrm>
            <a:off x="484200" y="895320"/>
            <a:ext cx="81439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just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2400" strike="noStrike" u="none">
                <a:solidFill>
                  <a:srgbClr val="376092"/>
                </a:solidFill>
                <a:uFillTx/>
                <a:latin typeface="Times New Roman"/>
                <a:ea typeface="Times New Roman"/>
              </a:rPr>
              <a:t>2. АТФ-ның жасушадағы қызметіне екі мысал келтіріңіз. </a:t>
            </a:r>
            <a:endParaRPr b="0" lang="ru-RU" sz="2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99" name="Прямоугольник 8"/>
          <p:cNvSpPr/>
          <p:nvPr/>
        </p:nvSpPr>
        <p:spPr>
          <a:xfrm>
            <a:off x="649440" y="3648240"/>
            <a:ext cx="7134120" cy="703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ru-RU" sz="2000" strike="noStrike" u="none">
                <a:solidFill>
                  <a:srgbClr val="002060"/>
                </a:solidFill>
                <a:uFillTx/>
                <a:latin typeface="Times New Roman"/>
                <a:ea typeface="Times New Roman"/>
              </a:rPr>
              <a:t>Дескриптор:</a:t>
            </a:r>
            <a:endParaRPr b="0" lang="ru-RU" sz="2000" strike="noStrike" u="none">
              <a:solidFill>
                <a:srgbClr val="000000"/>
              </a:solidFill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000" strike="noStrike" u="none">
                <a:solidFill>
                  <a:srgbClr val="002060"/>
                </a:solidFill>
                <a:uFillTx/>
                <a:latin typeface="Times New Roman"/>
                <a:ea typeface="Times New Roman"/>
              </a:rPr>
              <a:t>- </a:t>
            </a:r>
            <a:r>
              <a:rPr b="0" lang="kk-KZ" sz="2000" strike="noStrike" u="none">
                <a:solidFill>
                  <a:srgbClr val="376092"/>
                </a:solidFill>
                <a:uFillTx/>
                <a:latin typeface="Times New Roman"/>
                <a:ea typeface="Times New Roman"/>
              </a:rPr>
              <a:t>АТФ-ның қызметіне мысал келтіре алады</a:t>
            </a:r>
            <a:r>
              <a:rPr b="0" lang="ru-RU" sz="2000" strike="noStrike" u="none">
                <a:solidFill>
                  <a:srgbClr val="376092"/>
                </a:solidFill>
                <a:uFillTx/>
                <a:latin typeface="Times New Roman"/>
                <a:ea typeface="Times New Roman"/>
              </a:rPr>
              <a:t>;</a:t>
            </a:r>
            <a:endParaRPr b="0" lang="ru-RU" sz="20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pic>
        <p:nvPicPr>
          <p:cNvPr id="100" name="Picture 4" descr="Аденозинүшфосфор қышқылы — Уикипедия"/>
          <p:cNvPicPr/>
          <p:nvPr/>
        </p:nvPicPr>
        <p:blipFill>
          <a:blip r:embed="rId2"/>
          <a:stretch/>
        </p:blipFill>
        <p:spPr>
          <a:xfrm>
            <a:off x="2865600" y="1733400"/>
            <a:ext cx="3270240" cy="13399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1" name="Picture 2" descr="C:\Users\Типография\Desktop\Безымянный.png"/>
          <p:cNvPicPr/>
          <p:nvPr/>
        </p:nvPicPr>
        <p:blipFill>
          <a:blip r:embed="rId1"/>
          <a:srcRect l="11758" t="0" r="11484" b="0"/>
          <a:stretch/>
        </p:blipFill>
        <p:spPr>
          <a:xfrm>
            <a:off x="0" y="0"/>
            <a:ext cx="9144000" cy="5167440"/>
          </a:xfrm>
          <a:prstGeom prst="rect">
            <a:avLst/>
          </a:prstGeom>
          <a:ln w="0">
            <a:noFill/>
          </a:ln>
        </p:spPr>
      </p:pic>
      <p:sp>
        <p:nvSpPr>
          <p:cNvPr id="102" name="Google Shape;123;p4"/>
          <p:cNvSpPr/>
          <p:nvPr/>
        </p:nvSpPr>
        <p:spPr>
          <a:xfrm>
            <a:off x="6996240" y="4532400"/>
            <a:ext cx="2057400" cy="272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70920" rIns="70920" tIns="35280" bIns="35280" anchor="ctr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8AC0A18B-655A-41DE-9EA5-17BB35A34819}" type="slidenum">
              <a:rPr b="1" lang="ru-RU" sz="1100" strike="noStrike" u="none">
                <a:solidFill>
                  <a:srgbClr val="002060"/>
                </a:solidFill>
                <a:uFillTx/>
                <a:latin typeface="Arial"/>
              </a:rPr>
              <a:t>&lt;number&gt;</a:t>
            </a:fld>
            <a:endParaRPr b="0" lang="ru-RU" sz="11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cxnSp>
        <p:nvCxnSpPr>
          <p:cNvPr id="103" name="Google Shape;124;p4"/>
          <p:cNvCxnSpPr/>
          <p:nvPr/>
        </p:nvCxnSpPr>
        <p:spPr>
          <a:xfrm>
            <a:off x="299880" y="4882680"/>
            <a:ext cx="8614800" cy="1080"/>
          </a:xfrm>
          <a:prstGeom prst="straightConnector1">
            <a:avLst/>
          </a:prstGeom>
          <a:ln w="38160">
            <a:solidFill>
              <a:srgbClr val="002060"/>
            </a:solidFill>
            <a:miter/>
          </a:ln>
        </p:spPr>
      </p:cxnSp>
      <p:cxnSp>
        <p:nvCxnSpPr>
          <p:cNvPr id="104" name="Google Shape;125;p4"/>
          <p:cNvCxnSpPr/>
          <p:nvPr/>
        </p:nvCxnSpPr>
        <p:spPr>
          <a:xfrm flipV="1">
            <a:off x="456120" y="4979160"/>
            <a:ext cx="8317800" cy="1080"/>
          </a:xfrm>
          <a:prstGeom prst="straightConnector1">
            <a:avLst/>
          </a:prstGeom>
          <a:ln w="38160">
            <a:solidFill>
              <a:srgbClr val="00b050"/>
            </a:solidFill>
            <a:miter/>
          </a:ln>
        </p:spPr>
      </p:cxnSp>
      <p:sp>
        <p:nvSpPr>
          <p:cNvPr id="105" name="Прямоугольник 10"/>
          <p:cNvSpPr/>
          <p:nvPr/>
        </p:nvSpPr>
        <p:spPr>
          <a:xfrm>
            <a:off x="3500280" y="233280"/>
            <a:ext cx="1898640" cy="437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71640" rIns="71640" tIns="35640" bIns="3564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ru-RU" sz="2400" strike="noStrike" u="none">
                <a:solidFill>
                  <a:srgbClr val="ffffff"/>
                </a:solidFill>
                <a:uFillTx/>
                <a:latin typeface="Times New Roman"/>
                <a:ea typeface="Times New Roman"/>
              </a:rPr>
              <a:t>Қорытынды</a:t>
            </a:r>
            <a:endParaRPr b="0" lang="ru-RU" sz="2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06" name="Прямоугольник 8"/>
          <p:cNvSpPr/>
          <p:nvPr/>
        </p:nvSpPr>
        <p:spPr>
          <a:xfrm>
            <a:off x="484200" y="895320"/>
            <a:ext cx="8143920" cy="1618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just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400" strike="noStrike" u="none">
                <a:solidFill>
                  <a:srgbClr val="002060"/>
                </a:solidFill>
                <a:uFillTx/>
                <a:latin typeface="Times New Roman"/>
                <a:ea typeface="Times New Roman"/>
              </a:rPr>
              <a:t>Бүгінгі сабақта:</a:t>
            </a:r>
            <a:endParaRPr b="0" lang="ru-RU" sz="2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>
              <a:lnSpc>
                <a:spcPct val="100000"/>
              </a:lnSpc>
              <a:buClr>
                <a:srgbClr val="00206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2400" strike="noStrike" u="none">
                <a:solidFill>
                  <a:srgbClr val="002060"/>
                </a:solidFill>
                <a:uFillTx/>
                <a:latin typeface="Times New Roman"/>
                <a:ea typeface="Times New Roman"/>
              </a:rPr>
              <a:t> </a:t>
            </a:r>
            <a:r>
              <a:rPr b="0" lang="kk-KZ" sz="2400" strike="noStrike" u="none">
                <a:solidFill>
                  <a:srgbClr val="1f497d"/>
                </a:solidFill>
                <a:uFillTx/>
                <a:latin typeface="Times New Roman"/>
                <a:ea typeface="Times New Roman"/>
              </a:rPr>
              <a:t>АТФ-тың құрылысын білдім;</a:t>
            </a:r>
            <a:endParaRPr b="0" lang="ru-RU" sz="2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>
              <a:lnSpc>
                <a:spcPct val="100000"/>
              </a:lnSpc>
              <a:buClr>
                <a:srgbClr val="1f497d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2400" strike="noStrike" u="none">
                <a:solidFill>
                  <a:srgbClr val="1f497d"/>
                </a:solidFill>
                <a:uFillTx/>
                <a:latin typeface="Times New Roman"/>
                <a:ea typeface="Times New Roman"/>
              </a:rPr>
              <a:t>АТФ-тың қызметтерін сипаттадым</a:t>
            </a:r>
            <a:r>
              <a:rPr b="0" lang="kk-KZ" sz="2800" strike="noStrike" u="none">
                <a:solidFill>
                  <a:srgbClr val="002060"/>
                </a:solidFill>
                <a:uFillTx/>
                <a:latin typeface="Times New Roman"/>
                <a:ea typeface="Times New Roman"/>
              </a:rPr>
              <a:t>; </a:t>
            </a:r>
            <a:endParaRPr b="0" lang="ru-RU" sz="2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>
              <a:lnSpc>
                <a:spcPct val="100000"/>
              </a:lnSpc>
              <a:buClr>
                <a:srgbClr val="00206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2400" strike="noStrike" u="none">
                <a:solidFill>
                  <a:srgbClr val="002060"/>
                </a:solidFill>
                <a:uFillTx/>
                <a:latin typeface="Times New Roman"/>
                <a:ea typeface="Times New Roman"/>
              </a:rPr>
              <a:t> </a:t>
            </a:r>
            <a:endParaRPr b="0" lang="ru-RU" sz="2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7" name="Picture 2" descr="C:\Users\Типография\Desktop\Безымянный.png"/>
          <p:cNvPicPr/>
          <p:nvPr/>
        </p:nvPicPr>
        <p:blipFill>
          <a:blip r:embed="rId1"/>
          <a:srcRect l="11758" t="0" r="11484" b="0"/>
          <a:stretch/>
        </p:blipFill>
        <p:spPr>
          <a:xfrm>
            <a:off x="0" y="0"/>
            <a:ext cx="9144000" cy="5167440"/>
          </a:xfrm>
          <a:prstGeom prst="rect">
            <a:avLst/>
          </a:prstGeom>
          <a:ln w="0">
            <a:noFill/>
          </a:ln>
        </p:spPr>
      </p:pic>
      <p:sp>
        <p:nvSpPr>
          <p:cNvPr id="108" name="Google Shape;123;p4"/>
          <p:cNvSpPr/>
          <p:nvPr/>
        </p:nvSpPr>
        <p:spPr>
          <a:xfrm>
            <a:off x="6996240" y="4532400"/>
            <a:ext cx="2057400" cy="272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70920" rIns="70920" tIns="35280" bIns="35280" anchor="ctr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193D7170-2002-414B-9559-4DD36A6915AD}" type="slidenum">
              <a:rPr b="1" lang="ru-RU" sz="1100" strike="noStrike" u="none">
                <a:solidFill>
                  <a:srgbClr val="002060"/>
                </a:solidFill>
                <a:uFillTx/>
                <a:latin typeface="Arial"/>
              </a:rPr>
              <a:t>&lt;number&gt;</a:t>
            </a:fld>
            <a:endParaRPr b="0" lang="ru-RU" sz="11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cxnSp>
        <p:nvCxnSpPr>
          <p:cNvPr id="109" name="Google Shape;124;p4"/>
          <p:cNvCxnSpPr/>
          <p:nvPr/>
        </p:nvCxnSpPr>
        <p:spPr>
          <a:xfrm>
            <a:off x="299880" y="4882680"/>
            <a:ext cx="8614800" cy="1080"/>
          </a:xfrm>
          <a:prstGeom prst="straightConnector1">
            <a:avLst/>
          </a:prstGeom>
          <a:ln w="38160">
            <a:solidFill>
              <a:srgbClr val="002060"/>
            </a:solidFill>
            <a:miter/>
          </a:ln>
        </p:spPr>
      </p:cxnSp>
      <p:cxnSp>
        <p:nvCxnSpPr>
          <p:cNvPr id="110" name="Google Shape;125;p4"/>
          <p:cNvCxnSpPr/>
          <p:nvPr/>
        </p:nvCxnSpPr>
        <p:spPr>
          <a:xfrm flipV="1">
            <a:off x="456120" y="4979160"/>
            <a:ext cx="8317800" cy="1080"/>
          </a:xfrm>
          <a:prstGeom prst="straightConnector1">
            <a:avLst/>
          </a:prstGeom>
          <a:ln w="38160">
            <a:solidFill>
              <a:srgbClr val="00b050"/>
            </a:solidFill>
            <a:miter/>
          </a:ln>
        </p:spPr>
      </p:cxnSp>
      <p:sp>
        <p:nvSpPr>
          <p:cNvPr id="111" name="TextBox 8"/>
          <p:cNvSpPr/>
          <p:nvPr/>
        </p:nvSpPr>
        <p:spPr>
          <a:xfrm>
            <a:off x="876600" y="1181160"/>
            <a:ext cx="448920" cy="437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71640" rIns="71640" tIns="35640" bIns="3564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2400" strike="noStrike" u="none">
                <a:solidFill>
                  <a:srgbClr val="002060"/>
                </a:solidFill>
                <a:uFillTx/>
                <a:latin typeface="Times New Roman"/>
                <a:ea typeface="Times New Roman"/>
              </a:rPr>
              <a:t>    </a:t>
            </a:r>
            <a:endParaRPr b="0" lang="ru-RU" sz="2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12" name="Прямоугольник 10"/>
          <p:cNvSpPr/>
          <p:nvPr/>
        </p:nvSpPr>
        <p:spPr>
          <a:xfrm>
            <a:off x="3114720" y="276120"/>
            <a:ext cx="3679920" cy="437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71640" rIns="71640" tIns="35640" bIns="3564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ru-RU" sz="2400" strike="noStrike" u="none">
                <a:solidFill>
                  <a:srgbClr val="ffffff"/>
                </a:solidFill>
                <a:uFillTx/>
                <a:latin typeface="Times New Roman"/>
                <a:ea typeface="Times New Roman"/>
              </a:rPr>
              <a:t>О</a:t>
            </a:r>
            <a:r>
              <a:rPr b="1" lang="kk-KZ" sz="2400" strike="noStrike" u="none">
                <a:solidFill>
                  <a:srgbClr val="ffffff"/>
                </a:solidFill>
                <a:uFillTx/>
                <a:latin typeface="Times New Roman"/>
                <a:ea typeface="Times New Roman"/>
              </a:rPr>
              <a:t>қу тапсырмасы</a:t>
            </a:r>
            <a:endParaRPr b="0" lang="ru-RU" sz="2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pic>
        <p:nvPicPr>
          <p:cNvPr id="113" name="Picture 9" descr="ОЙЛАН ТАП -Жаңа қазақша ойын on Windows PC Download Free - 7.5.3z ..."/>
          <p:cNvPicPr/>
          <p:nvPr/>
        </p:nvPicPr>
        <p:blipFill>
          <a:blip r:embed="rId2"/>
          <a:stretch/>
        </p:blipFill>
        <p:spPr>
          <a:xfrm>
            <a:off x="5153040" y="1106640"/>
            <a:ext cx="3246480" cy="2749320"/>
          </a:xfrm>
          <a:prstGeom prst="rect">
            <a:avLst/>
          </a:prstGeom>
          <a:ln w="0">
            <a:noFill/>
          </a:ln>
        </p:spPr>
      </p:pic>
      <p:sp>
        <p:nvSpPr>
          <p:cNvPr id="114" name="Прямоугольник 8"/>
          <p:cNvSpPr/>
          <p:nvPr/>
        </p:nvSpPr>
        <p:spPr>
          <a:xfrm>
            <a:off x="615960" y="1011240"/>
            <a:ext cx="4370400" cy="2228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2800" strike="noStrike" u="none">
                <a:solidFill>
                  <a:srgbClr val="376092"/>
                </a:solidFill>
                <a:uFillTx/>
                <a:latin typeface="Times New Roman"/>
                <a:ea typeface="Times New Roman"/>
              </a:rPr>
              <a:t>АТФ жасушадағы тұрақты энергия көзі. Оның қызметін аккумулятормен салыстыруға болады. Неліктен, түсіндіріңіз.</a:t>
            </a:r>
            <a:endParaRPr b="0" lang="ru-RU" sz="2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5" name="Picture 2" descr="C:\Users\Типография\Desktop\Безымянный.png"/>
          <p:cNvPicPr/>
          <p:nvPr/>
        </p:nvPicPr>
        <p:blipFill>
          <a:blip r:embed="rId1"/>
          <a:srcRect l="11758" t="0" r="11484" b="0"/>
          <a:stretch/>
        </p:blipFill>
        <p:spPr>
          <a:xfrm>
            <a:off x="0" y="4680"/>
            <a:ext cx="9144000" cy="5167440"/>
          </a:xfrm>
          <a:prstGeom prst="rect">
            <a:avLst/>
          </a:prstGeom>
          <a:ln w="0">
            <a:noFill/>
          </a:ln>
        </p:spPr>
      </p:pic>
      <p:sp>
        <p:nvSpPr>
          <p:cNvPr id="116" name="Google Shape;123;p4"/>
          <p:cNvSpPr/>
          <p:nvPr/>
        </p:nvSpPr>
        <p:spPr>
          <a:xfrm>
            <a:off x="6996240" y="4532400"/>
            <a:ext cx="2057400" cy="272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70920" rIns="70920" tIns="35280" bIns="35280" anchor="ctr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BCCDF849-B94E-4943-8012-92E0A7E9A62E}" type="slidenum">
              <a:rPr b="1" lang="ru-RU" sz="1100" strike="noStrike" u="none">
                <a:solidFill>
                  <a:srgbClr val="002060"/>
                </a:solidFill>
                <a:uFillTx/>
                <a:latin typeface="Arial"/>
              </a:rPr>
              <a:t>&lt;number&gt;</a:t>
            </a:fld>
            <a:endParaRPr b="0" lang="ru-RU" sz="11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cxnSp>
        <p:nvCxnSpPr>
          <p:cNvPr id="117" name="Google Shape;124;p4"/>
          <p:cNvCxnSpPr/>
          <p:nvPr/>
        </p:nvCxnSpPr>
        <p:spPr>
          <a:xfrm>
            <a:off x="299880" y="4882680"/>
            <a:ext cx="8614800" cy="1080"/>
          </a:xfrm>
          <a:prstGeom prst="straightConnector1">
            <a:avLst/>
          </a:prstGeom>
          <a:ln w="38160">
            <a:solidFill>
              <a:srgbClr val="002060"/>
            </a:solidFill>
            <a:miter/>
          </a:ln>
        </p:spPr>
      </p:cxnSp>
      <p:cxnSp>
        <p:nvCxnSpPr>
          <p:cNvPr id="118" name="Google Shape;125;p4"/>
          <p:cNvCxnSpPr/>
          <p:nvPr/>
        </p:nvCxnSpPr>
        <p:spPr>
          <a:xfrm flipV="1">
            <a:off x="456120" y="4979160"/>
            <a:ext cx="8317800" cy="1080"/>
          </a:xfrm>
          <a:prstGeom prst="straightConnector1">
            <a:avLst/>
          </a:prstGeom>
          <a:ln w="38160">
            <a:solidFill>
              <a:srgbClr val="00b050"/>
            </a:solidFill>
            <a:miter/>
          </a:ln>
        </p:spPr>
      </p:cxnSp>
      <p:sp>
        <p:nvSpPr>
          <p:cNvPr id="119" name="Прямоугольник 10"/>
          <p:cNvSpPr/>
          <p:nvPr/>
        </p:nvSpPr>
        <p:spPr>
          <a:xfrm>
            <a:off x="3157560" y="255600"/>
            <a:ext cx="3392640" cy="437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71640" rIns="71640" tIns="35640" bIns="3564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400" strike="noStrike" u="none">
                <a:solidFill>
                  <a:srgbClr val="ffffff"/>
                </a:solidFill>
                <a:uFillTx/>
                <a:latin typeface="Times New Roman"/>
                <a:ea typeface="Times New Roman"/>
              </a:rPr>
              <a:t>Қосымша р</a:t>
            </a:r>
            <a:r>
              <a:rPr b="1" lang="ru-RU" sz="2400" strike="noStrike" u="none">
                <a:solidFill>
                  <a:srgbClr val="ffffff"/>
                </a:solidFill>
                <a:uFillTx/>
                <a:latin typeface="Times New Roman"/>
                <a:ea typeface="Times New Roman"/>
              </a:rPr>
              <a:t>есурстар</a:t>
            </a:r>
            <a:endParaRPr b="0" lang="ru-RU" sz="2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20" name="Прямоугольник 9"/>
          <p:cNvSpPr/>
          <p:nvPr/>
        </p:nvSpPr>
        <p:spPr>
          <a:xfrm>
            <a:off x="946080" y="946080"/>
            <a:ext cx="7815240" cy="1922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4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 </a:t>
            </a:r>
            <a:r>
              <a:rPr b="0" lang="ru-RU" sz="24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- </a:t>
            </a:r>
            <a:r>
              <a:rPr b="0" lang="kk-KZ" sz="2400" strike="noStrike" u="none">
                <a:solidFill>
                  <a:srgbClr val="002060"/>
                </a:solidFill>
                <a:uFillTx/>
                <a:latin typeface="Times New Roman"/>
                <a:ea typeface="Times New Roman"/>
              </a:rPr>
              <a:t>биология</a:t>
            </a:r>
            <a:r>
              <a:rPr b="0" lang="ru-RU" sz="2400" strike="noStrike" u="none">
                <a:solidFill>
                  <a:srgbClr val="002060"/>
                </a:solidFill>
                <a:uFillTx/>
                <a:latin typeface="Times New Roman"/>
                <a:ea typeface="Times New Roman"/>
              </a:rPr>
              <a:t> оқулығы  10 сынып  Асанов Н.Г., Соловьева А.Р., Ибраимова Б.Т.</a:t>
            </a:r>
            <a:endParaRPr b="0" lang="ru-RU" sz="2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>
              <a:lnSpc>
                <a:spcPct val="100000"/>
              </a:lnSpc>
              <a:buClr>
                <a:srgbClr val="00206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2400" strike="noStrike" u="none">
                <a:solidFill>
                  <a:srgbClr val="002060"/>
                </a:solidFill>
                <a:uFillTx/>
                <a:latin typeface="Times New Roman"/>
                <a:ea typeface="Times New Roman"/>
              </a:rPr>
              <a:t>  </a:t>
            </a:r>
            <a:r>
              <a:rPr b="0" lang="en-US" sz="2400" strike="noStrike" u="none">
                <a:solidFill>
                  <a:srgbClr val="002060"/>
                </a:solidFill>
                <a:uFillTx/>
                <a:latin typeface="Times New Roman"/>
                <a:ea typeface="Times New Roman"/>
              </a:rPr>
              <a:t>https://bilimland.kz/kk/subject/biology/</a:t>
            </a:r>
            <a:r>
              <a:rPr b="0" lang="kk-KZ" sz="2400" strike="noStrike" u="none">
                <a:solidFill>
                  <a:srgbClr val="002060"/>
                </a:solidFill>
                <a:uFillTx/>
                <a:latin typeface="Times New Roman"/>
                <a:ea typeface="Times New Roman"/>
              </a:rPr>
              <a:t>10</a:t>
            </a:r>
            <a:r>
              <a:rPr b="0" lang="en-US" sz="2400" strike="noStrike" u="none">
                <a:solidFill>
                  <a:srgbClr val="002060"/>
                </a:solidFill>
                <a:uFillTx/>
                <a:latin typeface="Times New Roman"/>
                <a:ea typeface="Times New Roman"/>
              </a:rPr>
              <a:t>-synyp/</a:t>
            </a:r>
            <a:endParaRPr b="0" lang="ru-RU" sz="2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>
              <a:buClr>
                <a:srgbClr val="000000"/>
              </a:buClr>
              <a:buFont typeface="Arial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400" strike="noStrike" u="none">
                <a:solidFill>
                  <a:srgbClr val="000000"/>
                </a:solidFill>
                <a:uFillTx/>
                <a:latin typeface="Arial"/>
              </a:rPr>
              <a:t>  </a:t>
            </a:r>
            <a:r>
              <a:rPr b="0" lang="en-US" sz="24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https://smk.edu.kz/</a:t>
            </a:r>
            <a:endParaRPr b="0" lang="ru-RU" sz="2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2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C:\Users\Типография\Desktop\Безымянный.png"/>
          <p:cNvPicPr/>
          <p:nvPr/>
        </p:nvPicPr>
        <p:blipFill>
          <a:blip r:embed="rId1"/>
          <a:srcRect l="11758" t="0" r="11484" b="0"/>
          <a:stretch/>
        </p:blipFill>
        <p:spPr>
          <a:xfrm>
            <a:off x="0" y="4680"/>
            <a:ext cx="9144000" cy="5167440"/>
          </a:xfrm>
          <a:prstGeom prst="rect">
            <a:avLst/>
          </a:prstGeom>
          <a:ln w="0">
            <a:noFill/>
          </a:ln>
        </p:spPr>
      </p:pic>
      <p:sp>
        <p:nvSpPr>
          <p:cNvPr id="9" name="Google Shape;123;p4"/>
          <p:cNvSpPr/>
          <p:nvPr/>
        </p:nvSpPr>
        <p:spPr>
          <a:xfrm>
            <a:off x="6996240" y="4532400"/>
            <a:ext cx="2057400" cy="272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70920" rIns="70920" tIns="35280" bIns="35280" anchor="ctr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82AAD581-CA87-49F3-8A21-7AF4802DF947}" type="slidenum">
              <a:rPr b="1" lang="ru-RU" sz="1100" strike="noStrike" u="none">
                <a:solidFill>
                  <a:srgbClr val="002060"/>
                </a:solidFill>
                <a:uFillTx/>
                <a:latin typeface="Arial"/>
              </a:rPr>
              <a:t>&lt;number&gt;</a:t>
            </a:fld>
            <a:endParaRPr b="0" lang="ru-RU" sz="11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cxnSp>
        <p:nvCxnSpPr>
          <p:cNvPr id="10" name="Google Shape;124;p4"/>
          <p:cNvCxnSpPr/>
          <p:nvPr/>
        </p:nvCxnSpPr>
        <p:spPr>
          <a:xfrm>
            <a:off x="299880" y="4882680"/>
            <a:ext cx="8614800" cy="1080"/>
          </a:xfrm>
          <a:prstGeom prst="straightConnector1">
            <a:avLst/>
          </a:prstGeom>
          <a:ln w="38160">
            <a:solidFill>
              <a:srgbClr val="002060"/>
            </a:solidFill>
            <a:miter/>
          </a:ln>
        </p:spPr>
      </p:cxnSp>
      <p:cxnSp>
        <p:nvCxnSpPr>
          <p:cNvPr id="11" name="Google Shape;125;p4"/>
          <p:cNvCxnSpPr/>
          <p:nvPr/>
        </p:nvCxnSpPr>
        <p:spPr>
          <a:xfrm flipV="1">
            <a:off x="456120" y="4979160"/>
            <a:ext cx="8317800" cy="1080"/>
          </a:xfrm>
          <a:prstGeom prst="straightConnector1">
            <a:avLst/>
          </a:prstGeom>
          <a:ln w="38160">
            <a:solidFill>
              <a:srgbClr val="00b050"/>
            </a:solidFill>
            <a:miter/>
          </a:ln>
        </p:spPr>
      </p:cxnSp>
      <p:sp>
        <p:nvSpPr>
          <p:cNvPr id="12" name="Google Shape;230;p65"/>
          <p:cNvSpPr/>
          <p:nvPr/>
        </p:nvSpPr>
        <p:spPr>
          <a:xfrm>
            <a:off x="212760" y="669960"/>
            <a:ext cx="8931240" cy="1797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83520" rIns="83520" tIns="83520" bIns="83520" anchor="t">
            <a:normAutofit/>
          </a:bodyPr>
          <a:p>
            <a:pPr marL="372960" indent="-372960">
              <a:lnSpc>
                <a:spcPct val="100000"/>
              </a:lnSpc>
              <a:spcBef>
                <a:spcPts val="6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400" strike="noStrike" u="none">
                <a:solidFill>
                  <a:srgbClr val="1f497d"/>
                </a:solidFill>
                <a:uFillTx/>
                <a:latin typeface="Times New Roman"/>
                <a:ea typeface="Times New Roman"/>
              </a:rPr>
              <a:t>10.1.4.1 </a:t>
            </a:r>
            <a:r>
              <a:rPr b="0" lang="kk-KZ" sz="2400" strike="noStrike" u="none">
                <a:solidFill>
                  <a:srgbClr val="1f497d"/>
                </a:solidFill>
                <a:uFillTx/>
                <a:latin typeface="Times New Roman"/>
                <a:ea typeface="Times New Roman"/>
              </a:rPr>
              <a:t>АТФ-тың құрылысы мен қызметтерін сипаттау</a:t>
            </a:r>
            <a:endParaRPr b="0" lang="ru-RU" sz="2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marL="372960" indent="-37296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2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marL="372960" indent="-372960">
              <a:lnSpc>
                <a:spcPct val="12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22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marL="372960" indent="-372960">
              <a:lnSpc>
                <a:spcPct val="12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22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3" name="Прямоугольник 9"/>
          <p:cNvSpPr/>
          <p:nvPr/>
        </p:nvSpPr>
        <p:spPr>
          <a:xfrm>
            <a:off x="3179880" y="244440"/>
            <a:ext cx="3295440" cy="437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71640" rIns="71640" tIns="35640" bIns="3564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ru-RU" sz="2400" strike="noStrike" u="none">
                <a:solidFill>
                  <a:srgbClr val="ffffff"/>
                </a:solidFill>
                <a:uFillTx/>
                <a:latin typeface="Times New Roman"/>
                <a:ea typeface="Times New Roman"/>
              </a:rPr>
              <a:t>О</a:t>
            </a:r>
            <a:r>
              <a:rPr b="1" lang="kk-KZ" sz="2400" strike="noStrike" u="none">
                <a:solidFill>
                  <a:srgbClr val="ffffff"/>
                </a:solidFill>
                <a:uFillTx/>
                <a:latin typeface="Times New Roman"/>
                <a:ea typeface="Times New Roman"/>
              </a:rPr>
              <a:t>қу</a:t>
            </a:r>
            <a:r>
              <a:rPr b="1" lang="ru-RU" sz="2400" strike="noStrike" u="none">
                <a:solidFill>
                  <a:srgbClr val="ffffff"/>
                </a:solidFill>
                <a:uFillTx/>
                <a:latin typeface="Times New Roman"/>
                <a:ea typeface="Times New Roman"/>
              </a:rPr>
              <a:t> мақсаты</a:t>
            </a:r>
            <a:r>
              <a:rPr b="0" lang="ru-RU" sz="2400" strike="noStrike" u="none">
                <a:solidFill>
                  <a:srgbClr val="ffffff"/>
                </a:solidFill>
                <a:uFillTx/>
                <a:latin typeface="Times New Roman"/>
                <a:ea typeface="Times New Roman"/>
              </a:rPr>
              <a:t> </a:t>
            </a:r>
            <a:endParaRPr b="0" lang="ru-RU" sz="2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pic>
        <p:nvPicPr>
          <p:cNvPr id="14" name="Picture 2" descr="C:\Users\Типография\Desktop\Безымянный.png"/>
          <p:cNvPicPr/>
          <p:nvPr/>
        </p:nvPicPr>
        <p:blipFill>
          <a:blip r:embed="rId2"/>
          <a:srcRect l="11758" t="0" r="11484" b="0"/>
          <a:stretch/>
        </p:blipFill>
        <p:spPr>
          <a:xfrm>
            <a:off x="0" y="2157480"/>
            <a:ext cx="9144000" cy="2986200"/>
          </a:xfrm>
          <a:prstGeom prst="rect">
            <a:avLst/>
          </a:prstGeom>
          <a:ln w="0">
            <a:noFill/>
          </a:ln>
        </p:spPr>
      </p:pic>
      <p:sp>
        <p:nvSpPr>
          <p:cNvPr id="15" name="Google Shape;123;p4"/>
          <p:cNvSpPr/>
          <p:nvPr/>
        </p:nvSpPr>
        <p:spPr>
          <a:xfrm>
            <a:off x="7148520" y="4684680"/>
            <a:ext cx="2057400" cy="27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70920" rIns="70920" tIns="35280" bIns="35280" anchor="ctr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03280875-54DE-4FC2-976C-8C43122B5AD0}" type="slidenum">
              <a:rPr b="1" lang="ru-RU" sz="1100" strike="noStrike" u="none">
                <a:solidFill>
                  <a:srgbClr val="002060"/>
                </a:solidFill>
                <a:uFillTx/>
                <a:latin typeface="Arial"/>
              </a:rPr>
              <a:t>&lt;number&gt;</a:t>
            </a:fld>
            <a:endParaRPr b="0" lang="ru-RU" sz="11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cxnSp>
        <p:nvCxnSpPr>
          <p:cNvPr id="16" name="Google Shape;124;p4"/>
          <p:cNvCxnSpPr/>
          <p:nvPr/>
        </p:nvCxnSpPr>
        <p:spPr>
          <a:xfrm>
            <a:off x="452160" y="5035320"/>
            <a:ext cx="8614440" cy="1080"/>
          </a:xfrm>
          <a:prstGeom prst="straightConnector1">
            <a:avLst/>
          </a:prstGeom>
          <a:ln w="38160">
            <a:solidFill>
              <a:srgbClr val="002060"/>
            </a:solidFill>
            <a:miter/>
          </a:ln>
        </p:spPr>
      </p:cxnSp>
      <p:cxnSp>
        <p:nvCxnSpPr>
          <p:cNvPr id="17" name="Google Shape;125;p4"/>
          <p:cNvCxnSpPr/>
          <p:nvPr/>
        </p:nvCxnSpPr>
        <p:spPr>
          <a:xfrm flipV="1">
            <a:off x="608400" y="5131800"/>
            <a:ext cx="8317800" cy="1080"/>
          </a:xfrm>
          <a:prstGeom prst="straightConnector1">
            <a:avLst/>
          </a:prstGeom>
          <a:ln w="38160">
            <a:solidFill>
              <a:srgbClr val="00b050"/>
            </a:solidFill>
            <a:miter/>
          </a:ln>
        </p:spPr>
      </p:cxnSp>
      <p:sp>
        <p:nvSpPr>
          <p:cNvPr id="18" name="Google Shape;230;p65"/>
          <p:cNvSpPr/>
          <p:nvPr/>
        </p:nvSpPr>
        <p:spPr>
          <a:xfrm>
            <a:off x="181080" y="2487600"/>
            <a:ext cx="8793000" cy="2398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83520" rIns="83520" tIns="83520" bIns="83520" anchor="t">
            <a:normAutofit/>
          </a:bodyPr>
          <a:p>
            <a:pPr marL="372960" indent="-372960">
              <a:lnSpc>
                <a:spcPct val="100000"/>
              </a:lnSpc>
              <a:spcBef>
                <a:spcPts val="601"/>
              </a:spcBef>
              <a:buClr>
                <a:srgbClr val="00206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2300" strike="noStrike" u="none">
                <a:solidFill>
                  <a:srgbClr val="002060"/>
                </a:solidFill>
                <a:uFillTx/>
                <a:latin typeface="Times New Roman"/>
                <a:ea typeface="Times New Roman"/>
              </a:rPr>
              <a:t> </a:t>
            </a:r>
            <a:r>
              <a:rPr b="0" lang="kk-KZ" sz="2400" strike="noStrike" u="none">
                <a:solidFill>
                  <a:srgbClr val="1f497d"/>
                </a:solidFill>
                <a:uFillTx/>
                <a:latin typeface="Times New Roman"/>
                <a:ea typeface="Times New Roman"/>
              </a:rPr>
              <a:t>АТФ-тың құрылысын біледі;</a:t>
            </a:r>
            <a:endParaRPr b="0" lang="ru-RU" sz="2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marL="372960" indent="-372960">
              <a:lnSpc>
                <a:spcPct val="100000"/>
              </a:lnSpc>
              <a:spcBef>
                <a:spcPts val="700"/>
              </a:spcBef>
              <a:buClr>
                <a:srgbClr val="1f497d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2400" strike="noStrike" u="none">
                <a:solidFill>
                  <a:srgbClr val="1f497d"/>
                </a:solidFill>
                <a:uFillTx/>
                <a:latin typeface="Times New Roman"/>
                <a:ea typeface="Times New Roman"/>
              </a:rPr>
              <a:t>АТФ-тың қызметтерін сипаттайды</a:t>
            </a:r>
            <a:r>
              <a:rPr b="0" lang="kk-KZ" sz="2800" strike="noStrike" u="none">
                <a:solidFill>
                  <a:srgbClr val="002060"/>
                </a:solidFill>
                <a:uFillTx/>
                <a:latin typeface="Times New Roman"/>
                <a:ea typeface="Times New Roman"/>
              </a:rPr>
              <a:t>; </a:t>
            </a:r>
            <a:endParaRPr b="0" lang="ru-RU" sz="2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marL="372960" indent="-372960">
              <a:lnSpc>
                <a:spcPct val="100000"/>
              </a:lnSpc>
              <a:spcBef>
                <a:spcPts val="5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22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marL="372960" indent="-372960">
              <a:lnSpc>
                <a:spcPct val="12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22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9" name="Прямоугольник 9"/>
          <p:cNvSpPr/>
          <p:nvPr/>
        </p:nvSpPr>
        <p:spPr>
          <a:xfrm>
            <a:off x="3051000" y="2233440"/>
            <a:ext cx="4071960" cy="406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71640" rIns="71640" tIns="35640" bIns="3564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ru-RU" sz="2200" strike="noStrike" u="none">
                <a:solidFill>
                  <a:srgbClr val="ffffff"/>
                </a:solidFill>
                <a:uFillTx/>
                <a:latin typeface="Times New Roman"/>
                <a:ea typeface="Times New Roman"/>
              </a:rPr>
              <a:t>Бағалау критерийлері</a:t>
            </a:r>
            <a:endParaRPr b="0" lang="ru-RU" sz="22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Picture 2" descr="C:\Users\Типография\Desktop\Безымянный.png"/>
          <p:cNvPicPr/>
          <p:nvPr/>
        </p:nvPicPr>
        <p:blipFill>
          <a:blip r:embed="rId1"/>
          <a:srcRect l="11758" t="0" r="11484" b="0"/>
          <a:stretch/>
        </p:blipFill>
        <p:spPr>
          <a:xfrm>
            <a:off x="0" y="0"/>
            <a:ext cx="9144000" cy="5167440"/>
          </a:xfrm>
          <a:prstGeom prst="rect">
            <a:avLst/>
          </a:prstGeom>
          <a:ln w="0">
            <a:noFill/>
          </a:ln>
        </p:spPr>
      </p:pic>
      <p:sp>
        <p:nvSpPr>
          <p:cNvPr id="21" name="Google Shape;123;p4"/>
          <p:cNvSpPr/>
          <p:nvPr/>
        </p:nvSpPr>
        <p:spPr>
          <a:xfrm>
            <a:off x="6996240" y="4532400"/>
            <a:ext cx="2057400" cy="272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70920" rIns="70920" tIns="35280" bIns="35280" anchor="ctr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8A4F0278-4B3D-4C4D-B3EE-3A3E3A071765}" type="slidenum">
              <a:rPr b="1" lang="ru-RU" sz="1100" strike="noStrike" u="none">
                <a:solidFill>
                  <a:srgbClr val="002060"/>
                </a:solidFill>
                <a:uFillTx/>
                <a:latin typeface="Arial"/>
              </a:rPr>
              <a:t>&lt;number&gt;</a:t>
            </a:fld>
            <a:endParaRPr b="0" lang="ru-RU" sz="11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cxnSp>
        <p:nvCxnSpPr>
          <p:cNvPr id="22" name="Google Shape;124;p4"/>
          <p:cNvCxnSpPr/>
          <p:nvPr/>
        </p:nvCxnSpPr>
        <p:spPr>
          <a:xfrm>
            <a:off x="299880" y="4882680"/>
            <a:ext cx="8614800" cy="1080"/>
          </a:xfrm>
          <a:prstGeom prst="straightConnector1">
            <a:avLst/>
          </a:prstGeom>
          <a:ln w="38160">
            <a:solidFill>
              <a:srgbClr val="002060"/>
            </a:solidFill>
            <a:miter/>
          </a:ln>
        </p:spPr>
      </p:cxnSp>
      <p:cxnSp>
        <p:nvCxnSpPr>
          <p:cNvPr id="23" name="Google Shape;125;p4"/>
          <p:cNvCxnSpPr/>
          <p:nvPr/>
        </p:nvCxnSpPr>
        <p:spPr>
          <a:xfrm flipV="1">
            <a:off x="456120" y="4979160"/>
            <a:ext cx="8317800" cy="1080"/>
          </a:xfrm>
          <a:prstGeom prst="straightConnector1">
            <a:avLst/>
          </a:prstGeom>
          <a:ln w="38160">
            <a:solidFill>
              <a:srgbClr val="00b050"/>
            </a:solidFill>
            <a:miter/>
          </a:ln>
        </p:spPr>
      </p:cxnSp>
      <p:sp>
        <p:nvSpPr>
          <p:cNvPr id="24" name="Google Shape;230;p65"/>
          <p:cNvSpPr/>
          <p:nvPr/>
        </p:nvSpPr>
        <p:spPr>
          <a:xfrm>
            <a:off x="328680" y="681120"/>
            <a:ext cx="8539200" cy="3659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83520" rIns="83520" tIns="83520" bIns="83520" anchor="t">
            <a:noAutofit/>
          </a:bodyPr>
          <a:p>
            <a:pPr marL="457200" indent="-457200" algn="just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2400" strike="noStrike" u="none">
                <a:solidFill>
                  <a:srgbClr val="376092"/>
                </a:solidFill>
                <a:uFillTx/>
                <a:latin typeface="Times New Roman"/>
                <a:ea typeface="Times New Roman"/>
              </a:rPr>
              <a:t>АТФ – аденозинтрифосфат            </a:t>
            </a:r>
            <a:endParaRPr b="0" lang="ru-RU" sz="2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marL="457200" indent="-457200" algn="just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2400" strike="noStrike" u="none">
                <a:solidFill>
                  <a:srgbClr val="376092"/>
                </a:solidFill>
                <a:uFillTx/>
                <a:latin typeface="Times New Roman"/>
                <a:ea typeface="Times New Roman"/>
              </a:rPr>
              <a:t>АТФ – аденозин (аденин</a:t>
            </a:r>
            <a:r>
              <a:rPr b="0" lang="ru-RU" sz="2400" strike="noStrike" u="none">
                <a:solidFill>
                  <a:srgbClr val="376092"/>
                </a:solidFill>
                <a:uFillTx/>
                <a:latin typeface="Times New Roman"/>
                <a:ea typeface="Times New Roman"/>
              </a:rPr>
              <a:t>+рибоза</a:t>
            </a:r>
            <a:r>
              <a:rPr b="0" lang="kk-KZ" sz="2400" strike="noStrike" u="none">
                <a:solidFill>
                  <a:srgbClr val="376092"/>
                </a:solidFill>
                <a:uFillTx/>
                <a:latin typeface="Times New Roman"/>
                <a:ea typeface="Times New Roman"/>
              </a:rPr>
              <a:t>) мен фосфор қышқылының үш молекуласынан тұратын органикалық қосылыс. </a:t>
            </a:r>
            <a:endParaRPr b="0" lang="ru-RU" sz="2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marL="457200" indent="-457200">
              <a:lnSpc>
                <a:spcPct val="100000"/>
              </a:lnSpc>
              <a:buClr>
                <a:srgbClr val="376092"/>
              </a:buClr>
              <a:buFont typeface="Times New Roman"/>
              <a:buAutoNum type="arabicPeriod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400" strike="noStrike" u="none">
                <a:solidFill>
                  <a:srgbClr val="376092"/>
                </a:solidFill>
                <a:uFillTx/>
                <a:latin typeface="Times New Roman"/>
                <a:ea typeface="Times New Roman"/>
              </a:rPr>
              <a:t>Азоттық негіз  – аденин</a:t>
            </a:r>
            <a:endParaRPr b="0" lang="ru-RU" sz="2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marL="457200" indent="-457200">
              <a:lnSpc>
                <a:spcPct val="100000"/>
              </a:lnSpc>
              <a:buClr>
                <a:srgbClr val="376092"/>
              </a:buClr>
              <a:buFont typeface="Times New Roman"/>
              <a:buAutoNum type="arabicPeriod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400" strike="noStrike" u="none">
                <a:solidFill>
                  <a:srgbClr val="376092"/>
                </a:solidFill>
                <a:uFillTx/>
                <a:latin typeface="Times New Roman"/>
                <a:ea typeface="Times New Roman"/>
              </a:rPr>
              <a:t> </a:t>
            </a:r>
            <a:r>
              <a:rPr b="0" lang="ru-RU" sz="2400" strike="noStrike" u="none">
                <a:solidFill>
                  <a:srgbClr val="376092"/>
                </a:solidFill>
                <a:uFillTx/>
                <a:latin typeface="Times New Roman"/>
                <a:ea typeface="Times New Roman"/>
              </a:rPr>
              <a:t>Қант (пентоза) – рибоза</a:t>
            </a:r>
            <a:endParaRPr b="0" lang="ru-RU" sz="2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marL="457200" indent="-457200">
              <a:lnSpc>
                <a:spcPct val="100000"/>
              </a:lnSpc>
              <a:buClr>
                <a:srgbClr val="376092"/>
              </a:buClr>
              <a:buFont typeface="Times New Roman"/>
              <a:buAutoNum type="arabicPeriod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400" strike="noStrike" u="none">
                <a:solidFill>
                  <a:srgbClr val="376092"/>
                </a:solidFill>
                <a:uFillTx/>
                <a:latin typeface="Times New Roman"/>
                <a:ea typeface="Times New Roman"/>
              </a:rPr>
              <a:t> </a:t>
            </a:r>
            <a:r>
              <a:rPr b="0" lang="ru-RU" sz="2400" strike="noStrike" u="none">
                <a:solidFill>
                  <a:srgbClr val="376092"/>
                </a:solidFill>
                <a:uFillTx/>
                <a:latin typeface="Times New Roman"/>
                <a:ea typeface="Times New Roman"/>
              </a:rPr>
              <a:t>Фосфор қышқылының 3қалдығы </a:t>
            </a:r>
            <a:endParaRPr b="0" lang="ru-RU" sz="2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marL="457200" indent="-457200" algn="just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                                  </a:t>
            </a:r>
            <a:endParaRPr b="0" lang="ru-RU" sz="2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marL="457200" indent="-45720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2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marL="457200" indent="-457200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400" strike="noStrike" u="none">
                <a:solidFill>
                  <a:srgbClr val="000000"/>
                </a:solidFill>
                <a:uFillTx/>
                <a:latin typeface="Arial"/>
              </a:rPr>
              <a:t> </a:t>
            </a:r>
            <a:endParaRPr b="0" lang="ru-RU" sz="2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marL="457200" indent="-457200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2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5" name="Прямоугольник 9"/>
          <p:cNvSpPr/>
          <p:nvPr/>
        </p:nvSpPr>
        <p:spPr>
          <a:xfrm>
            <a:off x="2190600" y="264960"/>
            <a:ext cx="5018400" cy="437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71640" rIns="71640" tIns="35640" bIns="3564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400" strike="noStrike" u="none">
                <a:solidFill>
                  <a:srgbClr val="ffffff"/>
                </a:solidFill>
                <a:uFillTx/>
                <a:latin typeface="Times New Roman"/>
                <a:ea typeface="Times New Roman"/>
              </a:rPr>
              <a:t>АТФ  молекуласының құрылысы</a:t>
            </a:r>
            <a:endParaRPr b="0" lang="ru-RU" sz="2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pic>
        <p:nvPicPr>
          <p:cNvPr id="26" name="Picture 5" descr="ÐÐ¾ÑÐ¾Ð¶ÐµÐµ Ð¸Ð·Ð¾Ð±ÑÐ°Ð¶ÐµÐ½Ð¸Ðµ"/>
          <p:cNvPicPr/>
          <p:nvPr/>
        </p:nvPicPr>
        <p:blipFill>
          <a:blip r:embed="rId2"/>
          <a:stretch/>
        </p:blipFill>
        <p:spPr>
          <a:xfrm>
            <a:off x="1397160" y="2873520"/>
            <a:ext cx="6311880" cy="1636560"/>
          </a:xfrm>
          <a:prstGeom prst="rect">
            <a:avLst/>
          </a:prstGeom>
          <a:ln w="0">
            <a:noFill/>
          </a:ln>
        </p:spPr>
      </p:pic>
      <p:sp>
        <p:nvSpPr>
          <p:cNvPr id="27" name="Прямоугольник 11"/>
          <p:cNvSpPr/>
          <p:nvPr/>
        </p:nvSpPr>
        <p:spPr>
          <a:xfrm>
            <a:off x="797040" y="4495680"/>
            <a:ext cx="607212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457200" indent="-457200" algn="just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1800" strike="noStrike" u="none">
                <a:solidFill>
                  <a:srgbClr val="376092"/>
                </a:solidFill>
                <a:uFillTx/>
                <a:latin typeface="Times New Roman"/>
                <a:ea typeface="Times New Roman"/>
              </a:rPr>
              <a:t>АТФ – бұл бір нуклеотидті </a:t>
            </a:r>
            <a:r>
              <a:rPr b="0" i="1" lang="kk-KZ" sz="1800" strike="noStrike" u="none">
                <a:solidFill>
                  <a:srgbClr val="376092"/>
                </a:solidFill>
                <a:uFillTx/>
                <a:latin typeface="Times New Roman"/>
                <a:ea typeface="Times New Roman"/>
              </a:rPr>
              <a:t>аденозинүшфосфор қышқылы</a:t>
            </a:r>
            <a:r>
              <a:rPr b="0" lang="kk-KZ" sz="1800" strike="noStrike" u="none">
                <a:solidFill>
                  <a:srgbClr val="376092"/>
                </a:solidFill>
                <a:uFillTx/>
                <a:latin typeface="Times New Roman"/>
                <a:ea typeface="Times New Roman"/>
              </a:rPr>
              <a:t>.            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" name="Picture 2" descr="C:\Users\Типография\Desktop\Безымянный.png"/>
          <p:cNvPicPr/>
          <p:nvPr/>
        </p:nvPicPr>
        <p:blipFill>
          <a:blip r:embed="rId1"/>
          <a:srcRect l="11758" t="0" r="11484" b="0"/>
          <a:stretch/>
        </p:blipFill>
        <p:spPr>
          <a:xfrm>
            <a:off x="0" y="4680"/>
            <a:ext cx="9144000" cy="5167440"/>
          </a:xfrm>
          <a:prstGeom prst="rect">
            <a:avLst/>
          </a:prstGeom>
          <a:ln w="0">
            <a:noFill/>
          </a:ln>
        </p:spPr>
      </p:pic>
      <p:sp>
        <p:nvSpPr>
          <p:cNvPr id="29" name="Google Shape;123;p4"/>
          <p:cNvSpPr/>
          <p:nvPr/>
        </p:nvSpPr>
        <p:spPr>
          <a:xfrm>
            <a:off x="6996240" y="4532400"/>
            <a:ext cx="2057400" cy="272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70920" rIns="70920" tIns="35280" bIns="35280" anchor="ctr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21826A6D-EC83-46A7-863B-3BC5668E0F3C}" type="slidenum">
              <a:rPr b="1" lang="ru-RU" sz="1100" strike="noStrike" u="none">
                <a:solidFill>
                  <a:srgbClr val="002060"/>
                </a:solidFill>
                <a:uFillTx/>
                <a:latin typeface="Arial"/>
              </a:rPr>
              <a:t>&lt;number&gt;</a:t>
            </a:fld>
            <a:endParaRPr b="0" lang="ru-RU" sz="11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cxnSp>
        <p:nvCxnSpPr>
          <p:cNvPr id="30" name="Google Shape;124;p4"/>
          <p:cNvCxnSpPr/>
          <p:nvPr/>
        </p:nvCxnSpPr>
        <p:spPr>
          <a:xfrm>
            <a:off x="299880" y="4882680"/>
            <a:ext cx="8614800" cy="1080"/>
          </a:xfrm>
          <a:prstGeom prst="straightConnector1">
            <a:avLst/>
          </a:prstGeom>
          <a:ln w="38160">
            <a:solidFill>
              <a:srgbClr val="002060"/>
            </a:solidFill>
            <a:miter/>
          </a:ln>
        </p:spPr>
      </p:cxnSp>
      <p:cxnSp>
        <p:nvCxnSpPr>
          <p:cNvPr id="31" name="Google Shape;125;p4"/>
          <p:cNvCxnSpPr/>
          <p:nvPr/>
        </p:nvCxnSpPr>
        <p:spPr>
          <a:xfrm flipV="1">
            <a:off x="456120" y="4979160"/>
            <a:ext cx="8317800" cy="1080"/>
          </a:xfrm>
          <a:prstGeom prst="straightConnector1">
            <a:avLst/>
          </a:prstGeom>
          <a:ln w="38160">
            <a:solidFill>
              <a:srgbClr val="00b050"/>
            </a:solidFill>
            <a:miter/>
          </a:ln>
        </p:spPr>
      </p:cxnSp>
      <p:sp>
        <p:nvSpPr>
          <p:cNvPr id="32" name="Google Shape;230;p65"/>
          <p:cNvSpPr/>
          <p:nvPr/>
        </p:nvSpPr>
        <p:spPr>
          <a:xfrm>
            <a:off x="328680" y="755640"/>
            <a:ext cx="8389800" cy="3584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83520" rIns="83520" tIns="83520" bIns="83520" anchor="t">
            <a:noAutofit/>
          </a:bodyPr>
          <a:p>
            <a:pPr algn="just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2400" strike="noStrike" u="none">
                <a:solidFill>
                  <a:srgbClr val="002060"/>
                </a:solidFill>
                <a:uFillTx/>
                <a:latin typeface="Times New Roman"/>
                <a:ea typeface="Times New Roman"/>
              </a:rPr>
              <a:t>ДНҚ және РНҚ-дан айырмашылығы АТФ-тың </a:t>
            </a:r>
            <a:r>
              <a:rPr b="1" i="1" lang="kk-KZ" sz="2400" strike="noStrike" u="none">
                <a:solidFill>
                  <a:srgbClr val="002060"/>
                </a:solidFill>
                <a:uFillTx/>
                <a:latin typeface="Times New Roman"/>
                <a:ea typeface="Times New Roman"/>
              </a:rPr>
              <a:t>азотты негізі </a:t>
            </a:r>
            <a:r>
              <a:rPr b="0" lang="kk-KZ" sz="2400" strike="noStrike" u="none">
                <a:solidFill>
                  <a:srgbClr val="002060"/>
                </a:solidFill>
                <a:uFillTx/>
                <a:latin typeface="Times New Roman"/>
                <a:ea typeface="Times New Roman"/>
              </a:rPr>
              <a:t>тек А – аденин болуы мүмкін. Кез келген нуклеотидтердегі барлық азотты негіздер, әдетте  бас әріптермен  белгіленеді.</a:t>
            </a:r>
            <a:endParaRPr b="0" lang="ru-RU" sz="2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just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2400" strike="noStrike" u="none">
                <a:solidFill>
                  <a:srgbClr val="002060"/>
                </a:solidFill>
                <a:uFillTx/>
                <a:latin typeface="Times New Roman"/>
                <a:ea typeface="Times New Roman"/>
              </a:rPr>
              <a:t>Г-гуанин</a:t>
            </a:r>
            <a:endParaRPr b="0" lang="ru-RU" sz="2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just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2400" strike="noStrike" u="none">
                <a:solidFill>
                  <a:srgbClr val="002060"/>
                </a:solidFill>
                <a:uFillTx/>
                <a:latin typeface="Times New Roman"/>
                <a:ea typeface="Times New Roman"/>
              </a:rPr>
              <a:t>Ц-цитозин</a:t>
            </a:r>
            <a:endParaRPr b="0" lang="ru-RU" sz="2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just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2400" strike="noStrike" u="none">
                <a:solidFill>
                  <a:srgbClr val="002060"/>
                </a:solidFill>
                <a:uFillTx/>
                <a:latin typeface="Times New Roman"/>
                <a:ea typeface="Times New Roman"/>
              </a:rPr>
              <a:t>Т-тимин</a:t>
            </a:r>
            <a:endParaRPr b="0" lang="ru-RU" sz="2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just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2400" strike="noStrike" u="none">
                <a:solidFill>
                  <a:srgbClr val="002060"/>
                </a:solidFill>
                <a:uFillTx/>
                <a:latin typeface="Times New Roman"/>
                <a:ea typeface="Times New Roman"/>
              </a:rPr>
              <a:t>У-урацил </a:t>
            </a:r>
            <a:endParaRPr b="0" lang="ru-RU" sz="2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2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3" name="Прямоугольник 9"/>
          <p:cNvSpPr/>
          <p:nvPr/>
        </p:nvSpPr>
        <p:spPr>
          <a:xfrm>
            <a:off x="2041560" y="233280"/>
            <a:ext cx="5762520" cy="803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71640" rIns="71640" tIns="35640" bIns="3564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400" strike="noStrike" u="none">
                <a:solidFill>
                  <a:srgbClr val="ffffff"/>
                </a:solidFill>
                <a:uFillTx/>
                <a:latin typeface="Times New Roman"/>
                <a:ea typeface="Times New Roman"/>
              </a:rPr>
              <a:t>АТФ  молекуласының құрылысы</a:t>
            </a:r>
            <a:endParaRPr b="0" lang="ru-RU" sz="2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ru-RU" sz="2400" strike="noStrike" u="none">
                <a:solidFill>
                  <a:srgbClr val="ffffff"/>
                </a:solidFill>
                <a:uFillTx/>
                <a:latin typeface="Century Gothic"/>
              </a:rPr>
              <a:t>:</a:t>
            </a:r>
            <a:endParaRPr b="0" lang="ru-RU" sz="2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4" name="AutoShape 11"/>
          <p:cNvSpPr/>
          <p:nvPr/>
        </p:nvSpPr>
        <p:spPr>
          <a:xfrm>
            <a:off x="135000" y="-144360"/>
            <a:ext cx="304560" cy="304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ru-RU" sz="12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5" name="AutoShape 13"/>
          <p:cNvSpPr/>
          <p:nvPr/>
        </p:nvSpPr>
        <p:spPr>
          <a:xfrm>
            <a:off x="135000" y="-144360"/>
            <a:ext cx="304560" cy="304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ru-RU" sz="12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pic>
        <p:nvPicPr>
          <p:cNvPr id="36" name="Picture 18" descr="C:\Users\User\Desktop\2.png"/>
          <p:cNvPicPr/>
          <p:nvPr/>
        </p:nvPicPr>
        <p:blipFill>
          <a:blip r:embed="rId2"/>
          <a:stretch/>
        </p:blipFill>
        <p:spPr>
          <a:xfrm>
            <a:off x="2806560" y="2185920"/>
            <a:ext cx="4445280" cy="23241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" name="Picture 2" descr="C:\Users\Типография\Desktop\Безымянный.png"/>
          <p:cNvPicPr/>
          <p:nvPr/>
        </p:nvPicPr>
        <p:blipFill>
          <a:blip r:embed="rId1"/>
          <a:srcRect l="11758" t="0" r="11484" b="0"/>
          <a:stretch/>
        </p:blipFill>
        <p:spPr>
          <a:xfrm>
            <a:off x="0" y="4680"/>
            <a:ext cx="9144000" cy="5167440"/>
          </a:xfrm>
          <a:prstGeom prst="rect">
            <a:avLst/>
          </a:prstGeom>
          <a:ln w="0">
            <a:noFill/>
          </a:ln>
        </p:spPr>
      </p:pic>
      <p:sp>
        <p:nvSpPr>
          <p:cNvPr id="38" name="Google Shape;123;p4"/>
          <p:cNvSpPr/>
          <p:nvPr/>
        </p:nvSpPr>
        <p:spPr>
          <a:xfrm>
            <a:off x="6996240" y="4532400"/>
            <a:ext cx="2057400" cy="272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70920" rIns="70920" tIns="35280" bIns="35280" anchor="ctr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C6B3A8C2-CBEC-4E6F-968B-AEA0DE40C1D2}" type="slidenum">
              <a:rPr b="1" lang="ru-RU" sz="1100" strike="noStrike" u="none">
                <a:solidFill>
                  <a:srgbClr val="002060"/>
                </a:solidFill>
                <a:uFillTx/>
                <a:latin typeface="Arial"/>
              </a:rPr>
              <a:t>&lt;number&gt;</a:t>
            </a:fld>
            <a:endParaRPr b="0" lang="ru-RU" sz="11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cxnSp>
        <p:nvCxnSpPr>
          <p:cNvPr id="39" name="Google Shape;124;p4"/>
          <p:cNvCxnSpPr/>
          <p:nvPr/>
        </p:nvCxnSpPr>
        <p:spPr>
          <a:xfrm>
            <a:off x="299880" y="4882680"/>
            <a:ext cx="8614800" cy="1080"/>
          </a:xfrm>
          <a:prstGeom prst="straightConnector1">
            <a:avLst/>
          </a:prstGeom>
          <a:ln w="38160">
            <a:solidFill>
              <a:srgbClr val="002060"/>
            </a:solidFill>
            <a:miter/>
          </a:ln>
        </p:spPr>
      </p:cxnSp>
      <p:cxnSp>
        <p:nvCxnSpPr>
          <p:cNvPr id="40" name="Google Shape;125;p4"/>
          <p:cNvCxnSpPr/>
          <p:nvPr/>
        </p:nvCxnSpPr>
        <p:spPr>
          <a:xfrm flipV="1">
            <a:off x="456120" y="4979160"/>
            <a:ext cx="8317800" cy="1080"/>
          </a:xfrm>
          <a:prstGeom prst="straightConnector1">
            <a:avLst/>
          </a:prstGeom>
          <a:ln w="38160">
            <a:solidFill>
              <a:srgbClr val="00b050"/>
            </a:solidFill>
            <a:miter/>
          </a:ln>
        </p:spPr>
      </p:cxnSp>
      <p:sp>
        <p:nvSpPr>
          <p:cNvPr id="41" name="Google Shape;230;p65"/>
          <p:cNvSpPr/>
          <p:nvPr/>
        </p:nvSpPr>
        <p:spPr>
          <a:xfrm>
            <a:off x="328680" y="755640"/>
            <a:ext cx="8389800" cy="3584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83520" rIns="83520" tIns="83520" bIns="8352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2400" strike="noStrike" u="none">
                <a:solidFill>
                  <a:srgbClr val="376092"/>
                </a:solidFill>
                <a:uFillTx/>
                <a:latin typeface="Times New Roman"/>
                <a:ea typeface="Times New Roman"/>
              </a:rPr>
              <a:t>АТФ-на тән </a:t>
            </a:r>
            <a:r>
              <a:rPr b="1" i="1" lang="kk-KZ" sz="2400" strike="noStrike" u="none">
                <a:solidFill>
                  <a:srgbClr val="376092"/>
                </a:solidFill>
                <a:uFillTx/>
                <a:latin typeface="Times New Roman"/>
                <a:ea typeface="Times New Roman"/>
              </a:rPr>
              <a:t>бескөміртекатомды </a:t>
            </a:r>
            <a:endParaRPr b="0" lang="ru-RU" sz="2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kk-KZ" sz="2400" strike="noStrike" u="none">
                <a:solidFill>
                  <a:srgbClr val="376092"/>
                </a:solidFill>
                <a:uFillTx/>
                <a:latin typeface="Times New Roman"/>
                <a:ea typeface="Times New Roman"/>
              </a:rPr>
              <a:t>қант </a:t>
            </a:r>
            <a:r>
              <a:rPr b="0" lang="kk-KZ" sz="2400" strike="noStrike" u="none">
                <a:solidFill>
                  <a:srgbClr val="376092"/>
                </a:solidFill>
                <a:uFillTx/>
                <a:latin typeface="Times New Roman"/>
                <a:ea typeface="Times New Roman"/>
              </a:rPr>
              <a:t>(моносахарид)  - </a:t>
            </a:r>
            <a:endParaRPr b="0" lang="ru-RU" sz="2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2400" strike="noStrike" u="none">
                <a:solidFill>
                  <a:srgbClr val="376092"/>
                </a:solidFill>
                <a:uFillTx/>
                <a:latin typeface="Times New Roman"/>
                <a:ea typeface="Times New Roman"/>
              </a:rPr>
              <a:t>ол  пентоза – рибоза С</a:t>
            </a:r>
            <a:r>
              <a:rPr b="0" lang="kk-KZ" sz="2400" strike="noStrike" u="none" baseline="-25000">
                <a:solidFill>
                  <a:srgbClr val="376092"/>
                </a:solidFill>
                <a:uFillTx/>
                <a:latin typeface="Times New Roman"/>
                <a:ea typeface="Times New Roman"/>
              </a:rPr>
              <a:t>5</a:t>
            </a:r>
            <a:r>
              <a:rPr b="0" lang="kk-KZ" sz="2400" strike="noStrike" u="none">
                <a:solidFill>
                  <a:srgbClr val="376092"/>
                </a:solidFill>
                <a:uFillTx/>
                <a:latin typeface="Times New Roman"/>
                <a:ea typeface="Times New Roman"/>
              </a:rPr>
              <a:t>Н</a:t>
            </a:r>
            <a:r>
              <a:rPr b="0" lang="kk-KZ" sz="2400" strike="noStrike" u="none" baseline="-25000">
                <a:solidFill>
                  <a:srgbClr val="376092"/>
                </a:solidFill>
                <a:uFillTx/>
                <a:latin typeface="Times New Roman"/>
                <a:ea typeface="Times New Roman"/>
              </a:rPr>
              <a:t>10</a:t>
            </a:r>
            <a:r>
              <a:rPr b="0" lang="kk-KZ" sz="2400" strike="noStrike" u="none">
                <a:solidFill>
                  <a:srgbClr val="376092"/>
                </a:solidFill>
                <a:uFillTx/>
                <a:latin typeface="Times New Roman"/>
                <a:ea typeface="Times New Roman"/>
              </a:rPr>
              <a:t>О</a:t>
            </a:r>
            <a:r>
              <a:rPr b="0" lang="kk-KZ" sz="2400" strike="noStrike" u="none" baseline="-25000">
                <a:solidFill>
                  <a:srgbClr val="376092"/>
                </a:solidFill>
                <a:uFillTx/>
                <a:latin typeface="Times New Roman"/>
                <a:ea typeface="Times New Roman"/>
              </a:rPr>
              <a:t>5</a:t>
            </a:r>
            <a:r>
              <a:rPr b="0" lang="kk-KZ" sz="2400" strike="noStrike" u="none">
                <a:solidFill>
                  <a:srgbClr val="376092"/>
                </a:solidFill>
                <a:uFillTx/>
                <a:latin typeface="Times New Roman"/>
                <a:ea typeface="Times New Roman"/>
              </a:rPr>
              <a:t>.</a:t>
            </a:r>
            <a:endParaRPr b="0" lang="ru-RU" sz="2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2400" strike="noStrike" u="none">
                <a:solidFill>
                  <a:srgbClr val="376092"/>
                </a:solidFill>
                <a:uFillTx/>
                <a:latin typeface="Times New Roman"/>
                <a:ea typeface="Tahoma"/>
              </a:rPr>
              <a:t>Рибоза 1905 жылы ашылды,  </a:t>
            </a:r>
            <a:endParaRPr b="0" lang="ru-RU" sz="2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2400" strike="noStrike" u="none">
                <a:solidFill>
                  <a:srgbClr val="376092"/>
                </a:solidFill>
                <a:uFillTx/>
                <a:latin typeface="Times New Roman"/>
                <a:ea typeface="Tahoma"/>
              </a:rPr>
              <a:t>РНҚ,  ДНҚ және В тобындағы </a:t>
            </a:r>
            <a:endParaRPr b="0" lang="ru-RU" sz="2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2400" strike="noStrike" u="none">
                <a:solidFill>
                  <a:srgbClr val="376092"/>
                </a:solidFill>
                <a:uFillTx/>
                <a:latin typeface="Times New Roman"/>
                <a:ea typeface="Tahoma"/>
              </a:rPr>
              <a:t>АТФ дәрумендер құрамына </a:t>
            </a:r>
            <a:endParaRPr b="0" lang="ru-RU" sz="2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2400" strike="noStrike" u="none">
                <a:solidFill>
                  <a:srgbClr val="376092"/>
                </a:solidFill>
                <a:uFillTx/>
                <a:latin typeface="Times New Roman"/>
                <a:ea typeface="Tahoma"/>
              </a:rPr>
              <a:t>кіреді. </a:t>
            </a:r>
            <a:endParaRPr b="0" lang="ru-RU" sz="2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2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2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2" name="Прямоугольник 9"/>
          <p:cNvSpPr/>
          <p:nvPr/>
        </p:nvSpPr>
        <p:spPr>
          <a:xfrm>
            <a:off x="2041560" y="233280"/>
            <a:ext cx="5762520" cy="803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71640" rIns="71640" tIns="35640" bIns="3564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400" strike="noStrike" u="none">
                <a:solidFill>
                  <a:srgbClr val="ffffff"/>
                </a:solidFill>
                <a:uFillTx/>
                <a:latin typeface="Times New Roman"/>
                <a:ea typeface="Times New Roman"/>
              </a:rPr>
              <a:t>АТФ  молекуласының құрылысы</a:t>
            </a:r>
            <a:endParaRPr b="0" lang="ru-RU" sz="2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ru-RU" sz="2400" strike="noStrike" u="none">
                <a:solidFill>
                  <a:srgbClr val="ffffff"/>
                </a:solidFill>
                <a:uFillTx/>
                <a:latin typeface="Century Gothic"/>
              </a:rPr>
              <a:t>:</a:t>
            </a:r>
            <a:endParaRPr b="0" lang="ru-RU" sz="2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3" name="AutoShape 11"/>
          <p:cNvSpPr/>
          <p:nvPr/>
        </p:nvSpPr>
        <p:spPr>
          <a:xfrm>
            <a:off x="135000" y="-144360"/>
            <a:ext cx="304560" cy="304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ru-RU" sz="12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4" name="AutoShape 13"/>
          <p:cNvSpPr/>
          <p:nvPr/>
        </p:nvSpPr>
        <p:spPr>
          <a:xfrm>
            <a:off x="135000" y="-144360"/>
            <a:ext cx="304560" cy="304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ru-RU" sz="12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pic>
        <p:nvPicPr>
          <p:cNvPr id="45" name="Picture 2" descr="Сn(Н2О)m. Углеводы - online presentation"/>
          <p:cNvPicPr/>
          <p:nvPr/>
        </p:nvPicPr>
        <p:blipFill>
          <a:blip r:embed="rId2"/>
          <a:stretch/>
        </p:blipFill>
        <p:spPr>
          <a:xfrm>
            <a:off x="4859280" y="934920"/>
            <a:ext cx="3753000" cy="338148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6" name="Picture 2" descr="C:\Users\Типография\Desktop\Безымянный.png"/>
          <p:cNvPicPr/>
          <p:nvPr/>
        </p:nvPicPr>
        <p:blipFill>
          <a:blip r:embed="rId1"/>
          <a:srcRect l="11758" t="0" r="11484" b="0"/>
          <a:stretch/>
        </p:blipFill>
        <p:spPr>
          <a:xfrm>
            <a:off x="0" y="4680"/>
            <a:ext cx="9144000" cy="5167440"/>
          </a:xfrm>
          <a:prstGeom prst="rect">
            <a:avLst/>
          </a:prstGeom>
          <a:ln w="0">
            <a:noFill/>
          </a:ln>
        </p:spPr>
      </p:pic>
      <p:sp>
        <p:nvSpPr>
          <p:cNvPr id="47" name="Google Shape;123;p4"/>
          <p:cNvSpPr/>
          <p:nvPr/>
        </p:nvSpPr>
        <p:spPr>
          <a:xfrm>
            <a:off x="6996240" y="4532400"/>
            <a:ext cx="2057400" cy="272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70920" rIns="70920" tIns="35280" bIns="35280" anchor="ctr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403845AC-B428-4232-87AE-078E8EF04AF3}" type="slidenum">
              <a:rPr b="1" lang="ru-RU" sz="1100" strike="noStrike" u="none">
                <a:solidFill>
                  <a:srgbClr val="002060"/>
                </a:solidFill>
                <a:uFillTx/>
                <a:latin typeface="Arial"/>
              </a:rPr>
              <a:t>&lt;number&gt;</a:t>
            </a:fld>
            <a:endParaRPr b="0" lang="ru-RU" sz="11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cxnSp>
        <p:nvCxnSpPr>
          <p:cNvPr id="48" name="Google Shape;124;p4"/>
          <p:cNvCxnSpPr/>
          <p:nvPr/>
        </p:nvCxnSpPr>
        <p:spPr>
          <a:xfrm>
            <a:off x="299880" y="4882680"/>
            <a:ext cx="8614800" cy="1080"/>
          </a:xfrm>
          <a:prstGeom prst="straightConnector1">
            <a:avLst/>
          </a:prstGeom>
          <a:ln w="38160">
            <a:solidFill>
              <a:srgbClr val="002060"/>
            </a:solidFill>
            <a:miter/>
          </a:ln>
        </p:spPr>
      </p:cxnSp>
      <p:cxnSp>
        <p:nvCxnSpPr>
          <p:cNvPr id="49" name="Google Shape;125;p4"/>
          <p:cNvCxnSpPr/>
          <p:nvPr/>
        </p:nvCxnSpPr>
        <p:spPr>
          <a:xfrm flipV="1">
            <a:off x="456120" y="4979160"/>
            <a:ext cx="8317800" cy="1080"/>
          </a:xfrm>
          <a:prstGeom prst="straightConnector1">
            <a:avLst/>
          </a:prstGeom>
          <a:ln w="38160">
            <a:solidFill>
              <a:srgbClr val="00b050"/>
            </a:solidFill>
            <a:miter/>
          </a:ln>
        </p:spPr>
      </p:cxnSp>
      <p:sp>
        <p:nvSpPr>
          <p:cNvPr id="50" name="Google Shape;230;p65"/>
          <p:cNvSpPr/>
          <p:nvPr/>
        </p:nvSpPr>
        <p:spPr>
          <a:xfrm>
            <a:off x="328680" y="755640"/>
            <a:ext cx="8389800" cy="3584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83520" rIns="83520" tIns="83520" bIns="83520" anchor="t">
            <a:noAutofit/>
          </a:bodyPr>
          <a:p>
            <a:pPr algn="just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2400" strike="noStrike" u="none">
                <a:solidFill>
                  <a:srgbClr val="376092"/>
                </a:solidFill>
                <a:uFillTx/>
                <a:latin typeface="Times New Roman"/>
                <a:ea typeface="Times New Roman"/>
              </a:rPr>
              <a:t>     </a:t>
            </a:r>
            <a:r>
              <a:rPr b="0" lang="kk-KZ" sz="2400" strike="noStrike" u="none">
                <a:solidFill>
                  <a:srgbClr val="376092"/>
                </a:solidFill>
                <a:uFillTx/>
                <a:latin typeface="Times New Roman"/>
                <a:ea typeface="Times New Roman"/>
              </a:rPr>
              <a:t>АТФ молекуласындағы  фосфор қышқылы басқа кез келген қосылыстағы сияқты болады. Оның формуласы  - </a:t>
            </a:r>
            <a:r>
              <a:rPr b="0" lang="ru-RU" sz="2400" strike="noStrike" u="none">
                <a:solidFill>
                  <a:srgbClr val="376092"/>
                </a:solidFill>
                <a:uFillTx/>
                <a:latin typeface="Times New Roman"/>
                <a:ea typeface="Times New Roman"/>
              </a:rPr>
              <a:t>Н</a:t>
            </a:r>
            <a:r>
              <a:rPr b="0" lang="ru-RU" sz="2400" strike="noStrike" u="none" baseline="-25000">
                <a:solidFill>
                  <a:srgbClr val="376092"/>
                </a:solidFill>
                <a:uFillTx/>
                <a:latin typeface="Times New Roman"/>
                <a:ea typeface="Times New Roman"/>
              </a:rPr>
              <a:t>3</a:t>
            </a:r>
            <a:r>
              <a:rPr b="0" lang="ru-RU" sz="2400" strike="noStrike" u="none">
                <a:solidFill>
                  <a:srgbClr val="376092"/>
                </a:solidFill>
                <a:uFillTx/>
                <a:latin typeface="Times New Roman"/>
                <a:ea typeface="Times New Roman"/>
              </a:rPr>
              <a:t>РО</a:t>
            </a:r>
            <a:r>
              <a:rPr b="0" lang="ru-RU" sz="2400" strike="noStrike" u="none" baseline="-25000">
                <a:solidFill>
                  <a:srgbClr val="376092"/>
                </a:solidFill>
                <a:uFillTx/>
                <a:latin typeface="Times New Roman"/>
                <a:ea typeface="Times New Roman"/>
              </a:rPr>
              <a:t>4.</a:t>
            </a:r>
            <a:endParaRPr b="0" lang="ru-RU" sz="2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just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2400" strike="noStrike" u="none">
                <a:solidFill>
                  <a:srgbClr val="376092"/>
                </a:solidFill>
                <a:uFillTx/>
                <a:latin typeface="Times New Roman"/>
                <a:ea typeface="Times New Roman"/>
              </a:rPr>
              <a:t>Үздіксіз АТФ молекуласының ерекшелігі оның әр молекуласының құрамында үшфосфор қышқылының қалдығы болуында. Барлық үшфосфор  қышқылының қалдығы рибозаға бірінің артынан бірі жалғасады. Сондықтан да ол </a:t>
            </a:r>
            <a:r>
              <a:rPr b="0" i="1" lang="kk-KZ" sz="2400" strike="noStrike" u="none">
                <a:solidFill>
                  <a:srgbClr val="376092"/>
                </a:solidFill>
                <a:uFillTx/>
                <a:latin typeface="Times New Roman"/>
                <a:ea typeface="Times New Roman"/>
              </a:rPr>
              <a:t>үшфосфат</a:t>
            </a:r>
            <a:r>
              <a:rPr b="0" lang="kk-KZ" sz="2400" strike="noStrike" u="none">
                <a:solidFill>
                  <a:srgbClr val="376092"/>
                </a:solidFill>
                <a:uFillTx/>
                <a:latin typeface="Times New Roman"/>
                <a:ea typeface="Times New Roman"/>
              </a:rPr>
              <a:t> деп аталады. </a:t>
            </a:r>
            <a:endParaRPr b="0" lang="ru-RU" sz="2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just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2400" strike="noStrike" u="none">
                <a:solidFill>
                  <a:srgbClr val="376092"/>
                </a:solidFill>
                <a:uFillTx/>
                <a:latin typeface="Times New Roman"/>
                <a:ea typeface="Times New Roman"/>
              </a:rPr>
              <a:t>     </a:t>
            </a:r>
            <a:r>
              <a:rPr b="0" lang="kk-KZ" sz="2400" strike="noStrike" u="none">
                <a:solidFill>
                  <a:srgbClr val="376092"/>
                </a:solidFill>
                <a:uFillTx/>
                <a:latin typeface="Times New Roman"/>
                <a:ea typeface="Times New Roman"/>
              </a:rPr>
              <a:t>Сонымен, АТФ нуклеотидінде бескөміртекті қант – рибоза, азотты негіз – аденинмен және үшфосфор қышқылының қалдығымен байланысады.  </a:t>
            </a:r>
            <a:endParaRPr b="0" lang="ru-RU" sz="2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2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2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2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1" name="Прямоугольник 9"/>
          <p:cNvSpPr/>
          <p:nvPr/>
        </p:nvSpPr>
        <p:spPr>
          <a:xfrm>
            <a:off x="2041560" y="233280"/>
            <a:ext cx="5762520" cy="803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71640" rIns="71640" tIns="35640" bIns="3564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400" strike="noStrike" u="none">
                <a:solidFill>
                  <a:srgbClr val="ffffff"/>
                </a:solidFill>
                <a:uFillTx/>
                <a:latin typeface="Times New Roman"/>
                <a:ea typeface="Times New Roman"/>
              </a:rPr>
              <a:t>АТФ  молекуласының құрылысы</a:t>
            </a:r>
            <a:endParaRPr b="0" lang="ru-RU" sz="2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ru-RU" sz="2400" strike="noStrike" u="none">
                <a:solidFill>
                  <a:srgbClr val="ffffff"/>
                </a:solidFill>
                <a:uFillTx/>
                <a:latin typeface="Century Gothic"/>
              </a:rPr>
              <a:t>:</a:t>
            </a:r>
            <a:endParaRPr b="0" lang="ru-RU" sz="2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2" name="AutoShape 11"/>
          <p:cNvSpPr/>
          <p:nvPr/>
        </p:nvSpPr>
        <p:spPr>
          <a:xfrm>
            <a:off x="135000" y="-144360"/>
            <a:ext cx="304560" cy="304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ru-RU" sz="12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3" name="AutoShape 13"/>
          <p:cNvSpPr/>
          <p:nvPr/>
        </p:nvSpPr>
        <p:spPr>
          <a:xfrm>
            <a:off x="135000" y="-144360"/>
            <a:ext cx="304560" cy="304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ru-RU" sz="12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Picture 2" descr="C:\Users\Типография\Desktop\Безымянный.png"/>
          <p:cNvPicPr/>
          <p:nvPr/>
        </p:nvPicPr>
        <p:blipFill>
          <a:blip r:embed="rId1"/>
          <a:srcRect l="11758" t="0" r="11484" b="0"/>
          <a:stretch/>
        </p:blipFill>
        <p:spPr>
          <a:xfrm>
            <a:off x="0" y="4680"/>
            <a:ext cx="9144000" cy="5167440"/>
          </a:xfrm>
          <a:prstGeom prst="rect">
            <a:avLst/>
          </a:prstGeom>
          <a:ln w="0">
            <a:noFill/>
          </a:ln>
        </p:spPr>
      </p:pic>
      <p:sp>
        <p:nvSpPr>
          <p:cNvPr id="55" name="Google Shape;123;p4"/>
          <p:cNvSpPr/>
          <p:nvPr/>
        </p:nvSpPr>
        <p:spPr>
          <a:xfrm>
            <a:off x="6996240" y="4532400"/>
            <a:ext cx="2057400" cy="272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70920" rIns="70920" tIns="35280" bIns="35280" anchor="ctr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88333272-DAF4-4789-B577-D2EE51A3DEF3}" type="slidenum">
              <a:rPr b="1" lang="ru-RU" sz="1100" strike="noStrike" u="none">
                <a:solidFill>
                  <a:srgbClr val="002060"/>
                </a:solidFill>
                <a:uFillTx/>
                <a:latin typeface="Arial"/>
              </a:rPr>
              <a:t>&lt;number&gt;</a:t>
            </a:fld>
            <a:endParaRPr b="0" lang="ru-RU" sz="11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cxnSp>
        <p:nvCxnSpPr>
          <p:cNvPr id="56" name="Google Shape;124;p4"/>
          <p:cNvCxnSpPr/>
          <p:nvPr/>
        </p:nvCxnSpPr>
        <p:spPr>
          <a:xfrm>
            <a:off x="299880" y="4882680"/>
            <a:ext cx="8614800" cy="1080"/>
          </a:xfrm>
          <a:prstGeom prst="straightConnector1">
            <a:avLst/>
          </a:prstGeom>
          <a:ln w="38160">
            <a:solidFill>
              <a:srgbClr val="002060"/>
            </a:solidFill>
            <a:miter/>
          </a:ln>
        </p:spPr>
      </p:cxnSp>
      <p:cxnSp>
        <p:nvCxnSpPr>
          <p:cNvPr id="57" name="Google Shape;125;p4"/>
          <p:cNvCxnSpPr/>
          <p:nvPr/>
        </p:nvCxnSpPr>
        <p:spPr>
          <a:xfrm flipV="1">
            <a:off x="456120" y="4979160"/>
            <a:ext cx="8317800" cy="1080"/>
          </a:xfrm>
          <a:prstGeom prst="straightConnector1">
            <a:avLst/>
          </a:prstGeom>
          <a:ln w="38160">
            <a:solidFill>
              <a:srgbClr val="00b050"/>
            </a:solidFill>
            <a:miter/>
          </a:ln>
        </p:spPr>
      </p:cxnSp>
      <p:sp>
        <p:nvSpPr>
          <p:cNvPr id="58" name="Google Shape;230;p65"/>
          <p:cNvSpPr/>
          <p:nvPr/>
        </p:nvSpPr>
        <p:spPr>
          <a:xfrm>
            <a:off x="328680" y="755640"/>
            <a:ext cx="8389800" cy="3584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83520" rIns="83520" tIns="83520" bIns="83520" anchor="t">
            <a:noAutofit/>
          </a:bodyPr>
          <a:p>
            <a:pPr algn="just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2400" strike="noStrike" u="none">
                <a:solidFill>
                  <a:srgbClr val="376092"/>
                </a:solidFill>
                <a:uFillTx/>
                <a:latin typeface="Times New Roman"/>
                <a:ea typeface="Times New Roman"/>
              </a:rPr>
              <a:t>     </a:t>
            </a:r>
            <a:r>
              <a:rPr b="0" lang="kk-KZ" sz="2400" strike="noStrike" u="none">
                <a:solidFill>
                  <a:srgbClr val="376092"/>
                </a:solidFill>
                <a:uFillTx/>
                <a:latin typeface="Times New Roman"/>
                <a:ea typeface="Times New Roman"/>
              </a:rPr>
              <a:t>Тірі ағзаларда </a:t>
            </a:r>
            <a:r>
              <a:rPr b="0" i="1" lang="kk-KZ" sz="2400" strike="noStrike" u="none">
                <a:solidFill>
                  <a:srgbClr val="376092"/>
                </a:solidFill>
                <a:uFillTx/>
                <a:latin typeface="Times New Roman"/>
                <a:ea typeface="Times New Roman"/>
              </a:rPr>
              <a:t>аккумулятор</a:t>
            </a:r>
            <a:r>
              <a:rPr b="0" lang="kk-KZ" sz="2400" strike="noStrike" u="none">
                <a:solidFill>
                  <a:srgbClr val="376092"/>
                </a:solidFill>
                <a:uFillTx/>
                <a:latin typeface="Times New Roman"/>
                <a:ea typeface="Times New Roman"/>
              </a:rPr>
              <a:t> қызметін АТФ молекуласы атқара алады. Бұны фосфор қышқылының арасындағы макроэргиялық байланыстар атқарады. Егер жасушаға энергия керек болса, АТФ ыдырып АДФ-қа, одан кейін АМФ-қа айналады. Бұл үрдістің  нәтижесінде  түзілген энергия биосинтезге,  бұлшықеттердің жиырылуына, дененің жылумен қамтамасыз етілуіне жұмсалады. </a:t>
            </a:r>
            <a:endParaRPr b="0" lang="ru-RU" sz="2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just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2400" strike="noStrike" u="none">
                <a:solidFill>
                  <a:srgbClr val="376092"/>
                </a:solidFill>
                <a:uFillTx/>
                <a:latin typeface="Times New Roman"/>
                <a:ea typeface="Times New Roman"/>
              </a:rPr>
              <a:t>АМФ          АДФ          АТФ</a:t>
            </a:r>
            <a:endParaRPr b="0" lang="ru-RU" sz="2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2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2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9" name="Прямоугольник 9"/>
          <p:cNvSpPr/>
          <p:nvPr/>
        </p:nvSpPr>
        <p:spPr>
          <a:xfrm>
            <a:off x="2030400" y="212760"/>
            <a:ext cx="5762520" cy="803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71640" rIns="71640" tIns="35640" bIns="3564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400" strike="noStrike" u="none">
                <a:solidFill>
                  <a:srgbClr val="ffffff"/>
                </a:solidFill>
                <a:uFillTx/>
                <a:latin typeface="Times New Roman"/>
                <a:ea typeface="Times New Roman"/>
              </a:rPr>
              <a:t>АТФ  молекуласының жасушадағы рөлі</a:t>
            </a:r>
            <a:endParaRPr b="0" lang="ru-RU" sz="2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ru-RU" sz="2400" strike="noStrike" u="none">
                <a:solidFill>
                  <a:srgbClr val="ffffff"/>
                </a:solidFill>
                <a:uFillTx/>
                <a:latin typeface="Century Gothic"/>
              </a:rPr>
              <a:t>:</a:t>
            </a:r>
            <a:endParaRPr b="0" lang="ru-RU" sz="2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60" name="AutoShape 11"/>
          <p:cNvSpPr/>
          <p:nvPr/>
        </p:nvSpPr>
        <p:spPr>
          <a:xfrm>
            <a:off x="135000" y="-144360"/>
            <a:ext cx="304560" cy="304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ru-RU" sz="12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61" name="AutoShape 13"/>
          <p:cNvSpPr/>
          <p:nvPr/>
        </p:nvSpPr>
        <p:spPr>
          <a:xfrm>
            <a:off x="135000" y="-144360"/>
            <a:ext cx="304560" cy="304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ru-RU" sz="12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cxnSp>
        <p:nvCxnSpPr>
          <p:cNvPr id="62" name="Прямая со стрелкой 12"/>
          <p:cNvCxnSpPr/>
          <p:nvPr/>
        </p:nvCxnSpPr>
        <p:spPr>
          <a:xfrm>
            <a:off x="1276200" y="3571920"/>
            <a:ext cx="532800" cy="2160"/>
          </a:xfrm>
          <a:prstGeom prst="straightConnector1">
            <a:avLst/>
          </a:prstGeom>
          <a:ln w="9360">
            <a:solidFill>
              <a:srgbClr val="4a7ebb"/>
            </a:solidFill>
            <a:miter/>
            <a:tailEnd len="med" type="arrow" w="med"/>
          </a:ln>
        </p:spPr>
      </p:cxnSp>
      <p:cxnSp>
        <p:nvCxnSpPr>
          <p:cNvPr id="63" name="Прямая со стрелкой 16"/>
          <p:cNvCxnSpPr/>
          <p:nvPr/>
        </p:nvCxnSpPr>
        <p:spPr>
          <a:xfrm>
            <a:off x="2700360" y="3571920"/>
            <a:ext cx="543600" cy="2160"/>
          </a:xfrm>
          <a:prstGeom prst="straightConnector1">
            <a:avLst/>
          </a:prstGeom>
          <a:ln w="9360">
            <a:solidFill>
              <a:srgbClr val="4a7ebb"/>
            </a:solidFill>
            <a:miter/>
            <a:tailEnd len="med" type="arrow" w="med"/>
          </a:ln>
        </p:spPr>
      </p:cxnSp>
      <p:pic>
        <p:nvPicPr>
          <p:cNvPr id="64" name="Рисунок 18" descr=""/>
          <p:cNvPicPr/>
          <p:nvPr/>
        </p:nvPicPr>
        <p:blipFill>
          <a:blip r:embed="rId2"/>
          <a:stretch/>
        </p:blipFill>
        <p:spPr>
          <a:xfrm>
            <a:off x="4753080" y="3062160"/>
            <a:ext cx="3890880" cy="16686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5" name="Picture 2" descr="C:\Users\Типография\Desktop\Безымянный.png"/>
          <p:cNvPicPr/>
          <p:nvPr/>
        </p:nvPicPr>
        <p:blipFill>
          <a:blip r:embed="rId1"/>
          <a:srcRect l="11758" t="0" r="11484" b="0"/>
          <a:stretch/>
        </p:blipFill>
        <p:spPr>
          <a:xfrm>
            <a:off x="0" y="0"/>
            <a:ext cx="9144000" cy="5167440"/>
          </a:xfrm>
          <a:prstGeom prst="rect">
            <a:avLst/>
          </a:prstGeom>
          <a:ln w="0">
            <a:noFill/>
          </a:ln>
        </p:spPr>
      </p:pic>
      <p:sp>
        <p:nvSpPr>
          <p:cNvPr id="66" name="Google Shape;123;p4"/>
          <p:cNvSpPr/>
          <p:nvPr/>
        </p:nvSpPr>
        <p:spPr>
          <a:xfrm>
            <a:off x="6996240" y="4532400"/>
            <a:ext cx="2057400" cy="272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70920" rIns="70920" tIns="35280" bIns="35280" anchor="ctr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A6C6D79C-C8FA-4F5F-A8E6-75B94ACB05C7}" type="slidenum">
              <a:rPr b="1" lang="ru-RU" sz="1100" strike="noStrike" u="none">
                <a:solidFill>
                  <a:srgbClr val="002060"/>
                </a:solidFill>
                <a:uFillTx/>
                <a:latin typeface="Arial"/>
              </a:rPr>
              <a:t>&lt;number&gt;</a:t>
            </a:fld>
            <a:endParaRPr b="0" lang="ru-RU" sz="11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cxnSp>
        <p:nvCxnSpPr>
          <p:cNvPr id="67" name="Google Shape;124;p4"/>
          <p:cNvCxnSpPr/>
          <p:nvPr/>
        </p:nvCxnSpPr>
        <p:spPr>
          <a:xfrm>
            <a:off x="299880" y="4882680"/>
            <a:ext cx="8614800" cy="1080"/>
          </a:xfrm>
          <a:prstGeom prst="straightConnector1">
            <a:avLst/>
          </a:prstGeom>
          <a:ln w="38160">
            <a:solidFill>
              <a:srgbClr val="002060"/>
            </a:solidFill>
            <a:miter/>
          </a:ln>
        </p:spPr>
      </p:cxnSp>
      <p:cxnSp>
        <p:nvCxnSpPr>
          <p:cNvPr id="68" name="Google Shape;125;p4"/>
          <p:cNvCxnSpPr/>
          <p:nvPr/>
        </p:nvCxnSpPr>
        <p:spPr>
          <a:xfrm flipV="1">
            <a:off x="456120" y="4979160"/>
            <a:ext cx="8317800" cy="1080"/>
          </a:xfrm>
          <a:prstGeom prst="straightConnector1">
            <a:avLst/>
          </a:prstGeom>
          <a:ln w="38160">
            <a:solidFill>
              <a:srgbClr val="00b050"/>
            </a:solidFill>
            <a:miter/>
          </a:ln>
        </p:spPr>
      </p:cxnSp>
      <p:sp>
        <p:nvSpPr>
          <p:cNvPr id="69" name="Google Shape;230;p65"/>
          <p:cNvSpPr/>
          <p:nvPr/>
        </p:nvSpPr>
        <p:spPr>
          <a:xfrm>
            <a:off x="328680" y="755640"/>
            <a:ext cx="8389800" cy="3584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83520" rIns="83520" tIns="83520" bIns="83520" anchor="t">
            <a:noAutofit/>
          </a:bodyPr>
          <a:p>
            <a:pPr algn="just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2400" strike="noStrike" u="none">
                <a:solidFill>
                  <a:srgbClr val="376092"/>
                </a:solidFill>
                <a:uFillTx/>
                <a:latin typeface="Times New Roman"/>
                <a:ea typeface="Times New Roman"/>
              </a:rPr>
              <a:t>     </a:t>
            </a:r>
            <a:r>
              <a:rPr b="0" lang="kk-KZ" sz="2400" strike="noStrike" u="none">
                <a:solidFill>
                  <a:srgbClr val="376092"/>
                </a:solidFill>
                <a:uFillTx/>
                <a:latin typeface="Times New Roman"/>
                <a:ea typeface="Times New Roman"/>
              </a:rPr>
              <a:t>Кез келген  тірі жасушада АТФ негізгі биологиялық энергия көзі болып табылады. Барлық тірі ағзалар  үшін АТФ рөлі  ДНҚ және РНҚ рөлі тәрізді әмбебап. Тірі ағзалардың ішінде жасушасыз  тіршіліктің иесі – вирустарда ғана  АТФ болмайды. Басқа жасушалардың  барлығында әр түрлі мөлшерде АТФ молекуласы болады.  </a:t>
            </a:r>
            <a:endParaRPr b="0" lang="ru-RU" sz="2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2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2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70" name="Прямоугольник 9"/>
          <p:cNvSpPr/>
          <p:nvPr/>
        </p:nvSpPr>
        <p:spPr>
          <a:xfrm>
            <a:off x="2041560" y="233280"/>
            <a:ext cx="5762520" cy="803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71640" rIns="71640" tIns="35640" bIns="3564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400" strike="noStrike" u="none">
                <a:solidFill>
                  <a:srgbClr val="ffffff"/>
                </a:solidFill>
                <a:uFillTx/>
                <a:latin typeface="Times New Roman"/>
                <a:ea typeface="Times New Roman"/>
              </a:rPr>
              <a:t>АТФ  молекуласының жасушадағы рөлі</a:t>
            </a:r>
            <a:endParaRPr b="0" lang="ru-RU" sz="2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ru-RU" sz="2400" strike="noStrike" u="none">
                <a:solidFill>
                  <a:srgbClr val="ffffff"/>
                </a:solidFill>
                <a:uFillTx/>
                <a:latin typeface="Century Gothic"/>
              </a:rPr>
              <a:t>:</a:t>
            </a:r>
            <a:endParaRPr b="0" lang="ru-RU" sz="2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71" name="AutoShape 11"/>
          <p:cNvSpPr/>
          <p:nvPr/>
        </p:nvSpPr>
        <p:spPr>
          <a:xfrm>
            <a:off x="135000" y="-144360"/>
            <a:ext cx="304560" cy="304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ru-RU" sz="12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72" name="AutoShape 13"/>
          <p:cNvSpPr/>
          <p:nvPr/>
        </p:nvSpPr>
        <p:spPr>
          <a:xfrm>
            <a:off x="135000" y="-144360"/>
            <a:ext cx="304560" cy="304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ru-RU" sz="12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pic>
        <p:nvPicPr>
          <p:cNvPr id="73" name="Picture 2" descr="Митохондриялардағы оттектік ыдырау — Уикипедия"/>
          <p:cNvPicPr/>
          <p:nvPr/>
        </p:nvPicPr>
        <p:blipFill>
          <a:blip r:embed="rId2"/>
          <a:stretch/>
        </p:blipFill>
        <p:spPr>
          <a:xfrm>
            <a:off x="5327640" y="2946240"/>
            <a:ext cx="3348000" cy="1689120"/>
          </a:xfrm>
          <a:prstGeom prst="rect">
            <a:avLst/>
          </a:prstGeom>
          <a:ln w="0">
            <a:noFill/>
          </a:ln>
        </p:spPr>
      </p:pic>
      <p:pic>
        <p:nvPicPr>
          <p:cNvPr id="74" name="Picture 4" descr="Аденозинүшфосфор қышқылы — Уикипедия"/>
          <p:cNvPicPr/>
          <p:nvPr/>
        </p:nvPicPr>
        <p:blipFill>
          <a:blip r:embed="rId3"/>
          <a:stretch/>
        </p:blipFill>
        <p:spPr>
          <a:xfrm>
            <a:off x="1174680" y="3114720"/>
            <a:ext cx="3270240" cy="13399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5" name="Picture 2" descr="C:\Users\Типография\Desktop\Безымянный.png"/>
          <p:cNvPicPr/>
          <p:nvPr/>
        </p:nvPicPr>
        <p:blipFill>
          <a:blip r:embed="rId1"/>
          <a:srcRect l="11758" t="0" r="11484" b="0"/>
          <a:stretch/>
        </p:blipFill>
        <p:spPr>
          <a:xfrm>
            <a:off x="0" y="4680"/>
            <a:ext cx="9144000" cy="5167440"/>
          </a:xfrm>
          <a:prstGeom prst="rect">
            <a:avLst/>
          </a:prstGeom>
          <a:ln w="0">
            <a:noFill/>
          </a:ln>
        </p:spPr>
      </p:pic>
      <p:sp>
        <p:nvSpPr>
          <p:cNvPr id="76" name="Google Shape;123;p4"/>
          <p:cNvSpPr/>
          <p:nvPr/>
        </p:nvSpPr>
        <p:spPr>
          <a:xfrm>
            <a:off x="6996240" y="4532400"/>
            <a:ext cx="2057400" cy="272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70920" rIns="70920" tIns="35280" bIns="35280" anchor="ctr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E948DFF2-9F82-4D33-B652-C47DAB1CBCDC}" type="slidenum">
              <a:rPr b="1" lang="ru-RU" sz="1100" strike="noStrike" u="none">
                <a:solidFill>
                  <a:srgbClr val="002060"/>
                </a:solidFill>
                <a:uFillTx/>
                <a:latin typeface="Arial"/>
              </a:rPr>
              <a:t>&lt;number&gt;</a:t>
            </a:fld>
            <a:endParaRPr b="0" lang="ru-RU" sz="11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cxnSp>
        <p:nvCxnSpPr>
          <p:cNvPr id="77" name="Google Shape;124;p4"/>
          <p:cNvCxnSpPr/>
          <p:nvPr/>
        </p:nvCxnSpPr>
        <p:spPr>
          <a:xfrm>
            <a:off x="299880" y="4882680"/>
            <a:ext cx="8614800" cy="1080"/>
          </a:xfrm>
          <a:prstGeom prst="straightConnector1">
            <a:avLst/>
          </a:prstGeom>
          <a:ln w="38160">
            <a:solidFill>
              <a:srgbClr val="002060"/>
            </a:solidFill>
            <a:miter/>
          </a:ln>
        </p:spPr>
      </p:cxnSp>
      <p:cxnSp>
        <p:nvCxnSpPr>
          <p:cNvPr id="78" name="Google Shape;125;p4"/>
          <p:cNvCxnSpPr/>
          <p:nvPr/>
        </p:nvCxnSpPr>
        <p:spPr>
          <a:xfrm flipV="1">
            <a:off x="456120" y="4979160"/>
            <a:ext cx="8317800" cy="1080"/>
          </a:xfrm>
          <a:prstGeom prst="straightConnector1">
            <a:avLst/>
          </a:prstGeom>
          <a:ln w="38160">
            <a:solidFill>
              <a:srgbClr val="00b050"/>
            </a:solidFill>
            <a:miter/>
          </a:ln>
        </p:spPr>
      </p:cxnSp>
      <p:sp>
        <p:nvSpPr>
          <p:cNvPr id="79" name="Google Shape;230;p65"/>
          <p:cNvSpPr/>
          <p:nvPr/>
        </p:nvSpPr>
        <p:spPr>
          <a:xfrm>
            <a:off x="328680" y="755640"/>
            <a:ext cx="8389800" cy="3584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83520" rIns="83520" tIns="83520" bIns="83520" anchor="t">
            <a:noAutofit/>
          </a:bodyPr>
          <a:p>
            <a:pPr algn="just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2400" strike="noStrike" u="none">
                <a:solidFill>
                  <a:srgbClr val="376092"/>
                </a:solidFill>
                <a:uFillTx/>
                <a:latin typeface="Times New Roman"/>
                <a:ea typeface="Times New Roman"/>
              </a:rPr>
              <a:t>     </a:t>
            </a:r>
            <a:r>
              <a:rPr b="0" lang="kk-KZ" sz="2400" strike="noStrike" u="none">
                <a:solidFill>
                  <a:srgbClr val="376092"/>
                </a:solidFill>
                <a:uFillTx/>
                <a:latin typeface="Times New Roman"/>
                <a:ea typeface="Times New Roman"/>
              </a:rPr>
              <a:t>АТФ арқылы ағзаға қажетті барлық пайдалы энергия өтеді. Тәулігіне бір молекула АТФ 2-3 мың рет ыдырап, қайта түзіледі, сондықтан АТФ молекуласын “жасушаның энергетикалық валютасы” деп атайды. </a:t>
            </a:r>
            <a:endParaRPr b="0" lang="ru-RU" sz="2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2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2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80" name="Прямоугольник 9"/>
          <p:cNvSpPr/>
          <p:nvPr/>
        </p:nvSpPr>
        <p:spPr>
          <a:xfrm>
            <a:off x="2030400" y="212760"/>
            <a:ext cx="5762520" cy="803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71640" rIns="71640" tIns="35640" bIns="3564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400" strike="noStrike" u="none">
                <a:solidFill>
                  <a:srgbClr val="ffffff"/>
                </a:solidFill>
                <a:uFillTx/>
                <a:latin typeface="Times New Roman"/>
                <a:ea typeface="Times New Roman"/>
              </a:rPr>
              <a:t>АТФ  молекуласының жасушадағы рөлі</a:t>
            </a:r>
            <a:endParaRPr b="0" lang="ru-RU" sz="2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ru-RU" sz="2400" strike="noStrike" u="none">
                <a:solidFill>
                  <a:srgbClr val="ffffff"/>
                </a:solidFill>
                <a:uFillTx/>
                <a:latin typeface="Century Gothic"/>
              </a:rPr>
              <a:t>:</a:t>
            </a:r>
            <a:endParaRPr b="0" lang="ru-RU" sz="2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81" name="AutoShape 11"/>
          <p:cNvSpPr/>
          <p:nvPr/>
        </p:nvSpPr>
        <p:spPr>
          <a:xfrm>
            <a:off x="135000" y="-144360"/>
            <a:ext cx="304560" cy="304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ru-RU" sz="12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82" name="AutoShape 13"/>
          <p:cNvSpPr/>
          <p:nvPr/>
        </p:nvSpPr>
        <p:spPr>
          <a:xfrm>
            <a:off x="135000" y="-144360"/>
            <a:ext cx="304560" cy="304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ru-RU" sz="12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pic>
        <p:nvPicPr>
          <p:cNvPr id="83" name="Picture 2" descr="Премудрости биохимии"/>
          <p:cNvPicPr/>
          <p:nvPr/>
        </p:nvPicPr>
        <p:blipFill>
          <a:blip r:embed="rId2"/>
          <a:stretch/>
        </p:blipFill>
        <p:spPr>
          <a:xfrm>
            <a:off x="4462560" y="2330280"/>
            <a:ext cx="3809880" cy="2152800"/>
          </a:xfrm>
          <a:prstGeom prst="rect">
            <a:avLst/>
          </a:prstGeom>
          <a:ln w="0">
            <a:noFill/>
          </a:ln>
        </p:spPr>
      </p:pic>
      <p:pic>
        <p:nvPicPr>
          <p:cNvPr id="84" name="Picture 4" descr="Биология 10 класс: Энергетический обмен в клетке"/>
          <p:cNvPicPr/>
          <p:nvPr/>
        </p:nvPicPr>
        <p:blipFill>
          <a:blip r:embed="rId3"/>
          <a:stretch/>
        </p:blipFill>
        <p:spPr>
          <a:xfrm>
            <a:off x="784080" y="2330280"/>
            <a:ext cx="3373560" cy="210348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4322</TotalTime>
  <Application>LibreOffice/24.8.2.1$MacOSX_AARCH64 LibreOffice_project/0f794b6e29741098670a3b95d60478a65d05ef13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Администратор</dc:creator>
  <dc:description/>
  <dc:language>ru-RU</dc:language>
  <cp:lastModifiedBy>Huawei</cp:lastModifiedBy>
  <cp:lastPrinted>2020-01-23T08:03:28Z</cp:lastPrinted>
  <dcterms:modified xsi:type="dcterms:W3CDTF">2024-11-02T22:23:34Z</dcterms:modified>
  <cp:revision>386</cp:revision>
  <dc:subject/>
  <dc:title>Презентация PowerPoint</dc:title>
</cp:coreProperties>
</file>