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82" r:id="rId2"/>
    <p:sldId id="281" r:id="rId3"/>
    <p:sldId id="280" r:id="rId4"/>
    <p:sldId id="264" r:id="rId5"/>
    <p:sldId id="265" r:id="rId6"/>
    <p:sldId id="266" r:id="rId7"/>
    <p:sldId id="267" r:id="rId8"/>
    <p:sldId id="268" r:id="rId9"/>
    <p:sldId id="273" r:id="rId10"/>
    <p:sldId id="275" r:id="rId11"/>
    <p:sldId id="274" r:id="rId12"/>
    <p:sldId id="276" r:id="rId13"/>
    <p:sldId id="277" r:id="rId14"/>
    <p:sldId id="278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61" d="100"/>
          <a:sy n="61" d="100"/>
        </p:scale>
        <p:origin x="67" y="3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23D9D-98AF-4307-A662-3050A27D9BFA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7261-9BD4-4899-8898-660FCA7A6B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837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86075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12490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34563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355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34242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51417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392529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19769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29170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119912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4959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0737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120;p4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8435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035704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4AFA-0D77-46CB-9434-B430E9EAF9B2}" type="datetimeFigureOut">
              <a:rPr lang="ru-RU" smtClean="0"/>
              <a:pPr/>
              <a:t>02.11.2024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53DD8-1080-40B6-8003-C90DAACCD0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s://youtu.be/dEOBOsyE_O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1500174"/>
            <a:ext cx="9144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абақтың тақырыбы:</a:t>
            </a: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Аденазинүшфосфор  қышқылының синтезі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глюкозаның аэробты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және анаэробты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ыдырауы</a:t>
            </a: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10 - сынып </a:t>
            </a:r>
            <a:r>
              <a:rPr lang="kk-KZ" altLang="ru-RU" sz="2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(Қоғамдық – гуманитарлық бағыты)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10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85720" y="6286520"/>
            <a:ext cx="7715304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642910" y="6500834"/>
            <a:ext cx="6786610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" name="Google Shape;230;p65"/>
          <p:cNvSpPr txBox="1">
            <a:spLocks/>
          </p:cNvSpPr>
          <p:nvPr/>
        </p:nvSpPr>
        <p:spPr bwMode="auto">
          <a:xfrm>
            <a:off x="312221" y="1507522"/>
            <a:ext cx="8519558" cy="3503152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lIns="93712" tIns="93712" rIns="93712" bIns="93712"/>
          <a:lstStyle>
            <a:lvl1pPr marL="373063" indent="-3730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311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0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1488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963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086" indent="-65086">
              <a:buNone/>
              <a:defRPr/>
            </a:pPr>
            <a:endParaRPr lang="ru-RU" sz="2100" b="1" dirty="0">
              <a:solidFill>
                <a:srgbClr val="434343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714348" y="357166"/>
            <a:ext cx="7429553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1"/>
          <p:cNvSpPr>
            <a:spLocks noChangeArrowheads="1"/>
          </p:cNvSpPr>
          <p:nvPr/>
        </p:nvSpPr>
        <p:spPr bwMode="auto">
          <a:xfrm>
            <a:off x="285720" y="1142984"/>
            <a:ext cx="8619908" cy="38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Тапсырма</a:t>
            </a:r>
            <a:r>
              <a:rPr lang="kk-KZ" sz="2000" b="1" dirty="0" smtClean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0034" y="4929198"/>
            <a:ext cx="79296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algn="just">
              <a:buFont typeface="Arial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Тыныс алудың дайындық кезеңінде қатысатын қоректік заттар мен олар түзетін мономерлерді анықтап жазады.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1714488"/>
          <a:ext cx="8715436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/>
                <a:gridCol w="4357718"/>
              </a:tblGrid>
              <a:tr h="6746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Дайындық кезінде қатысатын қоректік заттар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Олардың мономерлері</a:t>
                      </a:r>
                      <a:endParaRPr lang="ru-RU" sz="2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.Нәруыздар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Аминқышқылдары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Майлар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Глицерин, карбон қышқылы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3.Крахмал</a:t>
                      </a:r>
                      <a:r>
                        <a:rPr lang="ru-RU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Глюкоза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4.Қант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глюкоза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11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529418" y="6357958"/>
            <a:ext cx="7114416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857224" y="6643710"/>
            <a:ext cx="6215106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225" name="Прямоугольник 11"/>
          <p:cNvSpPr>
            <a:spLocks noChangeArrowheads="1"/>
          </p:cNvSpPr>
          <p:nvPr/>
        </p:nvSpPr>
        <p:spPr bwMode="auto">
          <a:xfrm>
            <a:off x="142844" y="857232"/>
            <a:ext cx="9001156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Тапсырма.Тыныс алудың үш кезеңіне сипаттама беру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3071802" y="357166"/>
            <a:ext cx="2171448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Тапсырма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8" name="Прямоугольник 13"/>
          <p:cNvSpPr>
            <a:spLocks noChangeArrowheads="1"/>
          </p:cNvSpPr>
          <p:nvPr/>
        </p:nvSpPr>
        <p:spPr bwMode="auto">
          <a:xfrm>
            <a:off x="714348" y="5357826"/>
            <a:ext cx="7929618" cy="1188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Тапсырма.Тыныс алудың үш кезеңіне сипаттама береді.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85786" y="4929198"/>
            <a:ext cx="1956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1" y="1428735"/>
          <a:ext cx="8786875" cy="3429024"/>
        </p:xfrm>
        <a:graphic>
          <a:graphicData uri="http://schemas.openxmlformats.org/drawingml/2006/table">
            <a:tbl>
              <a:tblPr firstRow="1" firstCol="1" bandRow="1"/>
              <a:tblGrid>
                <a:gridCol w="1995832"/>
                <a:gridCol w="2130313"/>
                <a:gridCol w="2130313"/>
                <a:gridCol w="2530417"/>
              </a:tblGrid>
              <a:tr h="9856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Кезеңдер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Орнығуы</a:t>
                      </a:r>
                      <a:r>
                        <a:rPr lang="kk-KZ" sz="2400" b="1" baseline="0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kk-KZ" sz="24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өтеді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Химиялық </a:t>
                      </a:r>
                      <a:r>
                        <a:rPr lang="kk-KZ" sz="24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ыдырауы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Энергетикалық нәтижесі</a:t>
                      </a:r>
                      <a:endParaRPr lang="ru-RU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0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1.Дайындық</a:t>
                      </a:r>
                      <a:endParaRPr lang="ru-RU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2.Оттексіз (анаэробты)</a:t>
                      </a:r>
                      <a:endParaRPr lang="ru-RU" sz="24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5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3.Оттекті (</a:t>
                      </a:r>
                      <a:r>
                        <a:rPr lang="kk-KZ" sz="24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аэробты)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ru-RU" sz="2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7800093" y="5950896"/>
            <a:ext cx="1343907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9B56F184-E603-4E9E-BF68-6D597034F0F6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12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285720" y="6286520"/>
            <a:ext cx="7715304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>
            <a:off x="642910" y="6500834"/>
            <a:ext cx="6786610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9" name="Google Shape;230;p65"/>
          <p:cNvSpPr txBox="1">
            <a:spLocks/>
          </p:cNvSpPr>
          <p:nvPr/>
        </p:nvSpPr>
        <p:spPr bwMode="auto">
          <a:xfrm>
            <a:off x="312221" y="1507522"/>
            <a:ext cx="8519558" cy="3503152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lIns="93712" tIns="93712" rIns="93712" bIns="93712"/>
          <a:lstStyle>
            <a:lvl1pPr marL="373063" indent="-37306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038" indent="-3111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00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1488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39963" indent="-2476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5086" indent="-65086">
              <a:buNone/>
              <a:defRPr/>
            </a:pPr>
            <a:endParaRPr lang="ru-RU" sz="2100" b="1" dirty="0">
              <a:solidFill>
                <a:srgbClr val="434343"/>
              </a:solidFill>
              <a:latin typeface="Times New Roman" pitchFamily="18" charset="0"/>
              <a:ea typeface="Open Sans"/>
              <a:cs typeface="Times New Roman" pitchFamily="18" charset="0"/>
              <a:sym typeface="Open Sans"/>
            </a:endParaRPr>
          </a:p>
        </p:txBody>
      </p:sp>
      <p:sp>
        <p:nvSpPr>
          <p:cNvPr id="9237" name="Прямоугольник 11"/>
          <p:cNvSpPr>
            <a:spLocks noChangeArrowheads="1"/>
          </p:cNvSpPr>
          <p:nvPr/>
        </p:nvSpPr>
        <p:spPr bwMode="auto">
          <a:xfrm>
            <a:off x="714348" y="357166"/>
            <a:ext cx="7429553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1"/>
          <p:cNvSpPr>
            <a:spLocks noChangeArrowheads="1"/>
          </p:cNvSpPr>
          <p:nvPr/>
        </p:nvSpPr>
        <p:spPr bwMode="auto">
          <a:xfrm>
            <a:off x="214282" y="928670"/>
            <a:ext cx="8619908" cy="38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2.Тапсырма</a:t>
            </a:r>
            <a:r>
              <a:rPr lang="kk-KZ" sz="2000" b="1" dirty="0" smtClean="0">
                <a:solidFill>
                  <a:srgbClr val="002060"/>
                </a:solidFill>
                <a:latin typeface="Century Gothic" pitchFamily="34" charset="0"/>
                <a:cs typeface="Times New Roman" pitchFamily="18" charset="0"/>
              </a:rPr>
              <a:t>.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8596" y="5286388"/>
            <a:ext cx="7929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algn="just">
              <a:buFont typeface="Arial" charset="0"/>
              <a:buChar char="•"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Тапсырма.Тыныс алудың үш кезеңіне сипаттама береді.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42844" y="1428736"/>
          <a:ext cx="8858312" cy="3869061"/>
        </p:xfrm>
        <a:graphic>
          <a:graphicData uri="http://schemas.openxmlformats.org/drawingml/2006/table">
            <a:tbl>
              <a:tblPr firstRow="1" firstCol="1" bandRow="1"/>
              <a:tblGrid>
                <a:gridCol w="1656433"/>
                <a:gridCol w="1701153"/>
                <a:gridCol w="3643338"/>
                <a:gridCol w="1857388"/>
              </a:tblGrid>
              <a:tr h="7143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Кезеңдер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Орнығуы</a:t>
                      </a:r>
                      <a:r>
                        <a:rPr lang="kk-KZ" sz="2000" b="1" baseline="0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өтеді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Химиялық 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ыдырауы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Энергетика-лық </a:t>
                      </a: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нәтижесі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1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1.Дайындық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Асқорыту жүйесі, лизосомалар.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Тағамдық заттардың моно-мерлерге(глюкоза,</a:t>
                      </a:r>
                      <a:r>
                        <a:rPr lang="kk-KZ" sz="2000" b="1" baseline="0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аминқыш-қылдар,глицерин,май қыш-қылдары) ыдырауы.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АТФ- 0 моле-кула. Е энер-гия тек қана жылу түрінде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06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2.Оттексіз (анаэробты)</a:t>
                      </a:r>
                      <a:endParaRPr lang="ru-RU" sz="20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Жасуша ци-топлазмасы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Глюкозаның</a:t>
                      </a:r>
                      <a:r>
                        <a:rPr lang="kk-KZ" sz="2000" b="1" baseline="0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пирожүзім, сүт қышқылына дейін ыдырауы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АТФ-2 моле-кула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71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3.Оттекті (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аэробты)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Митохонд-риялар   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Пирожүзім және сүт қышқылының</a:t>
                      </a:r>
                      <a:r>
                        <a:rPr lang="kk-KZ" sz="2000" b="1" baseline="0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СО</a:t>
                      </a:r>
                      <a:r>
                        <a:rPr lang="kk-KZ" sz="20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мен 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kk-KZ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ға </a:t>
                      </a:r>
                      <a:r>
                        <a:rPr lang="kk-KZ" sz="20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="1" dirty="0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ыдырауы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r>
                        <a:rPr lang="kk-KZ" sz="2000" b="1" smtClean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АТФ-36 моле-кула. Е жылу түрінде</a:t>
                      </a:r>
                      <a:endParaRPr lang="ru-RU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D3D2BEA5-0062-471A-9819-C6DBC8A4B1EF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13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cxnSp>
        <p:nvCxnSpPr>
          <p:cNvPr id="13317" name="Google Shape;124;p4"/>
          <p:cNvCxnSpPr>
            <a:cxnSpLocks noChangeShapeType="1"/>
          </p:cNvCxnSpPr>
          <p:nvPr/>
        </p:nvCxnSpPr>
        <p:spPr bwMode="auto">
          <a:xfrm>
            <a:off x="428596" y="6572272"/>
            <a:ext cx="8072494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13318" name="Google Shape;125;p4"/>
          <p:cNvCxnSpPr>
            <a:cxnSpLocks noChangeShapeType="1"/>
          </p:cNvCxnSpPr>
          <p:nvPr/>
        </p:nvCxnSpPr>
        <p:spPr bwMode="auto">
          <a:xfrm>
            <a:off x="1000100" y="6643710"/>
            <a:ext cx="6858048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319" name="Прямоугольник 9"/>
          <p:cNvSpPr>
            <a:spLocks noChangeArrowheads="1"/>
          </p:cNvSpPr>
          <p:nvPr/>
        </p:nvSpPr>
        <p:spPr bwMode="auto">
          <a:xfrm>
            <a:off x="8774765" y="6000768"/>
            <a:ext cx="369235" cy="29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fld id="{51536530-AA71-47B4-87B7-8E07BA85469E}" type="slidenum">
              <a:rPr lang="ru-RU" altLang="ru-RU" sz="1400" b="1">
                <a:solidFill>
                  <a:srgbClr val="002060"/>
                </a:solidFill>
              </a:rPr>
              <a:pPr/>
              <a:t>13</a:t>
            </a:fld>
            <a:endParaRPr lang="ru-RU" dirty="0"/>
          </a:p>
        </p:txBody>
      </p:sp>
      <p:sp>
        <p:nvSpPr>
          <p:cNvPr id="13320" name="Прямоугольник 11"/>
          <p:cNvSpPr>
            <a:spLocks noChangeArrowheads="1"/>
          </p:cNvSpPr>
          <p:nvPr/>
        </p:nvSpPr>
        <p:spPr bwMode="auto">
          <a:xfrm>
            <a:off x="2786050" y="357166"/>
            <a:ext cx="4239417" cy="587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Сабақты бекіту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1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1004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Тыныс алудың үш кезеңіне тән сипаттаманы кестенің тиісті бағандарына “+” белгілерін қойып анықтаңыз.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2" name="Rectangle 2"/>
          <p:cNvSpPr>
            <a:spLocks noChangeArrowheads="1"/>
          </p:cNvSpPr>
          <p:nvPr/>
        </p:nvSpPr>
        <p:spPr bwMode="auto">
          <a:xfrm>
            <a:off x="571472" y="5572140"/>
            <a:ext cx="8215370" cy="1558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 anchor="ctr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Тыныс алудың үш кезеңіне тән сипаттаманы кестенің тиісті бағандарына “+” белгілерін қойып анықтайды.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14282" y="1759094"/>
          <a:ext cx="8644031" cy="3813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81"/>
                <a:gridCol w="5812119"/>
                <a:gridCol w="702767"/>
                <a:gridCol w="883818"/>
                <a:gridCol w="732546"/>
              </a:tblGrid>
              <a:tr h="340990">
                <a:tc rowSpan="2"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Сипаттайтын белгі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Тыныс алу кезеңдері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9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ІІ   </a:t>
                      </a:r>
                      <a:r>
                        <a:rPr lang="kk-KZ" sz="1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ІІІ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1989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Митохондрияда жүзеге асады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Жасушадан тыс жүруі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мүмкін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Цитоплазмада жүзеге асады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Лизосомаларда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жүзеге асады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АТФ</a:t>
                      </a:r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 түріндегі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энергия мөлшері 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Үдеріс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үшін тек </a:t>
                      </a: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kk-KZ" sz="16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қажет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Үдеріс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ке липаза, пепсин, амилаза ферменттері керек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сүт қышқылы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4885"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Энергия жылу түрінде бөлінеді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0F462884-74EE-4AD4-8498-5B7C1FD4E686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14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33060" y="142852"/>
            <a:ext cx="9110940" cy="67151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4341" name="Прямоугольник 7"/>
          <p:cNvSpPr>
            <a:spLocks noChangeArrowheads="1"/>
          </p:cNvSpPr>
          <p:nvPr/>
        </p:nvSpPr>
        <p:spPr bwMode="auto">
          <a:xfrm>
            <a:off x="8791055" y="6072206"/>
            <a:ext cx="352945" cy="296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fld id="{7E17A8AC-AC56-4073-9013-EB41745DCFC6}" type="slidenum">
              <a:rPr lang="ru-RU" altLang="ru-RU" sz="1400" b="1">
                <a:solidFill>
                  <a:srgbClr val="002060"/>
                </a:solidFill>
              </a:rPr>
              <a:pPr/>
              <a:t>14</a:t>
            </a:fld>
            <a:endParaRPr lang="ru-RU" dirty="0"/>
          </a:p>
        </p:txBody>
      </p:sp>
      <p:cxnSp>
        <p:nvCxnSpPr>
          <p:cNvPr id="14342" name="Google Shape;124;p4"/>
          <p:cNvCxnSpPr>
            <a:cxnSpLocks noChangeShapeType="1"/>
          </p:cNvCxnSpPr>
          <p:nvPr/>
        </p:nvCxnSpPr>
        <p:spPr bwMode="auto">
          <a:xfrm>
            <a:off x="714348" y="6500834"/>
            <a:ext cx="7143800" cy="1588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14343" name="Google Shape;125;p4"/>
          <p:cNvCxnSpPr>
            <a:cxnSpLocks noChangeShapeType="1"/>
          </p:cNvCxnSpPr>
          <p:nvPr/>
        </p:nvCxnSpPr>
        <p:spPr bwMode="auto">
          <a:xfrm>
            <a:off x="1285852" y="6643710"/>
            <a:ext cx="6000792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4345" name="Прямоугольник 11"/>
          <p:cNvSpPr>
            <a:spLocks noChangeArrowheads="1"/>
          </p:cNvSpPr>
          <p:nvPr/>
        </p:nvSpPr>
        <p:spPr bwMode="auto">
          <a:xfrm>
            <a:off x="3575608" y="406037"/>
            <a:ext cx="2602079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Дұрыс жауап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14281" y="1214422"/>
          <a:ext cx="8786876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55"/>
                <a:gridCol w="5908165"/>
                <a:gridCol w="714381"/>
                <a:gridCol w="898423"/>
                <a:gridCol w="744652"/>
              </a:tblGrid>
              <a:tr h="357190">
                <a:tc rowSpan="2"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Сипаттайтын белгі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Тыныс алу кезеңдері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ІІ   </a:t>
                      </a:r>
                      <a:r>
                        <a:rPr lang="kk-KZ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ІІІ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Митохондрияда жүзеге асады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+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Жасушадан тыс жүруі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мүмкін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+ 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Цитоплазмада жүзеге асады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Лизосомаларда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жүзеге асады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АТФ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 түріндегі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энергия мөлшері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Үдеріс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үшін тек </a:t>
                      </a: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kk-KZ" sz="1800" b="1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қажет</a:t>
                      </a: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Үдеріс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ке липаза, пепсин, амилаза ферменттері керек</a:t>
                      </a: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Нәтижесі</a:t>
                      </a:r>
                      <a:r>
                        <a:rPr lang="kk-KZ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 сүт қышқылы</a:t>
                      </a: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Энергия жылу түрінде бөлінеді</a:t>
                      </a:r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+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428596" y="5429264"/>
            <a:ext cx="84296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Тыныс алудың үш кезеңіне тән сипаттаманы кестенің тиісті бағандарына    “+” белгілерін қойып анықтайды.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495482" y="1599673"/>
            <a:ext cx="4381952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4" name="Содержимое 3"/>
          <p:cNvSpPr>
            <a:spLocks noGrp="1"/>
          </p:cNvSpPr>
          <p:nvPr>
            <p:ph sz="half" idx="2"/>
          </p:nvPr>
        </p:nvSpPr>
        <p:spPr>
          <a:xfrm>
            <a:off x="5029472" y="1599673"/>
            <a:ext cx="4380595" cy="4526884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536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buFont typeface="Arial" charset="0"/>
              <a:buNone/>
            </a:pPr>
            <a:fld id="{875992CB-7A8B-4985-87A2-1425F71B0CD8}" type="slidenum">
              <a:rPr lang="ru-RU" altLang="ru-RU" smtClean="0">
                <a:latin typeface="Arial" charset="0"/>
                <a:cs typeface="Arial" charset="0"/>
                <a:sym typeface="Arial" charset="0"/>
              </a:rPr>
              <a:pPr>
                <a:buFont typeface="Arial" charset="0"/>
                <a:buNone/>
              </a:pPr>
              <a:t>15</a:t>
            </a:fld>
            <a:endParaRPr lang="ru-RU" altLang="ru-RU" smtClean="0">
              <a:latin typeface="Arial" charset="0"/>
              <a:cs typeface="Arial" charset="0"/>
              <a:sym typeface="Arial" charset="0"/>
            </a:endParaRPr>
          </a:p>
        </p:txBody>
      </p:sp>
      <p:pic>
        <p:nvPicPr>
          <p:cNvPr id="6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/>
          <a:srcRect l="11757" r="11484"/>
          <a:stretch/>
        </p:blipFill>
        <p:spPr bwMode="auto">
          <a:xfrm>
            <a:off x="0" y="0"/>
            <a:ext cx="935033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5367" name="Прямоугольник 6"/>
          <p:cNvSpPr>
            <a:spLocks noChangeArrowheads="1"/>
          </p:cNvSpPr>
          <p:nvPr/>
        </p:nvSpPr>
        <p:spPr bwMode="auto">
          <a:xfrm>
            <a:off x="3927197" y="383000"/>
            <a:ext cx="2502245" cy="573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ru-RU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Прямоугольник 7"/>
          <p:cNvSpPr>
            <a:spLocks noChangeArrowheads="1"/>
          </p:cNvSpPr>
          <p:nvPr/>
        </p:nvSpPr>
        <p:spPr bwMode="auto">
          <a:xfrm>
            <a:off x="8967528" y="5969613"/>
            <a:ext cx="352945" cy="308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0147" tIns="40074" rIns="80147" bIns="40074">
            <a:spAutoFit/>
          </a:bodyPr>
          <a:lstStyle/>
          <a:p>
            <a:pPr>
              <a:buSzPts val="1100"/>
            </a:pPr>
            <a:fld id="{A630265F-6A3E-4468-A4CF-452309B7BA33}" type="slidenum">
              <a:rPr lang="ru-RU" altLang="ru-RU" sz="14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400" b="1" dirty="0">
              <a:solidFill>
                <a:srgbClr val="002060"/>
              </a:solidFill>
            </a:endParaRPr>
          </a:p>
        </p:txBody>
      </p:sp>
      <p:sp>
        <p:nvSpPr>
          <p:cNvPr id="15369" name="Прямоугольник 8"/>
          <p:cNvSpPr>
            <a:spLocks noChangeArrowheads="1"/>
          </p:cNvSpPr>
          <p:nvPr/>
        </p:nvSpPr>
        <p:spPr bwMode="auto">
          <a:xfrm>
            <a:off x="901368" y="1209473"/>
            <a:ext cx="5924052" cy="89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47" tIns="40074" rIns="80147" bIns="40074">
            <a:spAutoFit/>
          </a:bodyPr>
          <a:lstStyle/>
          <a:p>
            <a:pPr algn="just"/>
            <a:r>
              <a:rPr lang="kk-KZ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сабақта сіздер:</a:t>
            </a:r>
            <a:endParaRPr lang="kk-KZ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500" b="1" dirty="0">
              <a:solidFill>
                <a:srgbClr val="002060"/>
              </a:solidFill>
              <a:latin typeface="Century Gothic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2009765"/>
            <a:ext cx="77248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Анаэробты және аэробты тыныс алу барысындағы АТФ синтезін салыстырдыңыздар.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2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357166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Бүгінгі сабақта.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7158" y="1500174"/>
            <a:ext cx="828680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Анаэробты және аэробты тыныс алу барысындағы аденазинүшфосфор қышқылы  синтезін салыстыру.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3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85720" y="357166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Білеміз. Еске түсіреміз. 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2910" y="1500174"/>
            <a:ext cx="778674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Аэробты және анаэробты дегеніміз не екенін еске түсірейік!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Тірі ағзаларда энергия алу үшін қоректік заттар-дың оттексіз ыдырау үдерісі -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анаэробты тыныс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алу деп аталады.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 Тіршілік иелері тек оттегімен тыныс алуы –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аэробты тыныс алу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деп аталады.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4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571472" y="1357298"/>
            <a:ext cx="3500462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5716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Тыныс алудың бірінші кезеңі-дайындық кезеңі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1000108"/>
            <a:ext cx="328614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Көпжасушалы ағзаларда </a:t>
            </a:r>
          </a:p>
          <a:p>
            <a:pPr>
              <a:lnSpc>
                <a:spcPct val="115000"/>
              </a:lnSpc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қоректік заттар алдымен      </a:t>
            </a:r>
          </a:p>
          <a:p>
            <a:pPr>
              <a:lnSpc>
                <a:spcPct val="115000"/>
              </a:lnSpc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ас қорыту жүйесінде</a:t>
            </a:r>
            <a:endParaRPr lang="kk-KZ" sz="2000" dirty="0" smtClean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3286116" y="2928934"/>
            <a:ext cx="785818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7393801" y="4250537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000232" y="2714621"/>
            <a:ext cx="2000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содан кейін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саңылау 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>
            <a:off x="1535885" y="2536025"/>
            <a:ext cx="928694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" name="Рисунок 19" descr="https://ds02.infourok.ru/uploads/ex/0b38/000771bf-f66bfd3b/img9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143116"/>
            <a:ext cx="178591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://horsetrailerworld.org/wp-content/uploads/2011/11/horse-digestive-system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00166" y="3071810"/>
            <a:ext cx="207170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s://itest.kz/upload/images/1349692507.66.jpeg.pn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214282" y="5000636"/>
            <a:ext cx="357190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Прямоугольник 24"/>
          <p:cNvSpPr/>
          <p:nvPr/>
        </p:nvSpPr>
        <p:spPr>
          <a:xfrm>
            <a:off x="4000496" y="2857497"/>
            <a:ext cx="2857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жасушада</a:t>
            </a:r>
          </a:p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ыдырайды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Рисунок 30" descr="http://ikaz.info/wp-content/uploads/2017/09/tiri-organizm-zhasushalari.jp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14942" y="1071546"/>
            <a:ext cx="3786214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t>4</a:t>
            </a:r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3083" name="Прямоугольник 10"/>
          <p:cNvSpPr>
            <a:spLocks noChangeArrowheads="1"/>
          </p:cNvSpPr>
          <p:nvPr/>
        </p:nvSpPr>
        <p:spPr bwMode="auto">
          <a:xfrm>
            <a:off x="571472" y="1357298"/>
            <a:ext cx="3500462" cy="45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57166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Тыныс алудың бірінші кезеңі-дайындық кезеңі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5720" y="1000108"/>
            <a:ext cx="8858280" cy="775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kk-KZ" sz="2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Көпжасушалыда тыныс алу емес ас қорыту үдерісі жүреді. </a:t>
            </a:r>
          </a:p>
          <a:p>
            <a:pPr>
              <a:lnSpc>
                <a:spcPct val="115000"/>
              </a:lnSpc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Асқорыту мүшелерінде               Жасушада басқа заттарға</a:t>
            </a:r>
          </a:p>
          <a:p>
            <a:pPr>
              <a:lnSpc>
                <a:spcPct val="115000"/>
              </a:lnSpc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қорытылады.                                         ыдырайды</a:t>
            </a:r>
          </a:p>
          <a:p>
            <a:pPr>
              <a:lnSpc>
                <a:spcPct val="115000"/>
              </a:lnSpc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pPr>
              <a:lnSpc>
                <a:spcPct val="115000"/>
              </a:lnSpc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</a:p>
          <a:p>
            <a:pPr>
              <a:lnSpc>
                <a:spcPct val="115000"/>
              </a:lnSpc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Майлар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+ су                       глицерин + карбон қышқылына</a:t>
            </a:r>
          </a:p>
          <a:p>
            <a:pPr>
              <a:lnSpc>
                <a:spcPct val="115000"/>
              </a:lnSpc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ыдырайды</a:t>
            </a:r>
          </a:p>
          <a:p>
            <a:pPr>
              <a:lnSpc>
                <a:spcPct val="115000"/>
              </a:lnSpc>
            </a:pP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Крахмал мен қант                       глюкозаға ыдырайды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 smtClean="0">
              <a:latin typeface="Times New Roman" pitchFamily="18" charset="0"/>
              <a:cs typeface="Times New Roman" pitchFamily="18" charset="0"/>
              <a:hlinkClick r:id="rId4"/>
            </a:endParaRPr>
          </a:p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Біржасушалыларда  ас қорыту лизосомада жүреді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  <a:hlinkClick r:id="rId4"/>
              </a:rPr>
              <a:t>.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Екі жағдайда да бұл реакцияларға тиісті ферменттер қатысады. Олардың негіздері пепсин, липаза және амилаза.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pPr>
              <a:lnSpc>
                <a:spcPct val="115000"/>
              </a:lnSpc>
            </a:pPr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2357422" y="321468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071802" y="4786322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357422" y="3929066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2" name="Рисунок 31" descr="https://slides.kz/wp-content/uploads/2017/11/naruyz-slayd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 flipH="1" flipV="1">
            <a:off x="285720" y="3000372"/>
            <a:ext cx="2357454" cy="699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Стрелка вниз 37"/>
          <p:cNvSpPr/>
          <p:nvPr/>
        </p:nvSpPr>
        <p:spPr>
          <a:xfrm>
            <a:off x="1643042" y="1428736"/>
            <a:ext cx="10001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право 38"/>
          <p:cNvSpPr/>
          <p:nvPr/>
        </p:nvSpPr>
        <p:spPr>
          <a:xfrm>
            <a:off x="3786182" y="2000240"/>
            <a:ext cx="8572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3286116" y="3000372"/>
            <a:ext cx="52864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  аминқышқылдарына ыдырайды </a:t>
            </a:r>
            <a:endParaRPr lang="ru-RU" sz="2400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1214414" y="2571744"/>
            <a:ext cx="581028" cy="419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6715140" y="2643182"/>
            <a:ext cx="57150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7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t>5</a:t>
            </a:r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7158" y="357166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Екінші кезеңі (оттексіз)-гликолиз.</a:t>
            </a:r>
          </a:p>
          <a:p>
            <a:pPr algn="ctr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1071546"/>
            <a:ext cx="885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Оттексіз кезең тарихи және эволюциялық тұрғыдан бірінші кезең боп табылады, себебі алғаш жер ғаламшарында оттексіз атмосферасында ол бірінші боп түзілді.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2428868"/>
            <a:ext cx="842968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6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молекуласы  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2 молекула пирожүзім қышқылына С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(немесе С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пируват) немесе 2молекула  сүт қышқылына С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 rot="16200000" flipH="1">
            <a:off x="2928926" y="2643182"/>
            <a:ext cx="485772" cy="48577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428596" y="3929066"/>
            <a:ext cx="64294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Гликолиздің оттексіз ыдырау реакциясы: 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+ энергия – 2АТФ</a:t>
            </a:r>
            <a:endParaRPr lang="kk-KZ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571604" y="457200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500034" y="4929198"/>
            <a:ext cx="821537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Гликолиз реакцияларының барлығы  ферменттердің қатысуымен жүреді.</a:t>
            </a: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6                  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10 фермент 2С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000" b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+ энергия – 2АТФ</a:t>
            </a:r>
          </a:p>
          <a:p>
            <a:endParaRPr lang="kk-KZ" sz="2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1" name="Стрелка вправо 20"/>
          <p:cNvSpPr/>
          <p:nvPr/>
        </p:nvSpPr>
        <p:spPr>
          <a:xfrm>
            <a:off x="1714480" y="5786454"/>
            <a:ext cx="500066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7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57158" y="357166"/>
            <a:ext cx="84296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Екінші кезеңі (оттексіз)-гликолиз.</a:t>
            </a:r>
          </a:p>
          <a:p>
            <a:pPr algn="ctr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1071546"/>
            <a:ext cx="88583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   Жасушада АТФ  және 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жеткілікті болса, гликолизді тоқтатады, яғни </a:t>
            </a:r>
            <a:r>
              <a:rPr lang="kk-KZ" sz="2400" b="1" i="1" u="sng" dirty="0" smtClean="0">
                <a:latin typeface="Times New Roman" pitchFamily="18" charset="0"/>
                <a:cs typeface="Times New Roman" pitchFamily="18" charset="0"/>
              </a:rPr>
              <a:t>ингибирлейді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. Егер де жасушада АДФ немесе АМФ жинақталған болса, гликолиздің ферменттері үдерісті әрі қарай жалғастырады. 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2714620"/>
            <a:ext cx="89297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Реакциялар  жиынтығынан соң 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  (глюкоза)        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 молекула </a:t>
            </a:r>
            <a:r>
              <a:rPr lang="kk-KZ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триозаға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бөлінеді.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Бактерияларда </a:t>
            </a:r>
            <a:r>
              <a:rPr lang="kk-KZ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спирттік ашу үдерісі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жүреді. Бұл гликолиз реакциясының соңғы өнімі - </a:t>
            </a:r>
            <a:r>
              <a:rPr lang="kk-KZ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этил спирті.          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бөлінеді </a:t>
            </a:r>
          </a:p>
          <a:p>
            <a:endParaRPr lang="kk-KZ" sz="2400" b="1" u="sng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  <a:p>
            <a:endParaRPr lang="kk-KZ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71472" y="4214818"/>
            <a:ext cx="64294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Реакциясы: 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+ СО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endParaRPr lang="kk-KZ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6929454" y="2928934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6500826" y="4000504"/>
            <a:ext cx="500066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785918" y="4714884"/>
            <a:ext cx="500066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57158" y="5072074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Тірі ағзаларда оттек жеткіліксіз болғанда химияның соңғы өнімі ретінде  </a:t>
            </a:r>
            <a:r>
              <a:rPr lang="kk-KZ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сүт қышқылы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түзіледі.</a:t>
            </a:r>
            <a:endParaRPr lang="kk-KZ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8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3" name="TextBox 12"/>
          <p:cNvSpPr txBox="1"/>
          <p:nvPr/>
        </p:nvSpPr>
        <p:spPr>
          <a:xfrm>
            <a:off x="3786182" y="7143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357166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rPr>
              <a:t>Тыныс алудың соңғы үшінші- оттекті кезеңі.</a:t>
            </a:r>
          </a:p>
          <a:p>
            <a:pPr algn="ctr"/>
            <a:r>
              <a:rPr lang="kk-KZ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2844" y="1071546"/>
            <a:ext cx="88583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Тыныс алудың соңғы оттекті кезеңі -</a:t>
            </a:r>
            <a:r>
              <a:rPr lang="kk-KZ" sz="2400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митохондрияда</a:t>
            </a:r>
            <a:r>
              <a:rPr lang="kk-KZ" sz="2400" b="1" i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  <a:cs typeface="Times New Roman"/>
              </a:rPr>
              <a:t> жүреді.</a:t>
            </a:r>
          </a:p>
          <a:p>
            <a:r>
              <a:rPr lang="kk-KZ" sz="2400" b="1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1571612"/>
            <a:ext cx="84296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Гликолиздің толық немесе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оттекті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ыдырауы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400" b="1" i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митохондрияның ішкі</a:t>
            </a:r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мембранасында</a:t>
            </a:r>
            <a:r>
              <a:rPr lang="ru-RU" sz="2400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үздіксіз жүретін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процесс.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Реакцияға аралық заттар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ферменттер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АДФ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фосфор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қышқылы қатысады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Бұл реакцияның оттексіз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ыдыраудан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айырмашылығы оттектің қатысымен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глюкоза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толық ыдырап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соңғы өнім ретінде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түзіледі.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Реакцияның бастапқы заты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 моль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сүт қышқылы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қатысады.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Нәтижесінде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36 моль АТФ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синтезделеді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Демек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энергияның негізгі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көзі- глюкозаның оттекті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ыдырауы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түзіледі.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00034" y="5286388"/>
            <a:ext cx="835824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Гликолиздің толық немесе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оттекті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ыдырау реакциясы: </a:t>
            </a: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+ 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2   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+С О</a:t>
            </a:r>
            <a:r>
              <a:rPr lang="kk-KZ" sz="2400" b="1" baseline="-25000" dirty="0" smtClean="0">
                <a:latin typeface="Times New Roman" pitchFamily="18" charset="0"/>
                <a:cs typeface="Times New Roman" pitchFamily="18" charset="0"/>
              </a:rPr>
              <a:t>2       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– 2АТФ</a:t>
            </a:r>
            <a:endParaRPr lang="kk-KZ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571604" y="4572008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трелка вправо 14"/>
          <p:cNvSpPr/>
          <p:nvPr/>
        </p:nvSpPr>
        <p:spPr>
          <a:xfrm>
            <a:off x="2428860" y="5786454"/>
            <a:ext cx="500066" cy="2047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3075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ln>
            <a:miter lim="800000"/>
            <a:headEnd/>
            <a:tailEnd/>
          </a:ln>
        </p:spPr>
        <p:txBody>
          <a:bodyPr lIns="79432" tIns="39704" rIns="79432" bIns="39704"/>
          <a:lstStyle/>
          <a:p>
            <a:pPr>
              <a:buSzPts val="1100"/>
              <a:buFont typeface="Arial" charset="0"/>
              <a:buNone/>
            </a:pPr>
            <a:fld id="{22429151-D193-4B31-8671-B5953289093F}" type="slidenum">
              <a:rPr lang="ru-RU" altLang="ru-RU" b="1" smtClean="0">
                <a:solidFill>
                  <a:srgbClr val="002060"/>
                </a:solidFill>
                <a:latin typeface="Arial" charset="0"/>
                <a:cs typeface="Arial" charset="0"/>
                <a:sym typeface="Arial" charset="0"/>
              </a:rPr>
              <a:pPr>
                <a:buSzPts val="1100"/>
                <a:buFont typeface="Arial" charset="0"/>
                <a:buNone/>
              </a:pPr>
              <a:t>9</a:t>
            </a:fld>
            <a:endParaRPr lang="ru-RU" altLang="ru-RU" b="1" dirty="0" smtClean="0">
              <a:solidFill>
                <a:srgbClr val="00206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3076" name="Google Shape;124;p4"/>
          <p:cNvCxnSpPr>
            <a:cxnSpLocks noChangeShapeType="1"/>
          </p:cNvCxnSpPr>
          <p:nvPr/>
        </p:nvCxnSpPr>
        <p:spPr bwMode="auto">
          <a:xfrm>
            <a:off x="285720" y="6643710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</p:spPr>
      </p:cxnSp>
      <p:cxnSp>
        <p:nvCxnSpPr>
          <p:cNvPr id="3077" name="Google Shape;125;p4"/>
          <p:cNvCxnSpPr>
            <a:cxnSpLocks noChangeShapeType="1"/>
          </p:cNvCxnSpPr>
          <p:nvPr/>
        </p:nvCxnSpPr>
        <p:spPr bwMode="auto">
          <a:xfrm rot="10800000" flipH="1">
            <a:off x="571472" y="685487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</p:spPr>
      </p:cxnSp>
      <p:sp>
        <p:nvSpPr>
          <p:cNvPr id="18" name="Прямоугольник 17"/>
          <p:cNvSpPr/>
          <p:nvPr/>
        </p:nvSpPr>
        <p:spPr>
          <a:xfrm>
            <a:off x="285720" y="357166"/>
            <a:ext cx="8286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Тапсырма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1000108"/>
            <a:ext cx="91440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Тапсырма.Тыныс алудың дайындық кезеңінде қатысатын қоректік заттар мен олар түзетін мономерлерді анықтап жазыңыз.</a:t>
            </a:r>
            <a:r>
              <a:rPr lang="kk-KZ" sz="2400" dirty="0" smtClean="0"/>
              <a:t> </a:t>
            </a:r>
          </a:p>
          <a:p>
            <a:endParaRPr lang="ru-RU" sz="2400" dirty="0" smtClean="0"/>
          </a:p>
          <a:p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00034" y="5286388"/>
            <a:ext cx="78581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</a:p>
          <a:p>
            <a:pPr algn="just">
              <a:buFont typeface="Arial" charset="0"/>
              <a:buChar char="•"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Тыныс алудың дайындық кезеңінде қатысатын қоректік заттар мен олар түзетін мономерлерді анықтап жазады.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500034" y="2285992"/>
          <a:ext cx="7143800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0"/>
                <a:gridCol w="35719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Дайындық кезінде қатысатын қоректік заттар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Олардың мономерлері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2091</TotalTime>
  <Words>779</Words>
  <Application>Microsoft Office PowerPoint</Application>
  <PresentationFormat>Экран (4:3)</PresentationFormat>
  <Paragraphs>226</Paragraphs>
  <Slides>15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Open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Нұр-Сұлтан қаласы Ж.Жабаев атындағы №4 мектеп-гимназиясы. Сабақтың тақырыбы: АТФ синтезі: глюкозаның анаэробты және аэробты ыдырау кезеңдері. 10сынып.ҚГБ.</dc:title>
  <dc:creator>User11</dc:creator>
  <cp:lastModifiedBy>Huawei</cp:lastModifiedBy>
  <cp:revision>141</cp:revision>
  <dcterms:created xsi:type="dcterms:W3CDTF">2020-10-13T13:24:54Z</dcterms:created>
  <dcterms:modified xsi:type="dcterms:W3CDTF">2024-11-02T17:22:51Z</dcterms:modified>
</cp:coreProperties>
</file>