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94" r:id="rId3"/>
    <p:sldId id="298" r:id="rId4"/>
    <p:sldId id="259" r:id="rId5"/>
    <p:sldId id="277" r:id="rId6"/>
    <p:sldId id="293" r:id="rId7"/>
    <p:sldId id="281" r:id="rId8"/>
    <p:sldId id="292" r:id="rId9"/>
    <p:sldId id="291" r:id="rId10"/>
    <p:sldId id="296" r:id="rId11"/>
    <p:sldId id="297" r:id="rId12"/>
    <p:sldId id="295" r:id="rId13"/>
    <p:sldId id="284" r:id="rId14"/>
    <p:sldId id="29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82727" autoAdjust="0"/>
  </p:normalViewPr>
  <p:slideViewPr>
    <p:cSldViewPr snapToGrid="0">
      <p:cViewPr varScale="1">
        <p:scale>
          <a:sx n="71" d="100"/>
          <a:sy n="71" d="100"/>
        </p:scale>
        <p:origin x="850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6DAA7-2150-4CA4-98B2-E2B0720A019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0DE0B-1AC3-44F1-B47B-83F5960D3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25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0DE0B-1AC3-44F1-B47B-83F5960D37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1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0DE0B-1AC3-44F1-B47B-83F5960D37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88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0DE0B-1AC3-44F1-B47B-83F5960D37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40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0DE0B-1AC3-44F1-B47B-83F5960D37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99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0DE0B-1AC3-44F1-B47B-83F5960D37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15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D860-5673-4DFA-9CBD-B8D12E3C5FD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9D59-1ACB-4EFA-ADA5-A694679CB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32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D860-5673-4DFA-9CBD-B8D12E3C5FD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9D59-1ACB-4EFA-ADA5-A694679CB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0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D860-5673-4DFA-9CBD-B8D12E3C5FD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9D59-1ACB-4EFA-ADA5-A694679CB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03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D860-5673-4DFA-9CBD-B8D12E3C5FD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9D59-1ACB-4EFA-ADA5-A694679CB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4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D860-5673-4DFA-9CBD-B8D12E3C5FD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9D59-1ACB-4EFA-ADA5-A694679CB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91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D860-5673-4DFA-9CBD-B8D12E3C5FD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9D59-1ACB-4EFA-ADA5-A694679CB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51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D860-5673-4DFA-9CBD-B8D12E3C5FD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9D59-1ACB-4EFA-ADA5-A694679CB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1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D860-5673-4DFA-9CBD-B8D12E3C5FD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9D59-1ACB-4EFA-ADA5-A694679CB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5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D860-5673-4DFA-9CBD-B8D12E3C5FD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9D59-1ACB-4EFA-ADA5-A694679CB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9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D860-5673-4DFA-9CBD-B8D12E3C5FD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9D59-1ACB-4EFA-ADA5-A694679CB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9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D860-5673-4DFA-9CBD-B8D12E3C5FD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9D59-1ACB-4EFA-ADA5-A694679CB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9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AD860-5673-4DFA-9CBD-B8D12E3C5FD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D9D59-1ACB-4EFA-ADA5-A694679CB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4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қырыбы</a:t>
            </a:r>
            <a:endParaRPr lang="kk-KZ" sz="36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kk-KZ" sz="3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Эритроцит жасушасының беттің ауданының көлемге қатынасы</a:t>
            </a:r>
            <a:endParaRPr lang="en-US" sz="36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172200"/>
            <a:ext cx="12192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3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Закбекқызы Амангүл</a:t>
            </a:r>
            <a:endParaRPr lang="en-US" sz="36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569" y="1695180"/>
            <a:ext cx="4994861" cy="379733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6703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70AD5D56-B6B0-47A3-9990-A355F44E0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88206" cy="703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B4D283-378F-4E61-9A25-06B25489F6E5}"/>
              </a:ext>
            </a:extLst>
          </p:cNvPr>
          <p:cNvSpPr txBox="1"/>
          <p:nvPr/>
        </p:nvSpPr>
        <p:spPr>
          <a:xfrm>
            <a:off x="0" y="6081394"/>
            <a:ext cx="372214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Омыртқалылар қан жасушасы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E983A38-3B00-4C45-84AE-74A6551E9812}"/>
              </a:ext>
            </a:extLst>
          </p:cNvPr>
          <p:cNvSpPr/>
          <p:nvPr/>
        </p:nvSpPr>
        <p:spPr>
          <a:xfrm>
            <a:off x="6628056" y="526699"/>
            <a:ext cx="424792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Түйе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ламада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түйіршігі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пішіні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сопақ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Балықтарда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қосмекенділерде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бауырымен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жорғал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ушыларда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құстарда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эритроциттің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ядросы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сақталған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пішіні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сопақ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мм³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есеппен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эритроцит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4,5 млн,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ешкіде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млн,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жорғалаушыларда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 500 мыңнан-1,65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млн,сүйекті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балықтарда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90—130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875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ab 1 - Surface Area to Volume Ratios - SCIENTIST CINDY">
            <a:extLst>
              <a:ext uri="{FF2B5EF4-FFF2-40B4-BE49-F238E27FC236}">
                <a16:creationId xmlns:a16="http://schemas.microsoft.com/office/drawing/2014/main" id="{85DDB78A-8D08-4EBB-A563-B6F53AEEE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22"/>
          <a:stretch/>
        </p:blipFill>
        <p:spPr bwMode="auto">
          <a:xfrm>
            <a:off x="-129091" y="107578"/>
            <a:ext cx="5920498" cy="48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55ABF9-8497-4620-9B1C-1E42E8E08226}"/>
              </a:ext>
            </a:extLst>
          </p:cNvPr>
          <p:cNvSpPr txBox="1"/>
          <p:nvPr/>
        </p:nvSpPr>
        <p:spPr>
          <a:xfrm>
            <a:off x="6400595" y="1166842"/>
            <a:ext cx="49272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Жетілген эритроцитте ядро болмайды.</a:t>
            </a:r>
          </a:p>
          <a:p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Адам эритроцитінің диаметрі   7-8мкм,</a:t>
            </a:r>
          </a:p>
          <a:p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Қалыңдығы 2-2,5мкм,  Көлемі  85-90 мкм.</a:t>
            </a:r>
          </a:p>
          <a:p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Беттік ауданы 145мкм2.</a:t>
            </a:r>
          </a:p>
          <a:p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5344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APE: What Every Mountaineer Strives to Avoid - SnowBrains">
            <a:extLst>
              <a:ext uri="{FF2B5EF4-FFF2-40B4-BE49-F238E27FC236}">
                <a16:creationId xmlns:a16="http://schemas.microsoft.com/office/drawing/2014/main" id="{EA6AB3F2-6E39-4FCD-835E-AFDFF5121A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3" b="2789"/>
          <a:stretch/>
        </p:blipFill>
        <p:spPr bwMode="auto">
          <a:xfrm>
            <a:off x="111060" y="0"/>
            <a:ext cx="7214898" cy="65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C17836-4261-4E9A-9A8D-068EA2287D1A}"/>
              </a:ext>
            </a:extLst>
          </p:cNvPr>
          <p:cNvSpPr txBox="1"/>
          <p:nvPr/>
        </p:nvSpPr>
        <p:spPr>
          <a:xfrm>
            <a:off x="7680961" y="150607"/>
            <a:ext cx="25495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Биік таулы аймақтарда тұратын адамдардың сүйек кемігінің еселеп өсуінің есебінен эритроциттер саны артады.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480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12192000" cy="6123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MS Reference Sans Serif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AutoShape 4" descr="Biology - Size &amp; Surface Area. | Surface, Surface area, Biology">
            <a:extLst>
              <a:ext uri="{FF2B5EF4-FFF2-40B4-BE49-F238E27FC236}">
                <a16:creationId xmlns:a16="http://schemas.microsoft.com/office/drawing/2014/main" id="{80CDD2C1-E2F3-48B5-A799-75755DC779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Surface area to volume ratio – why cells cannot be huge – ABC IB Biology">
            <a:extLst>
              <a:ext uri="{FF2B5EF4-FFF2-40B4-BE49-F238E27FC236}">
                <a16:creationId xmlns:a16="http://schemas.microsoft.com/office/drawing/2014/main" id="{518D0995-4F02-46BD-AC6D-0449F23E4F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0"/>
          <a:stretch/>
        </p:blipFill>
        <p:spPr bwMode="auto">
          <a:xfrm>
            <a:off x="288663" y="2160046"/>
            <a:ext cx="11919473" cy="284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FA2EBD-8D7E-463C-A623-78CC0F02E7F2}"/>
              </a:ext>
            </a:extLst>
          </p:cNvPr>
          <p:cNvSpPr txBox="1"/>
          <p:nvPr/>
        </p:nvSpPr>
        <p:spPr>
          <a:xfrm>
            <a:off x="1656678" y="1117976"/>
            <a:ext cx="613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DEC3299-572D-43C9-90BC-305D2A84BFD4}"/>
              </a:ext>
            </a:extLst>
          </p:cNvPr>
          <p:cNvSpPr/>
          <p:nvPr/>
        </p:nvSpPr>
        <p:spPr>
          <a:xfrm>
            <a:off x="5788935" y="1117976"/>
            <a:ext cx="53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358328E-C952-4FC7-81DB-E596A2144BB2}"/>
              </a:ext>
            </a:extLst>
          </p:cNvPr>
          <p:cNvSpPr/>
          <p:nvPr/>
        </p:nvSpPr>
        <p:spPr>
          <a:xfrm>
            <a:off x="9458849" y="1059705"/>
            <a:ext cx="53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41B891-3F87-4631-94F2-8A17D7ED2F2C}"/>
              </a:ext>
            </a:extLst>
          </p:cNvPr>
          <p:cNvSpPr txBox="1"/>
          <p:nvPr/>
        </p:nvSpPr>
        <p:spPr>
          <a:xfrm>
            <a:off x="2786232" y="196519"/>
            <a:ext cx="773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 қандай жасуша берілген және оның қызметі қандай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385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2617075"/>
            <a:ext cx="12192000" cy="6123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latin typeface="Arial" panose="020B0604020202020204" pitchFamily="34" charset="0"/>
              </a:rPr>
              <a:t>                             </a:t>
            </a:r>
            <a:r>
              <a:rPr lang="kk-KZ" altLang="en-US" dirty="0">
                <a:latin typeface="Arial" panose="020B0604020202020204" pitchFamily="34" charset="0"/>
              </a:rPr>
              <a:t>Рақмет</a:t>
            </a:r>
            <a:endParaRPr lang="en-US" dirty="0">
              <a:latin typeface="MS Reference Sans Serif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56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83923-AD93-47EB-951F-8EEC0601D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0303"/>
            <a:ext cx="10515600" cy="1534731"/>
          </a:xfrm>
        </p:spPr>
        <p:txBody>
          <a:bodyPr>
            <a:no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Эритроцит жасушасының беттік аудан мен көлемнің өзара қатынасының мәнін есептеуді, олардың заттардың тасымалдануына қатысты маңызын түсінесіздер.</a:t>
            </a:r>
            <a:b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6E0DC8-0514-4C8F-A9A1-12A55C5AD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638"/>
          <a:stretch/>
        </p:blipFill>
        <p:spPr>
          <a:xfrm>
            <a:off x="4765637" y="3735592"/>
            <a:ext cx="2065468" cy="209654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D9A75C1-238F-47D7-9D84-FAA713D2DF86}"/>
              </a:ext>
            </a:extLst>
          </p:cNvPr>
          <p:cNvSpPr/>
          <p:nvPr/>
        </p:nvSpPr>
        <p:spPr>
          <a:xfrm>
            <a:off x="3929012" y="405692"/>
            <a:ext cx="3738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143881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mart cities and Tech Evolution - XVI Connectivity Infrastructure -Kleiber  Law - Blog // EIT Digital">
            <a:extLst>
              <a:ext uri="{FF2B5EF4-FFF2-40B4-BE49-F238E27FC236}">
                <a16:creationId xmlns:a16="http://schemas.microsoft.com/office/drawing/2014/main" id="{7237FC77-FEFD-4D7F-B489-08889AE320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" b="4662"/>
          <a:stretch/>
        </p:blipFill>
        <p:spPr bwMode="auto">
          <a:xfrm>
            <a:off x="-577647" y="0"/>
            <a:ext cx="9281267" cy="59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959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C8B7B7-62AD-4F13-886E-F016AE648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CE19-2B0D-4C76-8A38-E3F508CA99D1}" type="slidenum">
              <a:rPr lang="en-US" altLang="ru-RU"/>
              <a:pPr/>
              <a:t>4</a:t>
            </a:fld>
            <a:endParaRPr lang="en-US" altLang="ru-RU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C80CCC81-26F5-4ECB-96C9-A65BAB2C6A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146648"/>
            <a:ext cx="8327315" cy="1325563"/>
          </a:xfrm>
        </p:spPr>
        <p:txBody>
          <a:bodyPr/>
          <a:lstStyle/>
          <a:p>
            <a:r>
              <a:rPr lang="kk-KZ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Қан жасушасы дегеніміз не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022ABED-0635-459B-A7E9-5EF389AD12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90944" y="1604626"/>
            <a:ext cx="8327315" cy="4351338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дәнекер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ұлпасының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эритроциттерінің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мкм,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қалыңдығы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– 2 мкм.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мм3 –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5 – 5 млн. </a:t>
            </a:r>
            <a:endParaRPr lang="kk-KZ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Орта есеппен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 Kg </a:t>
            </a:r>
            <a:r>
              <a:rPr lang="kk-KZ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салмақты ер адам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kk-KZ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триллион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kk-KZ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триллион қанның қызыл жасушасы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1">
              <a:lnSpc>
                <a:spcPct val="90000"/>
              </a:lnSpc>
            </a:pP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j0305257">
            <a:extLst>
              <a:ext uri="{FF2B5EF4-FFF2-40B4-BE49-F238E27FC236}">
                <a16:creationId xmlns:a16="http://schemas.microsoft.com/office/drawing/2014/main" id="{26828DC3-7681-4C6D-ACA9-7BB64F845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172"/>
            <a:ext cx="3409950" cy="548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FC7B54-3045-45D9-935D-7346D14ADB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608"/>
          <a:stretch/>
        </p:blipFill>
        <p:spPr>
          <a:xfrm>
            <a:off x="2013617" y="837492"/>
            <a:ext cx="4084265" cy="1282292"/>
          </a:xfrm>
          <a:prstGeom prst="rect">
            <a:avLst/>
          </a:prstGeom>
        </p:spPr>
      </p:pic>
      <p:pic>
        <p:nvPicPr>
          <p:cNvPr id="1026" name="Picture 2" descr="Morphological Abnormalities of Red Blood Cells – The Art Of Medicine">
            <a:extLst>
              <a:ext uri="{FF2B5EF4-FFF2-40B4-BE49-F238E27FC236}">
                <a16:creationId xmlns:a16="http://schemas.microsoft.com/office/drawing/2014/main" id="{7D6B33AE-88C5-400B-9ECA-7B0989514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89" b="9124"/>
          <a:stretch/>
        </p:blipFill>
        <p:spPr bwMode="auto">
          <a:xfrm>
            <a:off x="2327411" y="3581770"/>
            <a:ext cx="3752200" cy="217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matocrit: The hematocrit, also known... - Fox Run Equine Center | Facebook">
            <a:extLst>
              <a:ext uri="{FF2B5EF4-FFF2-40B4-BE49-F238E27FC236}">
                <a16:creationId xmlns:a16="http://schemas.microsoft.com/office/drawing/2014/main" id="{D7E91859-3F48-4A7B-B571-025F49B7AA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5" t="5541" r="21184"/>
          <a:stretch/>
        </p:blipFill>
        <p:spPr bwMode="auto">
          <a:xfrm>
            <a:off x="237826" y="826518"/>
            <a:ext cx="1993029" cy="557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4C853B-EC84-48A7-AD1F-486E6BCEB76F}"/>
              </a:ext>
            </a:extLst>
          </p:cNvPr>
          <p:cNvSpPr txBox="1"/>
          <p:nvPr/>
        </p:nvSpPr>
        <p:spPr>
          <a:xfrm>
            <a:off x="0" y="2259106"/>
            <a:ext cx="27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C29DEC-96BC-4038-813C-3F240C7BA602}"/>
              </a:ext>
            </a:extLst>
          </p:cNvPr>
          <p:cNvSpPr txBox="1"/>
          <p:nvPr/>
        </p:nvSpPr>
        <p:spPr>
          <a:xfrm>
            <a:off x="2270933" y="3281082"/>
            <a:ext cx="69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4947A6-0ADA-417F-A3F6-29FA2699DE21}"/>
              </a:ext>
            </a:extLst>
          </p:cNvPr>
          <p:cNvSpPr txBox="1"/>
          <p:nvPr/>
        </p:nvSpPr>
        <p:spPr>
          <a:xfrm>
            <a:off x="2162287" y="4550485"/>
            <a:ext cx="69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6E00714-C56D-484A-93A3-22EF4B777A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642" t="21177" r="67961" b="2588"/>
          <a:stretch/>
        </p:blipFill>
        <p:spPr>
          <a:xfrm>
            <a:off x="11004638" y="998740"/>
            <a:ext cx="1210235" cy="52282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6DAE6F-5E8B-4947-856C-76906AFB820F}"/>
              </a:ext>
            </a:extLst>
          </p:cNvPr>
          <p:cNvSpPr txBox="1"/>
          <p:nvPr/>
        </p:nvSpPr>
        <p:spPr>
          <a:xfrm>
            <a:off x="11228330" y="629408"/>
            <a:ext cx="1129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1750AE5-74CC-4A4B-8F96-02CE93F79070}"/>
              </a:ext>
            </a:extLst>
          </p:cNvPr>
          <p:cNvSpPr/>
          <p:nvPr/>
        </p:nvSpPr>
        <p:spPr>
          <a:xfrm>
            <a:off x="138952" y="180187"/>
            <a:ext cx="297068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 =7.35–7.45</a:t>
            </a:r>
          </a:p>
        </p:txBody>
      </p:sp>
      <p:pic>
        <p:nvPicPr>
          <p:cNvPr id="1032" name="Picture 8" descr="PDF) Estimation of erythrocyte surface area in mammals">
            <a:extLst>
              <a:ext uri="{FF2B5EF4-FFF2-40B4-BE49-F238E27FC236}">
                <a16:creationId xmlns:a16="http://schemas.microsoft.com/office/drawing/2014/main" id="{463B98E6-B455-4695-961B-EF950F3C0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08" y="1150192"/>
            <a:ext cx="4124510" cy="489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056DDBE-7EED-486C-8E7E-AFCD157EA856}"/>
              </a:ext>
            </a:extLst>
          </p:cNvPr>
          <p:cNvSpPr/>
          <p:nvPr/>
        </p:nvSpPr>
        <p:spPr>
          <a:xfrm>
            <a:off x="210670" y="6226957"/>
            <a:ext cx="1177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Ядроның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болмауы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қысыңқы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тегершік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пішінді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эритроциттің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үлкейтеді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985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E4A11284-3E97-4D7E-A232-CB2C5DBD13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5"/>
          <a:stretch/>
        </p:blipFill>
        <p:spPr bwMode="auto">
          <a:xfrm>
            <a:off x="578222" y="957399"/>
            <a:ext cx="10801575" cy="538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1AADBB-FC40-4C3D-9090-850D1C04B924}"/>
              </a:ext>
            </a:extLst>
          </p:cNvPr>
          <p:cNvSpPr txBox="1"/>
          <p:nvPr/>
        </p:nvSpPr>
        <p:spPr>
          <a:xfrm>
            <a:off x="2615901" y="139849"/>
            <a:ext cx="696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Гемоглобин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5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Номер слайда 5">
            <a:extLst>
              <a:ext uri="{FF2B5EF4-FFF2-40B4-BE49-F238E27FC236}">
                <a16:creationId xmlns:a16="http://schemas.microsoft.com/office/drawing/2014/main" id="{0EC09257-FCCA-4466-9E8E-7D0B7929F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2CA2-6BE9-4FBA-A8F2-80CF57AFD133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1BB44310-944E-4E53-A5EC-DF378FE232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7743" y="0"/>
            <a:ext cx="10515600" cy="1325563"/>
          </a:xfrm>
          <a:solidFill>
            <a:srgbClr val="FFCC00"/>
          </a:solidFill>
        </p:spPr>
        <p:txBody>
          <a:bodyPr/>
          <a:lstStyle/>
          <a:p>
            <a:pPr algn="ctr"/>
            <a:r>
              <a:rPr lang="kk-KZ" altLang="ru-RU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 көлемі</a:t>
            </a:r>
            <a:endParaRPr lang="en-US" altLang="ru-RU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4275" name="Group 3">
            <a:extLst>
              <a:ext uri="{FF2B5EF4-FFF2-40B4-BE49-F238E27FC236}">
                <a16:creationId xmlns:a16="http://schemas.microsoft.com/office/drawing/2014/main" id="{886F4C2C-AD67-4D3D-9A9B-684FC4873A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1647693"/>
              </p:ext>
            </p:extLst>
          </p:nvPr>
        </p:nvGraphicFramePr>
        <p:xfrm>
          <a:off x="2386133" y="1440656"/>
          <a:ext cx="7419733" cy="48006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718621">
                  <a:extLst>
                    <a:ext uri="{9D8B030D-6E8A-4147-A177-3AD203B41FA5}">
                      <a16:colId xmlns:a16="http://schemas.microsoft.com/office/drawing/2014/main" val="1691450214"/>
                    </a:ext>
                  </a:extLst>
                </a:gridCol>
                <a:gridCol w="4701112">
                  <a:extLst>
                    <a:ext uri="{9D8B030D-6E8A-4147-A177-3AD203B41FA5}">
                      <a16:colId xmlns:a16="http://schemas.microsoft.com/office/drawing/2014/main" val="173158935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kk-KZ" altLang="ru-RU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Жасы</a:t>
                      </a:r>
                      <a:endParaRPr kumimoji="0" lang="en-US" alt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kk-KZ" altLang="ru-RU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Қан көлемі  л бойынша</a:t>
                      </a:r>
                      <a:endParaRPr kumimoji="0" lang="en-US" alt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404498090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596718478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6 </a:t>
                      </a:r>
                      <a:r>
                        <a:rPr kumimoji="0" lang="kk-KZ" altLang="ru-RU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ай</a:t>
                      </a:r>
                      <a:endParaRPr kumimoji="0" lang="en-US" alt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8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0.5</a:t>
                      </a:r>
                      <a:endParaRPr kumimoji="0" lang="en-US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272452424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 </a:t>
                      </a:r>
                      <a:r>
                        <a:rPr kumimoji="0" lang="kk-KZ" altLang="ru-RU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жас</a:t>
                      </a:r>
                      <a:endParaRPr kumimoji="0" lang="en-US" alt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8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0.7</a:t>
                      </a:r>
                      <a:endParaRPr kumimoji="0" lang="en-US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413533585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</a:t>
                      </a:r>
                      <a:r>
                        <a:rPr kumimoji="0" lang="kk-KZ" altLang="ru-RU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жас  ай</a:t>
                      </a:r>
                      <a:endParaRPr kumimoji="0" lang="en-US" alt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8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1.0</a:t>
                      </a:r>
                      <a:endParaRPr kumimoji="0" lang="en-US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580555372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4 </a:t>
                      </a:r>
                      <a:r>
                        <a:rPr kumimoji="0" lang="kk-KZ" altLang="ru-RU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жас</a:t>
                      </a:r>
                      <a:endParaRPr kumimoji="0" lang="en-US" alt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8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1.3</a:t>
                      </a:r>
                      <a:endParaRPr kumimoji="0" lang="en-US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464620713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7 </a:t>
                      </a:r>
                      <a:r>
                        <a:rPr kumimoji="0" lang="kk-KZ" altLang="ru-RU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жас</a:t>
                      </a:r>
                      <a:endParaRPr kumimoji="0" lang="en-US" alt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8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1.7</a:t>
                      </a:r>
                      <a:endParaRPr kumimoji="0" lang="en-US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2744487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10 </a:t>
                      </a:r>
                      <a:r>
                        <a:rPr kumimoji="0" lang="kk-KZ" altLang="ru-RU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жас</a:t>
                      </a:r>
                      <a:endParaRPr kumimoji="0" lang="en-US" alt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2.5(</a:t>
                      </a:r>
                      <a:r>
                        <a:rPr kumimoji="0" lang="kk-KZ" altLang="ru-RU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Қыз </a:t>
                      </a:r>
                      <a:r>
                        <a:rPr kumimoji="0" lang="en-US" altLang="ru-RU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); 3.2 (</a:t>
                      </a:r>
                      <a:r>
                        <a:rPr kumimoji="0" lang="kk-KZ" altLang="ru-RU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Ұл</a:t>
                      </a:r>
                      <a:r>
                        <a:rPr kumimoji="0" lang="en-US" altLang="ru-RU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)</a:t>
                      </a:r>
                      <a:endParaRPr kumimoji="0" lang="en-US" alt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52557499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kk-KZ" altLang="ru-RU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Ересек адам</a:t>
                      </a:r>
                      <a:endParaRPr kumimoji="0" lang="en-US" alt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5 (</a:t>
                      </a:r>
                      <a:r>
                        <a:rPr kumimoji="0" lang="kk-KZ" altLang="ru-RU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ер адам </a:t>
                      </a:r>
                      <a:r>
                        <a:rPr kumimoji="0" lang="en-US" altLang="ru-RU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) 4.5 (</a:t>
                      </a:r>
                      <a:r>
                        <a:rPr kumimoji="0" lang="kk-KZ" altLang="ru-RU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әйел адам</a:t>
                      </a:r>
                      <a:r>
                        <a:rPr kumimoji="0" lang="en-US" altLang="ru-RU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)</a:t>
                      </a:r>
                      <a:endParaRPr kumimoji="0" lang="en-US" alt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48940827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66A1CC7-7E49-4228-A3F4-780E88BBE847}"/>
              </a:ext>
            </a:extLst>
          </p:cNvPr>
          <p:cNvSpPr txBox="1"/>
          <p:nvPr/>
        </p:nvSpPr>
        <p:spPr>
          <a:xfrm>
            <a:off x="225912" y="6241256"/>
            <a:ext cx="1137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Ағзадағы қан эритроциттерінің өлшемі кіші болған сайын солардың жалпы беттік ауданы  үлкен болады. Ағзадағы эритроцит мөлшері өзгеріп отырады.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C86EA3C-9E3A-4612-8F0A-16E01849464E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567927"/>
            <a:ext cx="10741511" cy="516636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u-RU" altLang="ru-RU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Әдетте</a:t>
            </a:r>
            <a:r>
              <a:rPr lang="ru-RU" alt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alt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alt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салмағының</a:t>
            </a:r>
            <a:r>
              <a:rPr lang="ru-RU" alt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7% </a:t>
            </a:r>
            <a:r>
              <a:rPr lang="ru-RU" altLang="ru-RU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r>
              <a:rPr lang="ru-RU" alt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Дене </a:t>
            </a:r>
            <a:r>
              <a:rPr lang="ru-RU" altLang="ru-RU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беті</a:t>
            </a:r>
            <a:r>
              <a:rPr lang="ru-RU" alt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көлемі</a:t>
            </a:r>
            <a:r>
              <a:rPr lang="ru-RU" alt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2.8 </a:t>
            </a:r>
            <a:r>
              <a:rPr lang="ru-RU" altLang="ru-RU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лт</a:t>
            </a:r>
            <a:r>
              <a:rPr lang="ru-RU" alt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квадрат метр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</a:t>
            </a:r>
            <a:r>
              <a:rPr lang="en-US" alt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=1,8m2                              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kk-KZ" alt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=6,8dm3</a:t>
            </a:r>
          </a:p>
          <a:p>
            <a:pPr>
              <a:buFont typeface="Wingdings" panose="05000000000000000000" pitchFamily="2" charset="2"/>
              <a:buNone/>
            </a:pPr>
            <a:r>
              <a:rPr lang="kk-KZ" alt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</a:t>
            </a:r>
            <a:r>
              <a:rPr lang="en-US" alt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alt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1:2,65dm-1             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A6693A-FC0C-4EB7-A6B6-C6B21ED59F91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277813"/>
            <a:ext cx="10741511" cy="1002347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pperplate Gothic Bold" panose="020E0705020206020404" pitchFamily="34" charset="0"/>
              </a:rPr>
              <a:t>ДЕНЕНІҢ САЛМАҒЫ:</a:t>
            </a:r>
            <a:endParaRPr lang="en-US" altLang="ru-RU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331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xyhemoglobin Hemoglobin carries oxygen Royalty Free Vector">
            <a:extLst>
              <a:ext uri="{FF2B5EF4-FFF2-40B4-BE49-F238E27FC236}">
                <a16:creationId xmlns:a16="http://schemas.microsoft.com/office/drawing/2014/main" id="{A8E20C2C-04D8-46B2-B140-EF5E2024C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t="41412" r="9084" b="46296"/>
          <a:stretch/>
        </p:blipFill>
        <p:spPr bwMode="auto">
          <a:xfrm>
            <a:off x="86062" y="798034"/>
            <a:ext cx="5507915" cy="105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arboxyhemoglobin Joining the hemoglobin carbon Vector Image">
            <a:extLst>
              <a:ext uri="{FF2B5EF4-FFF2-40B4-BE49-F238E27FC236}">
                <a16:creationId xmlns:a16="http://schemas.microsoft.com/office/drawing/2014/main" id="{68A4FD35-3267-47BD-8214-FBB9A68C0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49" b="48021"/>
          <a:stretch/>
        </p:blipFill>
        <p:spPr bwMode="auto">
          <a:xfrm>
            <a:off x="6391872" y="731782"/>
            <a:ext cx="6013450" cy="105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xyhemoglobin Hemoglobin carries oxygen Royalty Free Vector">
            <a:extLst>
              <a:ext uri="{FF2B5EF4-FFF2-40B4-BE49-F238E27FC236}">
                <a16:creationId xmlns:a16="http://schemas.microsoft.com/office/drawing/2014/main" id="{B8A8C089-4BC4-44FE-95E7-817BC8780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t="59629" r="9084" b="21412"/>
          <a:stretch/>
        </p:blipFill>
        <p:spPr bwMode="auto">
          <a:xfrm>
            <a:off x="1366222" y="2963732"/>
            <a:ext cx="9251576" cy="287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74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334</Words>
  <Application>Microsoft Office PowerPoint</Application>
  <PresentationFormat>Широкоэкранный</PresentationFormat>
  <Paragraphs>66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Copperplate Gothic Bold</vt:lpstr>
      <vt:lpstr>MS Reference Sans Serif</vt:lpstr>
      <vt:lpstr>Times New Roman</vt:lpstr>
      <vt:lpstr>Verdana</vt:lpstr>
      <vt:lpstr>Wingdings</vt:lpstr>
      <vt:lpstr>Office Theme</vt:lpstr>
      <vt:lpstr>Презентация PowerPoint</vt:lpstr>
      <vt:lpstr>Эритроцит жасушасының беттік аудан мен көлемнің өзара қатынасының мәнін есептеуді, олардың заттардың тасымалдануына қатысты маңызын түсінесіздер. </vt:lpstr>
      <vt:lpstr>Презентация PowerPoint</vt:lpstr>
      <vt:lpstr>Қан жасушасы дегеніміз не?</vt:lpstr>
      <vt:lpstr>Презентация PowerPoint</vt:lpstr>
      <vt:lpstr>Презентация PowerPoint</vt:lpstr>
      <vt:lpstr>Қан көлемі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Sunita Mittal</dc:creator>
  <cp:lastModifiedBy>Амангүл</cp:lastModifiedBy>
  <cp:revision>108</cp:revision>
  <dcterms:created xsi:type="dcterms:W3CDTF">2017-08-15T11:05:48Z</dcterms:created>
  <dcterms:modified xsi:type="dcterms:W3CDTF">2020-10-20T17:38:24Z</dcterms:modified>
</cp:coreProperties>
</file>