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_rels/presentation.xml.rels" ContentType="application/vnd.openxmlformats-package.relationships+xml"/>
  <Override PartName="/ppt/media/image1.jpeg" ContentType="image/jpeg"/>
  <Override PartName="/ppt/media/image5.png" ContentType="image/png"/>
  <Override PartName="/ppt/media/image27.jpeg" ContentType="image/jpeg"/>
  <Override PartName="/ppt/media/image13.wmf" ContentType="image/x-wmf"/>
  <Override PartName="/ppt/media/image28.jpeg" ContentType="image/jpeg"/>
  <Override PartName="/ppt/media/image21.png" ContentType="image/png"/>
  <Override PartName="/ppt/media/image9.png" ContentType="image/png"/>
  <Override PartName="/ppt/media/image6.png" ContentType="image/png"/>
  <Override PartName="/ppt/media/image14.png" ContentType="image/png"/>
  <Override PartName="/ppt/media/image4.png" ContentType="image/png"/>
  <Override PartName="/ppt/media/image12.png" ContentType="image/png"/>
  <Override PartName="/ppt/media/image15.jpeg" ContentType="image/jpeg"/>
  <Override PartName="/ppt/media/image11.png" ContentType="image/png"/>
  <Override PartName="/ppt/media/image10.png" ContentType="image/png"/>
  <Override PartName="/ppt/media/image31.png" ContentType="image/png"/>
  <Override PartName="/ppt/media/image17.jpeg" ContentType="image/jpeg"/>
  <Override PartName="/ppt/media/image18.png" ContentType="image/png"/>
  <Override PartName="/ppt/media/image2.jpeg" ContentType="image/jpeg"/>
  <Override PartName="/ppt/media/image33.png" ContentType="image/png"/>
  <Override PartName="/ppt/media/image19.wmf" ContentType="image/x-wmf"/>
  <Override PartName="/ppt/media/image8.png" ContentType="image/png"/>
  <Override PartName="/ppt/media/image20.png" ContentType="image/png"/>
  <Override PartName="/ppt/media/image22.jpeg" ContentType="image/jpeg"/>
  <Override PartName="/ppt/media/image26.jpeg" ContentType="image/jpeg"/>
  <Override PartName="/ppt/media/image3.jpeg" ContentType="image/jpeg"/>
  <Override PartName="/ppt/media/image16.png" ContentType="image/png"/>
  <Override PartName="/ppt/media/image25.png" ContentType="image/png"/>
  <Override PartName="/ppt/media/image23.png" ContentType="image/png"/>
  <Override PartName="/ppt/media/image29.jpeg" ContentType="image/jpeg"/>
  <Override PartName="/ppt/media/image24.png" ContentType="image/png"/>
  <Override PartName="/ppt/media/image7.png" ContentType="image/png"/>
  <Override PartName="/ppt/media/image30.png" ContentType="image/png"/>
  <Override PartName="/ppt/media/image32.png" ContentType="image/png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s/_rels/slide29.xml.rels" ContentType="application/vnd.openxmlformats-package.relationships+xml"/>
  <Override PartName="/ppt/slides/_rels/slide28.xml.rels" ContentType="application/vnd.openxmlformats-package.relationships+xml"/>
  <Override PartName="/ppt/slides/_rels/slide27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2.xml.rels" ContentType="application/vnd.openxmlformats-package.relationships+xml"/>
  <Override PartName="/ppt/slides/_rels/slide3.xml.rels" ContentType="application/vnd.openxmlformats-package.relationships+xml"/>
  <Override PartName="/ppt/slides/_rels/slide20.xml.rels" ContentType="application/vnd.openxmlformats-package.relationships+xml"/>
  <Override PartName="/ppt/slides/_rels/slide19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_rels/slide2.xml.rels" ContentType="application/vnd.openxmlformats-package.relationships+xml"/>
  <Override PartName="/ppt/slides/_rels/slide16.xml.rels" ContentType="application/vnd.openxmlformats-package.relationships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10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s/slide4.xml" ContentType="application/vnd.openxmlformats-officedocument.presentationml.slide+xml"/>
  <Override PartName="/ppt/slides/slide19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20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Slides/_rels/notesSlide6.xml.rels" ContentType="application/vnd.openxmlformats-package.relationships+xml"/>
  <Override PartName="/ppt/notesSlides/_rels/notesSlide5.xml.rels" ContentType="application/vnd.openxmlformats-package.relationships+xml"/>
  <Override PartName="/ppt/notesSlides/_rels/notesSlide4.xml.rels" ContentType="application/vnd.openxmlformats-package.relationshi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</p:sldIdLst>
  <p:sldSz cx="9144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dt" idx="4"/>
          </p:nvPr>
        </p:nvSpPr>
        <p:spPr>
          <a:xfrm>
            <a:off x="3884400" y="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0" name="PlaceHolder 3"/>
          <p:cNvSpPr>
            <a:spLocks noGrp="1"/>
          </p:cNvSpPr>
          <p:nvPr>
            <p:ph type="sldImg"/>
          </p:nvPr>
        </p:nvSpPr>
        <p:spPr>
          <a:xfrm>
            <a:off x="1143000" y="685440"/>
            <a:ext cx="4572000" cy="3429000"/>
          </a:xfrm>
          <a:prstGeom prst="rect">
            <a:avLst/>
          </a:prstGeom>
          <a:noFill/>
          <a:ln w="1260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600" strike="noStrike" u="none">
                <a:solidFill>
                  <a:srgbClr val="f5c201"/>
                </a:solidFill>
                <a:uFillTx/>
                <a:latin typeface="Cambria"/>
              </a:rPr>
              <a:t>Click to move the slide</a:t>
            </a:r>
            <a:endParaRPr b="0" lang="ru-RU" sz="4600" strike="noStrike" u="none">
              <a:solidFill>
                <a:srgbClr val="f5c201"/>
              </a:solidFill>
              <a:uFillTx/>
              <a:latin typeface="Cambria"/>
            </a:endParaRPr>
          </a:p>
        </p:txBody>
      </p:sp>
      <p:sp>
        <p:nvSpPr>
          <p:cNvPr id="11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200" strike="noStrike" u="none">
                <a:solidFill>
                  <a:srgbClr val="000000"/>
                </a:solidFill>
                <a:uFillTx/>
                <a:latin typeface="Calibri"/>
              </a:rPr>
              <a:t>Click to edit the notes format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12" name="PlaceHolder 5"/>
          <p:cNvSpPr>
            <a:spLocks noGrp="1"/>
          </p:cNvSpPr>
          <p:nvPr>
            <p:ph type="ftr" idx="5"/>
          </p:nvPr>
        </p:nvSpPr>
        <p:spPr>
          <a:xfrm>
            <a:off x="-3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" name="PlaceHolder 6"/>
          <p:cNvSpPr>
            <a:spLocks noGrp="1"/>
          </p:cNvSpPr>
          <p:nvPr>
            <p:ph type="sldNum" idx="6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b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2D650B0D-74EF-47FA-9371-9EBF8A040A52}" type="slidenum">
              <a:rPr b="0" lang="en-US" sz="1200" strike="noStrike" u="none">
                <a:solidFill>
                  <a:srgbClr val="000000"/>
                </a:solidFill>
                <a:uFillTx/>
                <a:latin typeface="Calibri"/>
              </a:rPr>
              <a:t>&lt;number&gt;</a:t>
            </a:fld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0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9770F600-4E37-499B-B04D-4334EEFD3666}" type="slidenum">
              <a:rPr b="0" lang="en-US" sz="1200" strike="noStrike" u="none">
                <a:solidFill>
                  <a:srgbClr val="ffffff"/>
                </a:solidFill>
                <a:uFillTx/>
                <a:latin typeface="Times New Roman"/>
                <a:ea typeface="Arial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Rectangle 7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7CB5C74A-44F8-434A-A768-6740D820B6B9}" type="slidenum">
              <a:rPr b="0" lang="en-US" sz="1200" strike="noStrike" u="none">
                <a:solidFill>
                  <a:srgbClr val="ffffff"/>
                </a:solidFill>
                <a:uFillTx/>
                <a:latin typeface="Arial"/>
                <a:ea typeface="ＭＳ Ｐゴシック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32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PlaceHolder 1"/>
          <p:cNvSpPr>
            <a:spLocks noGrp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ln w="0">
            <a:noFill/>
          </a:ln>
        </p:spPr>
      </p:sp>
      <p:sp>
        <p:nvSpPr>
          <p:cNvPr id="23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alibri"/>
              </a:rPr>
              <a:t>Fluid masiac – membrane proteins like iceberg in sea –floating in sea of phospholipids which also moves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alibri"/>
              </a:rPr>
              <a:t>Translational diffusion –rate many micrometrs/sec.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alibri"/>
              </a:rPr>
              <a:t>Long chain &amp; saturated fatty acids mke membrane stiff. More kinks in unsaturated f atty acids-more fluidity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alibri"/>
              </a:rPr>
              <a:t>Cholesterol helps to maintain fluidity over widrange of temp.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alibri"/>
              </a:rPr>
              <a:t>Regional assymetry of membrane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uFillTx/>
                <a:latin typeface="Calibri"/>
              </a:rPr>
              <a:t>Transverse assymetry 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236" name="Slide Number Placeholder 3"/>
          <p:cNvSpPr/>
          <p:nvPr/>
        </p:nvSpPr>
        <p:spPr>
          <a:xfrm>
            <a:off x="3884760" y="8685360"/>
            <a:ext cx="29718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>
            <a:noAutofit/>
          </a:bodyPr>
          <a:p>
            <a:pPr algn="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FA4701C6-EEFC-45F5-B171-75AEFD898EE1}" type="slidenum">
              <a:rPr b="0" lang="en-US" sz="1200" strike="noStrike" u="none">
                <a:solidFill>
                  <a:srgbClr val="ffffff"/>
                </a:solidFill>
                <a:uFillTx/>
                <a:latin typeface="Times New Roman"/>
                <a:ea typeface="Arial"/>
              </a:rPr>
              <a:t>&lt;number&gt;</a:t>
            </a:fld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2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2194FF0-7032-4B6E-ABC6-B47D08F2459F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ru-RU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62012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4600" strike="noStrike" u="none">
                <a:solidFill>
                  <a:srgbClr val="f5c201"/>
                </a:solidFill>
                <a:uFillTx/>
                <a:latin typeface="Cambria"/>
              </a:rPr>
              <a:t>Click to edit the title text format</a:t>
            </a:r>
            <a:endParaRPr b="0" lang="ru-RU" sz="4600" strike="noStrike" u="none">
              <a:solidFill>
                <a:srgbClr val="f5c201"/>
              </a:solidFill>
              <a:uFillTx/>
              <a:latin typeface="Cambria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6840" y="1599840"/>
            <a:ext cx="7620120" cy="48006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228600">
              <a:spcBef>
                <a:spcPts val="550"/>
              </a:spcBef>
              <a:buClr>
                <a:srgbClr val="f5c20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ffffff"/>
                </a:solidFill>
                <a:uFillTx/>
                <a:latin typeface="Calibri"/>
              </a:rPr>
              <a:t>Click to edit the outline text format</a:t>
            </a:r>
            <a:endParaRPr b="0" lang="ru-RU" sz="2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lvl="1" marL="639720" indent="-228600">
              <a:spcBef>
                <a:spcPts val="550"/>
              </a:spcBef>
              <a:buClr>
                <a:srgbClr val="fedd61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ffffff"/>
                </a:solidFill>
                <a:uFillTx/>
                <a:latin typeface="Calibri"/>
              </a:rPr>
              <a:t>Second Outline Level</a:t>
            </a:r>
            <a:endParaRPr b="0" lang="ru-RU" sz="2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lvl="2" marL="1004760" indent="-228600">
              <a:spcBef>
                <a:spcPts val="550"/>
              </a:spcBef>
              <a:buClr>
                <a:srgbClr val="1d284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ffffff"/>
                </a:solidFill>
                <a:uFillTx/>
                <a:latin typeface="Calibri"/>
              </a:rPr>
              <a:t>Third Outline Level</a:t>
            </a:r>
            <a:endParaRPr b="0" lang="ru-RU" sz="2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lvl="3" marL="1279440" indent="-228600">
              <a:spcBef>
                <a:spcPts val="550"/>
              </a:spcBef>
              <a:buClr>
                <a:srgbClr val="1d284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ffffff"/>
                </a:solidFill>
                <a:uFillTx/>
                <a:latin typeface="Calibri"/>
              </a:rPr>
              <a:t>Fourth Outline Level</a:t>
            </a:r>
            <a:endParaRPr b="0" lang="ru-RU" sz="2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lvl="4" marL="1554120" indent="-228600">
              <a:spcBef>
                <a:spcPts val="550"/>
              </a:spcBef>
              <a:buClr>
                <a:srgbClr val="1d2842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ffffff"/>
                </a:solidFill>
                <a:uFillTx/>
                <a:latin typeface="Calibri"/>
              </a:rPr>
              <a:t>Fifth Outline Level</a:t>
            </a:r>
            <a:endParaRPr b="0" lang="ru-RU" sz="2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lvl="5" marL="1554120" indent="-228600">
              <a:spcBef>
                <a:spcPts val="55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ffffff"/>
                </a:solidFill>
                <a:uFillTx/>
                <a:latin typeface="Calibri"/>
              </a:rPr>
              <a:t>Sixth Outline Level</a:t>
            </a:r>
            <a:endParaRPr b="0" lang="ru-RU" sz="2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lvl="6" marL="1554120" indent="-228600">
              <a:spcBef>
                <a:spcPts val="550"/>
              </a:spcBef>
              <a:buClr>
                <a:srgbClr val="ffffff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200" strike="noStrike" u="none">
                <a:solidFill>
                  <a:srgbClr val="ffffff"/>
                </a:solidFill>
                <a:uFillTx/>
                <a:latin typeface="Calibri"/>
              </a:rPr>
              <a:t>Seventh Outline Level</a:t>
            </a:r>
            <a:endParaRPr b="0" lang="ru-RU" sz="2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rgbClr val="f5c20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f5c201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>
          <a:xfrm>
            <a:off x="8551800" y="5668920"/>
            <a:ext cx="508320" cy="355680"/>
          </a:xfrm>
          <a:prstGeom prst="rect">
            <a:avLst/>
          </a:prstGeom>
          <a:noFill/>
          <a:ln w="19080">
            <a:solidFill>
              <a:srgbClr val="ffffff"/>
            </a:solidFill>
            <a:miter/>
          </a:ln>
        </p:spPr>
        <p:txBody>
          <a:bodyPr lIns="0" rIns="0" tIns="0" bIns="0" anchor="ctr">
            <a:noAutofit/>
          </a:bodyPr>
          <a:lstStyle>
            <a:lvl1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800" strike="noStrike" u="none">
                <a:solidFill>
                  <a:srgbClr val="ffffff"/>
                </a:solidFill>
                <a:uFillTx/>
                <a:latin typeface="Calibri"/>
              </a:defRPr>
            </a:lvl1pPr>
          </a:lstStyle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6DD7874E-BAE9-4B5A-B5E4-6F99E2650397}" type="slidenum">
              <a:rPr b="0" lang="en-US" sz="1800" strike="noStrike" u="none">
                <a:solidFill>
                  <a:srgbClr val="ffffff"/>
                </a:solidFill>
                <a:uFillTx/>
                <a:latin typeface="Calibri"/>
              </a:rPr>
              <a:t>&lt;number&gt;</a:t>
            </a:fld>
            <a:endParaRPr b="0" lang="ru-RU" sz="18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2"/>
          </p:nvPr>
        </p:nvSpPr>
        <p:spPr>
          <a:xfrm rot="16200000">
            <a:off x="7587360" y="4048920"/>
            <a:ext cx="236700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>
          <a:xfrm rot="16200000">
            <a:off x="7551720" y="1646280"/>
            <a:ext cx="2438640" cy="365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lstStyle>
            <a:lvl1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200" strike="noStrike" u="none">
                <a:solidFill>
                  <a:srgbClr val="141c2f"/>
                </a:solidFill>
                <a:uFillTx/>
                <a:latin typeface="Calibri"/>
              </a:defRPr>
            </a:lvl1pPr>
          </a:lstStyle>
          <a:p>
            <a:pPr indent="0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141c2f"/>
                </a:solidFill>
                <a:uFillTx/>
                <a:latin typeface="Calibri"/>
              </a:rPr>
              <a:t>&lt;date/time&gt;</a:t>
            </a:r>
            <a:endParaRPr b="0" lang="ru-RU" sz="1200" strike="noStrike" u="none">
              <a:solidFill>
                <a:srgbClr val="000000"/>
              </a:solidFill>
              <a:uFillTx/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5.jpeg"/><Relationship Id="rId3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image" Target="../media/image18.png"/><Relationship Id="rId3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9.wmf"/><Relationship Id="rId2" Type="http://schemas.openxmlformats.org/officeDocument/2006/relationships/image" Target="../media/image20.png"/><Relationship Id="rId3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21.png"/><Relationship Id="rId2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hyperlink" Target="https://kk.wikipedia.org/wiki/&#1054;&#1089;&#1084;&#1086;&#1089;" TargetMode="External"/><Relationship Id="rId2" Type="http://schemas.openxmlformats.org/officeDocument/2006/relationships/hyperlink" Target="https://kk.wikipedia.org/w/index.php?title=&#1055;&#1086;&#1090;&#1077;&#1085;&#1094;&#1080;&#1103;&#1083;&amp;action=edit&amp;redlink=1" TargetMode="External"/><Relationship Id="rId3" Type="http://schemas.openxmlformats.org/officeDocument/2006/relationships/slideLayout" Target="../slideLayouts/slideLayout1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22.jpe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1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image" Target="../media/image30.png"/><Relationship Id="rId4" Type="http://schemas.openxmlformats.org/officeDocument/2006/relationships/slideLayout" Target="../slideLayouts/slideLayout1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31.png"/><Relationship Id="rId2" Type="http://schemas.openxmlformats.org/officeDocument/2006/relationships/slideLayout" Target="../slideLayouts/slideLayout1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image" Target="../media/image10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3.wmf"/><Relationship Id="rId2" Type="http://schemas.openxmlformats.org/officeDocument/2006/relationships/image" Target="../media/image14.png"/><Relationship Id="rId3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"/>
          <p:cNvSpPr/>
          <p:nvPr/>
        </p:nvSpPr>
        <p:spPr>
          <a:xfrm>
            <a:off x="451080" y="1897200"/>
            <a:ext cx="799236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</a:t>
            </a:r>
            <a:r>
              <a:rPr b="0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қтың тақырыбы: Пассивті тасымалдану 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" name="Прямоугольник 2"/>
          <p:cNvSpPr/>
          <p:nvPr/>
        </p:nvSpPr>
        <p:spPr>
          <a:xfrm>
            <a:off x="1436760" y="3205080"/>
            <a:ext cx="601956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Оқу мақсаты: Пассивтік транспорт механизмін түсіндіру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" name="PlaceHolder 1"/>
          <p:cNvSpPr>
            <a:spLocks noGrp="1"/>
          </p:cNvSpPr>
          <p:nvPr>
            <p:ph/>
          </p:nvPr>
        </p:nvSpPr>
        <p:spPr>
          <a:xfrm>
            <a:off x="301680" y="6095880"/>
            <a:ext cx="7772400" cy="612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550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6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Прямоугольник 1"/>
          <p:cNvSpPr/>
          <p:nvPr/>
        </p:nvSpPr>
        <p:spPr>
          <a:xfrm>
            <a:off x="-19080" y="228600"/>
            <a:ext cx="8381880" cy="5644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Диффузия бөлшектің бір градиенттен екіншісіне тасымалдану жылдамдығы, қоспалардың концентрациясына, бір біріне тартылған молекулалардың мөлшеріне, молекуламен қашықтыққа, сыртқы температураға, молекуланың ерігіштігіне және мембрананың беткі қабатына байланысты болады. 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 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Тыныс алу кезіндегі альвеолалардағы газ алмасу.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Өсімдік жапырақтарындағы фотосинтез үшін газ алмасу.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Синапсқа «ацетилхолин» нейротрансмиттердің берілуі.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extBox 2"/>
          <p:cNvSpPr/>
          <p:nvPr/>
        </p:nvSpPr>
        <p:spPr>
          <a:xfrm>
            <a:off x="114480" y="152280"/>
            <a:ext cx="8915400" cy="58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f5c20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41c2f"/>
                </a:solidFill>
                <a:uFillTx/>
                <a:latin typeface="Times New Roman"/>
                <a:ea typeface="Times New Roman"/>
              </a:rPr>
              <a:t>Мембранада заттың</a:t>
            </a:r>
            <a:r>
              <a:rPr b="0" lang="en-US" sz="3200" strike="noStrike" u="none">
                <a:solidFill>
                  <a:srgbClr val="141c2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3200" strike="noStrike" u="none">
                <a:solidFill>
                  <a:srgbClr val="141c2f"/>
                </a:solidFill>
                <a:uFillTx/>
                <a:latin typeface="Times New Roman"/>
                <a:ea typeface="Times New Roman"/>
              </a:rPr>
              <a:t>тасымалдануы 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0" name="Облачко с текстом: прямоугольное со скругленными углами 6"/>
          <p:cNvSpPr/>
          <p:nvPr/>
        </p:nvSpPr>
        <p:spPr>
          <a:xfrm>
            <a:off x="228600" y="1600200"/>
            <a:ext cx="3276720" cy="990720"/>
          </a:xfrm>
          <a:prstGeom prst="wedgeRoundRectCallout">
            <a:avLst>
              <a:gd name="adj1" fmla="val 58425"/>
              <a:gd name="adj2" fmla="val -104787"/>
              <a:gd name="adj3" fmla="val 16667"/>
            </a:avLst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41c2f"/>
                </a:solidFill>
                <a:uFillTx/>
                <a:latin typeface="Calibri"/>
              </a:rPr>
              <a:t>Пассивті тасымалдану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1" name="Облачко с текстом: прямоугольное со скругленными углами 8"/>
          <p:cNvSpPr/>
          <p:nvPr/>
        </p:nvSpPr>
        <p:spPr>
          <a:xfrm>
            <a:off x="4419720" y="1600200"/>
            <a:ext cx="3733560" cy="990720"/>
          </a:xfrm>
          <a:prstGeom prst="wedgeRoundRectCallout">
            <a:avLst>
              <a:gd name="adj1" fmla="val -48888"/>
              <a:gd name="adj2" fmla="val -104787"/>
              <a:gd name="adj3" fmla="val 16667"/>
            </a:avLst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41c2f"/>
                </a:solidFill>
                <a:uFillTx/>
                <a:latin typeface="Calibri"/>
              </a:rPr>
              <a:t>Активті тасымалдану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2" name="Стрелка: пятиугольник 9"/>
          <p:cNvSpPr/>
          <p:nvPr/>
        </p:nvSpPr>
        <p:spPr>
          <a:xfrm>
            <a:off x="304920" y="3057480"/>
            <a:ext cx="2743200" cy="1143000"/>
          </a:xfrm>
          <a:custGeom>
            <a:avLst/>
            <a:gdLst>
              <a:gd name="textAreaLeft" fmla="*/ 0 w 2743200"/>
              <a:gd name="textAreaRight" fmla="*/ 2743560 w 2743200"/>
              <a:gd name="textAreaTop" fmla="*/ 0 h 1143000"/>
              <a:gd name="textAreaBottom" fmla="*/ 1143360 h 114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7100" y="0"/>
                </a:lnTo>
                <a:lnTo>
                  <a:pt x="21600" y="10800"/>
                </a:lnTo>
                <a:lnTo>
                  <a:pt x="171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41c2f"/>
                </a:solidFill>
                <a:uFillTx/>
                <a:latin typeface="Calibri"/>
              </a:rPr>
              <a:t>Қарапайым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41c2f"/>
                </a:solidFill>
                <a:uFillTx/>
                <a:latin typeface="Calibri"/>
              </a:rPr>
              <a:t>диффузия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3" name="Стрелка: пятиугольник 10"/>
          <p:cNvSpPr/>
          <p:nvPr/>
        </p:nvSpPr>
        <p:spPr>
          <a:xfrm>
            <a:off x="1814400" y="4309920"/>
            <a:ext cx="3138480" cy="1143000"/>
          </a:xfrm>
          <a:custGeom>
            <a:avLst/>
            <a:gdLst>
              <a:gd name="textAreaLeft" fmla="*/ 0 w 3138480"/>
              <a:gd name="textAreaRight" fmla="*/ 3138840 w 3138480"/>
              <a:gd name="textAreaTop" fmla="*/ 0 h 1143000"/>
              <a:gd name="textAreaBottom" fmla="*/ 1143360 h 114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7667" y="0"/>
                </a:lnTo>
                <a:lnTo>
                  <a:pt x="21600" y="10800"/>
                </a:lnTo>
                <a:lnTo>
                  <a:pt x="17667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41c2f"/>
                </a:solidFill>
                <a:uFillTx/>
                <a:latin typeface="Calibri"/>
              </a:rPr>
              <a:t>Осмос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4" name="Стрелка: пятиугольник 11"/>
          <p:cNvSpPr/>
          <p:nvPr/>
        </p:nvSpPr>
        <p:spPr>
          <a:xfrm>
            <a:off x="2849400" y="5715000"/>
            <a:ext cx="3140280" cy="1143000"/>
          </a:xfrm>
          <a:custGeom>
            <a:avLst/>
            <a:gdLst>
              <a:gd name="textAreaLeft" fmla="*/ 0 w 3140280"/>
              <a:gd name="textAreaRight" fmla="*/ 3140640 w 3140280"/>
              <a:gd name="textAreaTop" fmla="*/ 0 h 1143000"/>
              <a:gd name="textAreaBottom" fmla="*/ 1143360 h 1143000"/>
            </a:gdLst>
            <a:ahLst/>
            <a:rect l="textAreaLeft" t="textAreaTop" r="textAreaRight" b="textAreaBottom"/>
            <a:pathLst>
              <a:path w="21600" h="21600">
                <a:moveTo>
                  <a:pt x="0" y="0"/>
                </a:moveTo>
                <a:lnTo>
                  <a:pt x="17669" y="0"/>
                </a:lnTo>
                <a:lnTo>
                  <a:pt x="21600" y="10800"/>
                </a:lnTo>
                <a:lnTo>
                  <a:pt x="17669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41c2f"/>
                </a:solidFill>
                <a:uFillTx/>
                <a:latin typeface="Calibri"/>
              </a:rPr>
              <a:t>Жеңілдетілген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 algn="ctr"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141c2f"/>
                </a:solidFill>
                <a:uFillTx/>
                <a:latin typeface="Calibri"/>
              </a:rPr>
              <a:t>диффузия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155" name="Прямая со стрелкой 13"/>
          <p:cNvCxnSpPr/>
          <p:nvPr/>
        </p:nvCxnSpPr>
        <p:spPr>
          <a:xfrm>
            <a:off x="1676160" y="2590920"/>
            <a:ext cx="1080" cy="467280"/>
          </a:xfrm>
          <a:prstGeom prst="straightConnector1">
            <a:avLst/>
          </a:prstGeom>
          <a:ln w="38160">
            <a:solidFill>
              <a:srgbClr val="f5c201"/>
            </a:solidFill>
            <a:miter/>
            <a:tailEnd len="med" type="triangle" w="med"/>
          </a:ln>
        </p:spPr>
      </p:cxnSp>
      <p:cxnSp>
        <p:nvCxnSpPr>
          <p:cNvPr id="156" name="Соединитель: уступ 17"/>
          <p:cNvCxnSpPr>
            <a:stCxn id="150" idx="0"/>
            <a:endCxn id="153" idx="0"/>
          </p:cNvCxnSpPr>
          <p:nvPr/>
        </p:nvCxnSpPr>
        <p:spPr>
          <a:xfrm flipH="1" rot="16200000">
            <a:off x="1621440" y="2835000"/>
            <a:ext cx="1719720" cy="1230840"/>
          </a:xfrm>
          <a:prstGeom prst="bentConnector3">
            <a:avLst>
              <a:gd name="adj1" fmla="val 14342"/>
            </a:avLst>
          </a:prstGeom>
          <a:ln w="9360">
            <a:solidFill>
              <a:srgbClr val="f5c201"/>
            </a:solidFill>
            <a:round/>
            <a:tailEnd len="med" type="arrow" w="med"/>
          </a:ln>
        </p:spPr>
      </p:cxnSp>
      <p:cxnSp>
        <p:nvCxnSpPr>
          <p:cNvPr id="157" name="Соединитель: уступ 20"/>
          <p:cNvCxnSpPr>
            <a:stCxn id="150" idx="1"/>
            <a:endCxn id="154" idx="0"/>
          </p:cNvCxnSpPr>
          <p:nvPr/>
        </p:nvCxnSpPr>
        <p:spPr>
          <a:xfrm flipH="1" flipV="1" rot="10800000">
            <a:off x="228240" y="2095200"/>
            <a:ext cx="2621520" cy="4191840"/>
          </a:xfrm>
          <a:prstGeom prst="bentConnector3">
            <a:avLst>
              <a:gd name="adj1" fmla="val -6908"/>
            </a:avLst>
          </a:prstGeom>
          <a:ln w="38160">
            <a:solidFill>
              <a:srgbClr val="f5c201"/>
            </a:solidFill>
            <a:miter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Облачко с текстом: прямоугольное со скругленными углами 2"/>
          <p:cNvSpPr/>
          <p:nvPr/>
        </p:nvSpPr>
        <p:spPr>
          <a:xfrm>
            <a:off x="304920" y="380880"/>
            <a:ext cx="3276360" cy="990720"/>
          </a:xfrm>
          <a:prstGeom prst="wedgeRoundRectCallout">
            <a:avLst>
              <a:gd name="adj1" fmla="val -14939"/>
              <a:gd name="adj2" fmla="val 84587"/>
              <a:gd name="adj3" fmla="val 16667"/>
            </a:avLst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41c2f"/>
                </a:solidFill>
                <a:uFillTx/>
                <a:latin typeface="Calibri"/>
              </a:rPr>
              <a:t>Пассивті тасымалдану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59" name="Облачко с текстом: прямоугольное со скругленными углами 3"/>
          <p:cNvSpPr/>
          <p:nvPr/>
        </p:nvSpPr>
        <p:spPr>
          <a:xfrm>
            <a:off x="4495680" y="361800"/>
            <a:ext cx="3733920" cy="990720"/>
          </a:xfrm>
          <a:prstGeom prst="wedgeRoundRectCallout">
            <a:avLst>
              <a:gd name="adj1" fmla="val 14986"/>
              <a:gd name="adj2" fmla="val 89342"/>
              <a:gd name="adj3" fmla="val 16667"/>
            </a:avLst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41c2f"/>
                </a:solidFill>
                <a:uFillTx/>
                <a:latin typeface="Calibri"/>
              </a:rPr>
              <a:t>Активті тасымалдану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0" name="TextBox 4"/>
          <p:cNvSpPr/>
          <p:nvPr/>
        </p:nvSpPr>
        <p:spPr>
          <a:xfrm>
            <a:off x="609480" y="2133720"/>
            <a:ext cx="2819520" cy="642600"/>
          </a:xfrm>
          <a:prstGeom prst="rect">
            <a:avLst/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41c2f"/>
                </a:solidFill>
                <a:uFillTx/>
                <a:latin typeface="Calibri"/>
              </a:rPr>
              <a:t>АТФ  жұмсалмайды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1" name="TextBox 5"/>
          <p:cNvSpPr/>
          <p:nvPr/>
        </p:nvSpPr>
        <p:spPr>
          <a:xfrm>
            <a:off x="4800600" y="2133720"/>
            <a:ext cx="2819520" cy="642600"/>
          </a:xfrm>
          <a:prstGeom prst="rect">
            <a:avLst/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41c2f"/>
                </a:solidFill>
                <a:uFillTx/>
                <a:latin typeface="Calibri"/>
              </a:rPr>
              <a:t>АТФ жұмсалады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2" name="TextBox 6"/>
          <p:cNvSpPr/>
          <p:nvPr/>
        </p:nvSpPr>
        <p:spPr>
          <a:xfrm>
            <a:off x="741240" y="3060720"/>
            <a:ext cx="2819520" cy="642600"/>
          </a:xfrm>
          <a:prstGeom prst="rect">
            <a:avLst/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41c2f"/>
                </a:solidFill>
                <a:uFillTx/>
                <a:latin typeface="Calibri"/>
              </a:rPr>
              <a:t>Концентрация градиентін бойлай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3" name="TextBox 7"/>
          <p:cNvSpPr/>
          <p:nvPr/>
        </p:nvSpPr>
        <p:spPr>
          <a:xfrm>
            <a:off x="762120" y="4019400"/>
            <a:ext cx="2819160" cy="642600"/>
          </a:xfrm>
          <a:prstGeom prst="rect">
            <a:avLst/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41c2f"/>
                </a:solidFill>
                <a:uFillTx/>
                <a:latin typeface="Calibri"/>
              </a:rPr>
              <a:t>Заттар тікелей фосфолипидтер 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4" name="TextBox 8"/>
          <p:cNvSpPr/>
          <p:nvPr/>
        </p:nvSpPr>
        <p:spPr>
          <a:xfrm>
            <a:off x="789120" y="5238720"/>
            <a:ext cx="2819160" cy="91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41c2f"/>
                </a:solidFill>
                <a:uFillTx/>
                <a:latin typeface="Calibri"/>
              </a:rPr>
              <a:t>Оттегі, су, майда еритін заттар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5" name="TextBox 9"/>
          <p:cNvSpPr/>
          <p:nvPr/>
        </p:nvSpPr>
        <p:spPr>
          <a:xfrm>
            <a:off x="4822920" y="5200560"/>
            <a:ext cx="2949480" cy="91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41c2f"/>
                </a:solidFill>
                <a:uFillTx/>
                <a:latin typeface="Calibri"/>
              </a:rPr>
              <a:t>Аминқышқылдар,глюкоза, иондар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6" name="TextBox 10"/>
          <p:cNvSpPr/>
          <p:nvPr/>
        </p:nvSpPr>
        <p:spPr>
          <a:xfrm>
            <a:off x="4822920" y="3030480"/>
            <a:ext cx="2819160" cy="642600"/>
          </a:xfrm>
          <a:prstGeom prst="rect">
            <a:avLst/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41c2f"/>
                </a:solidFill>
                <a:uFillTx/>
                <a:latin typeface="Calibri"/>
              </a:rPr>
              <a:t>Концентрация градиентіне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41c2f"/>
                </a:solidFill>
                <a:uFillTx/>
                <a:latin typeface="Calibri"/>
              </a:rPr>
              <a:t>қарсы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67" name="TextBox 11"/>
          <p:cNvSpPr/>
          <p:nvPr/>
        </p:nvSpPr>
        <p:spPr>
          <a:xfrm>
            <a:off x="4822920" y="3927600"/>
            <a:ext cx="2819160" cy="91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41c2f"/>
                </a:solidFill>
                <a:uFillTx/>
                <a:latin typeface="Calibri"/>
              </a:rPr>
              <a:t>Нәруыз каналдары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168" name="Соединитель: уступ 14"/>
          <p:cNvCxnSpPr>
            <a:stCxn id="158" idx="0"/>
            <a:endCxn id="164" idx="1"/>
          </p:cNvCxnSpPr>
          <p:nvPr/>
        </p:nvCxnSpPr>
        <p:spPr>
          <a:xfrm flipH="1" flipV="1" rot="10800000">
            <a:off x="303840" y="875160"/>
            <a:ext cx="484920" cy="4825080"/>
          </a:xfrm>
          <a:prstGeom prst="bentConnector3">
            <a:avLst>
              <a:gd name="adj1" fmla="val -47102"/>
            </a:avLst>
          </a:prstGeom>
          <a:ln w="38160">
            <a:solidFill>
              <a:srgbClr val="f5c201"/>
            </a:solidFill>
            <a:miter/>
            <a:tailEnd len="med" type="triangle" w="med"/>
          </a:ln>
        </p:spPr>
      </p:cxnSp>
      <p:cxnSp>
        <p:nvCxnSpPr>
          <p:cNvPr id="169" name="Прямая со стрелкой 17"/>
          <p:cNvCxnSpPr/>
          <p:nvPr/>
        </p:nvCxnSpPr>
        <p:spPr>
          <a:xfrm>
            <a:off x="75960" y="2361960"/>
            <a:ext cx="533880" cy="1080"/>
          </a:xfrm>
          <a:prstGeom prst="straightConnector1">
            <a:avLst/>
          </a:prstGeom>
          <a:ln w="12600">
            <a:solidFill>
              <a:srgbClr val="f5c100"/>
            </a:solidFill>
            <a:miter/>
            <a:tailEnd len="med" type="triangle" w="med"/>
          </a:ln>
        </p:spPr>
      </p:cxnSp>
      <p:cxnSp>
        <p:nvCxnSpPr>
          <p:cNvPr id="170" name="Прямая со стрелкой 18"/>
          <p:cNvCxnSpPr/>
          <p:nvPr/>
        </p:nvCxnSpPr>
        <p:spPr>
          <a:xfrm flipV="1">
            <a:off x="75960" y="3323520"/>
            <a:ext cx="665640" cy="11880"/>
          </a:xfrm>
          <a:prstGeom prst="straightConnector1">
            <a:avLst/>
          </a:prstGeom>
          <a:ln w="12600">
            <a:solidFill>
              <a:srgbClr val="f5c100"/>
            </a:solidFill>
            <a:miter/>
            <a:tailEnd len="med" type="triangle" w="med"/>
          </a:ln>
        </p:spPr>
      </p:cxnSp>
      <p:cxnSp>
        <p:nvCxnSpPr>
          <p:cNvPr id="171" name="Прямая со стрелкой 19"/>
          <p:cNvCxnSpPr/>
          <p:nvPr/>
        </p:nvCxnSpPr>
        <p:spPr>
          <a:xfrm>
            <a:off x="75960" y="4416120"/>
            <a:ext cx="686520" cy="1080"/>
          </a:xfrm>
          <a:prstGeom prst="straightConnector1">
            <a:avLst/>
          </a:prstGeom>
          <a:ln w="12600">
            <a:solidFill>
              <a:srgbClr val="f5c100"/>
            </a:solidFill>
            <a:miter/>
            <a:tailEnd len="med" type="triangle" w="med"/>
          </a:ln>
        </p:spPr>
      </p:cxnSp>
      <p:cxnSp>
        <p:nvCxnSpPr>
          <p:cNvPr id="172" name="Соединитель: уступ 22"/>
          <p:cNvCxnSpPr>
            <a:stCxn id="159" idx="0"/>
            <a:endCxn id="165" idx="3"/>
          </p:cNvCxnSpPr>
          <p:nvPr/>
        </p:nvCxnSpPr>
        <p:spPr>
          <a:xfrm flipH="1">
            <a:off x="7772040" y="857160"/>
            <a:ext cx="457920" cy="4806000"/>
          </a:xfrm>
          <a:prstGeom prst="bentConnector3">
            <a:avLst>
              <a:gd name="adj1" fmla="val -49960"/>
            </a:avLst>
          </a:prstGeom>
          <a:ln w="38160">
            <a:solidFill>
              <a:srgbClr val="f5c201"/>
            </a:solidFill>
            <a:miter/>
            <a:tailEnd len="med" type="triangle" w="med"/>
          </a:ln>
        </p:spPr>
      </p:cxnSp>
      <p:cxnSp>
        <p:nvCxnSpPr>
          <p:cNvPr id="173" name="Прямая со стрелкой 26"/>
          <p:cNvCxnSpPr/>
          <p:nvPr/>
        </p:nvCxnSpPr>
        <p:spPr>
          <a:xfrm flipH="1" flipV="1">
            <a:off x="7641360" y="2361960"/>
            <a:ext cx="740520" cy="16560"/>
          </a:xfrm>
          <a:prstGeom prst="straightConnector1">
            <a:avLst/>
          </a:prstGeom>
          <a:ln w="12600">
            <a:solidFill>
              <a:srgbClr val="f5c100"/>
            </a:solidFill>
            <a:miter/>
            <a:tailEnd len="med" type="triangle" w="med"/>
          </a:ln>
        </p:spPr>
      </p:cxnSp>
      <p:cxnSp>
        <p:nvCxnSpPr>
          <p:cNvPr id="174" name="Прямая со стрелкой 28"/>
          <p:cNvCxnSpPr/>
          <p:nvPr/>
        </p:nvCxnSpPr>
        <p:spPr>
          <a:xfrm flipH="1" flipV="1">
            <a:off x="7641360" y="3247200"/>
            <a:ext cx="761400" cy="11880"/>
          </a:xfrm>
          <a:prstGeom prst="straightConnector1">
            <a:avLst/>
          </a:prstGeom>
          <a:ln w="12600">
            <a:solidFill>
              <a:srgbClr val="f5c100"/>
            </a:solidFill>
            <a:miter/>
            <a:tailEnd len="med" type="triangle" w="med"/>
          </a:ln>
        </p:spPr>
      </p:cxnSp>
      <p:cxnSp>
        <p:nvCxnSpPr>
          <p:cNvPr id="175" name="Прямая со стрелкой 31"/>
          <p:cNvCxnSpPr>
            <a:endCxn id="167" idx="3"/>
          </p:cNvCxnSpPr>
          <p:nvPr/>
        </p:nvCxnSpPr>
        <p:spPr>
          <a:xfrm flipH="1">
            <a:off x="7641360" y="4389120"/>
            <a:ext cx="740520" cy="1080"/>
          </a:xfrm>
          <a:prstGeom prst="straightConnector1">
            <a:avLst/>
          </a:prstGeom>
          <a:ln w="12600">
            <a:solidFill>
              <a:srgbClr val="f5c100"/>
            </a:solidFill>
            <a:miter/>
            <a:tailEnd len="med" type="triangle" w="med"/>
          </a:ln>
        </p:spPr>
      </p:cxn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Прямоугольник 1"/>
          <p:cNvSpPr/>
          <p:nvPr/>
        </p:nvSpPr>
        <p:spPr>
          <a:xfrm>
            <a:off x="0" y="228600"/>
            <a:ext cx="8458200" cy="6021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Енжар (пассивті) тасымалдауда жасушадағы заттың таралымы (концентрациясы) көп орыннан (С1), таралымы аз орынға (С2) қарай, ал электролиттерде электр өрісінің потенциалының мәні жоғары (</a:t>
            </a:r>
            <a:r>
              <a:rPr b="0" lang="kk-KZ" sz="3600" strike="noStrike" u="none">
                <a:solidFill>
                  <a:srgbClr val="ffffff"/>
                </a:solidFill>
                <a:uFillTx/>
                <a:latin typeface="Symbol"/>
                <a:ea typeface="Symbol"/>
              </a:rPr>
              <a:t></a:t>
            </a:r>
            <a:r>
              <a:rPr b="0" lang="kk-KZ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1) орыннан потенциалы төменгі (</a:t>
            </a:r>
            <a:r>
              <a:rPr b="0" lang="kk-KZ" sz="3600" strike="noStrike" u="none">
                <a:solidFill>
                  <a:srgbClr val="ffffff"/>
                </a:solidFill>
                <a:uFillTx/>
                <a:latin typeface="Symbol"/>
                <a:ea typeface="Symbol"/>
              </a:rPr>
              <a:t></a:t>
            </a:r>
            <a:r>
              <a:rPr b="0" lang="kk-KZ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2) орынға қарай бір бағытта жүреді.</a:t>
            </a:r>
            <a:endParaRPr b="0" lang="ru-RU" sz="36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Пассивті транспорт Гиббс энергиясының азаюымен өтеді. Сондықтан бұл процесс өздігінен ешқандай энергия шығынысыз өте береді</a:t>
            </a:r>
            <a:endParaRPr b="0" lang="ru-RU" sz="36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" name="Picture 2" descr="18 differences between active transport and passive transport"/>
          <p:cNvPicPr/>
          <p:nvPr/>
        </p:nvPicPr>
        <p:blipFill>
          <a:blip r:embed="rId1"/>
          <a:srcRect l="0" t="22352" r="0" b="15873"/>
          <a:stretch/>
        </p:blipFill>
        <p:spPr>
          <a:xfrm>
            <a:off x="0" y="1523880"/>
            <a:ext cx="8458200" cy="3505320"/>
          </a:xfrm>
          <a:prstGeom prst="rect">
            <a:avLst/>
          </a:prstGeom>
          <a:ln w="0">
            <a:noFill/>
          </a:ln>
        </p:spPr>
      </p:pic>
      <p:pic>
        <p:nvPicPr>
          <p:cNvPr id="178" name="Рисунок 1" descr=""/>
          <p:cNvPicPr/>
          <p:nvPr/>
        </p:nvPicPr>
        <p:blipFill>
          <a:blip r:embed="rId2"/>
          <a:srcRect l="0" t="0" r="0" b="82390"/>
          <a:stretch/>
        </p:blipFill>
        <p:spPr>
          <a:xfrm>
            <a:off x="343080" y="152280"/>
            <a:ext cx="7619760" cy="7048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" name="Picture 2" descr=""/>
          <p:cNvPicPr/>
          <p:nvPr/>
        </p:nvPicPr>
        <p:blipFill>
          <a:blip r:embed="rId1"/>
          <a:stretch/>
        </p:blipFill>
        <p:spPr>
          <a:xfrm>
            <a:off x="-76320" y="76320"/>
            <a:ext cx="9144000" cy="6858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Прямоугольник 1"/>
          <p:cNvSpPr/>
          <p:nvPr/>
        </p:nvSpPr>
        <p:spPr>
          <a:xfrm>
            <a:off x="152280" y="380880"/>
            <a:ext cx="8686800" cy="4363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Қарапайым диффузия молекулалар жоғары концентрациясы бар ортадан төмен концентрацияланған ортаға ауысқан кезде пайда болады. 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Қарапайым диффузия жолымен молекула кешені түзбей, кіші полюссіз молекула оттек және су, көмірқышқыл газы, этанол, несепнәр, аммиактар өтеді.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Сілекей дентинді ұлпаға эмаль арқылы өтеді. Сондықтан, сілекейдегі заттар концентрациясы тіс ұлпасындағы концентрациясынан жоғары болу қажет.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Прямоугольник 1"/>
          <p:cNvSpPr/>
          <p:nvPr/>
        </p:nvSpPr>
        <p:spPr>
          <a:xfrm>
            <a:off x="228600" y="228600"/>
            <a:ext cx="8153280" cy="631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Жеңілдетілген диффузия - тасымалдаушы нәруыз  көмегімен заттардың жоғары концентрациялы ортадан төменгі концентрациялы өтеді.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Бұл үдеріс концентрация айырмашылығы бойынша жүреді.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Қарапайым диффузиямен салыстырғанда тезірек жүреді. Амин қышқылдары, моносахаридтер, нуклеотидтер, иондар өте алады. Тасымалдаушы нәруызбен берік кешен құрайды.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Жеңілденген диффузияның қаныққыштық  қасиеті бар: мембрананың бір бетіндегі заттың таралымы қанша көп болғанымен екінші бетіне  сол заттың молекулалары белгілі бір шамада ғана өте алады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Жеңілдетілген диффузияда заттар өздерінің градиенті бағытында жүріледі.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Мысалы судың бүйректе секреторлық эпителий жасушалары мембрана арқылы өтеді.Осы мембранада диффузия қарқынын арттыратын фермент транслоказа - аквапорин деген нәруыз болады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Picture 2" descr="FG05_07"/>
          <p:cNvPicPr/>
          <p:nvPr/>
        </p:nvPicPr>
        <p:blipFill>
          <a:blip r:embed="rId1"/>
          <a:srcRect l="0" t="4674" r="69471" b="26284"/>
          <a:stretch/>
        </p:blipFill>
        <p:spPr>
          <a:xfrm>
            <a:off x="304920" y="14400"/>
            <a:ext cx="3429000" cy="7056360"/>
          </a:xfrm>
          <a:prstGeom prst="rect">
            <a:avLst/>
          </a:prstGeom>
          <a:ln w="0">
            <a:noFill/>
          </a:ln>
        </p:spPr>
      </p:pic>
      <p:pic>
        <p:nvPicPr>
          <p:cNvPr id="183" name="Рисунок 2" descr=""/>
          <p:cNvPicPr/>
          <p:nvPr/>
        </p:nvPicPr>
        <p:blipFill>
          <a:blip r:embed="rId2"/>
          <a:srcRect l="0" t="0" r="0" b="24438"/>
          <a:stretch/>
        </p:blipFill>
        <p:spPr>
          <a:xfrm>
            <a:off x="4724280" y="0"/>
            <a:ext cx="3492720" cy="68436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4" dur="indefinite" restart="never" nodeType="tmRoot">
          <p:childTnLst>
            <p:seq>
              <p:cTn id="15" dur="indefinite" nodeType="mainSeq">
                <p:childTnLst>
                  <p:par>
                    <p:cTn id="16" nodeType="clickEffect" fill="hold">
                      <p:stCondLst>
                        <p:cond delay="indefinite"/>
                      </p:stCondLst>
                      <p:childTnLst>
                        <p:par>
                          <p:cTn id="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" nodeType="clickEffect" fill="hold" presetClass="entr" presetID="5" presetSubtype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heckerboard(across)" transition="in">
                                      <p:cBhvr additive="repl">
                                        <p:cTn id="20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Прямоугольник 1"/>
          <p:cNvSpPr/>
          <p:nvPr/>
        </p:nvSpPr>
        <p:spPr>
          <a:xfrm>
            <a:off x="0" y="304920"/>
            <a:ext cx="8458200" cy="2728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imes New Roman"/>
              </a:rPr>
              <a:t>Диффузия процесінің Фик заңы бойынша       диффузия жылдамдығы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imes New Roman"/>
              </a:rPr>
              <a:t> </a:t>
            </a:r>
            <a:r>
              <a:rPr b="0" lang="kk-KZ" sz="3200" strike="noStrike" u="none">
                <a:solidFill>
                  <a:srgbClr val="ffffff"/>
                </a:solidFill>
                <a:uFillTx/>
                <a:latin typeface="Times New Roman"/>
              </a:rPr>
              <a:t>сол заттың        таралымының өзгерісіне (градиентіне) және диффузия өтетін S ауданына тура пропорционал: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mc:AlternateContent>
        <mc:Choice xmlns:a14="http://schemas.microsoft.com/office/drawing/2010/main" Requires="a14">
          <p:sp>
            <p:nvSpPr>
              <p:cNvPr id="185" name="Object 4"/>
              <p:cNvSpPr txBox="1"/>
              <p:nvPr/>
            </p:nvSpPr>
            <p:spPr>
              <a:xfrm>
                <a:off x="4495680" y="838080"/>
                <a:ext cx="533520" cy="457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dm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dt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mc:AlternateContent>
        <mc:Choice xmlns:a14="http://schemas.microsoft.com/office/drawing/2010/main" Requires="a14">
          <p:sp>
            <p:nvSpPr>
              <p:cNvPr id="186" name="Object 6"/>
              <p:cNvSpPr txBox="1"/>
              <p:nvPr/>
            </p:nvSpPr>
            <p:spPr>
              <a:xfrm>
                <a:off x="7543800" y="1258920"/>
                <a:ext cx="533520" cy="457200"/>
              </a:xfrm>
              <a:prstGeom prst="rect">
                <a:avLst/>
              </a:prstGeom>
            </p:spPr>
            <p:txBody>
              <a:bodyPr/>
              <a:p>
                <a14:m>
                  <m:oMath xmlns:m="http://schemas.openxmlformats.org/officeDocument/2006/math">
                    <m:f>
                      <m:num>
                        <m:r>
                          <m:rPr>
                            <m:lit/>
                            <m:nor/>
                          </m:rPr>
                          <m:t xml:space="preserve">dc</m:t>
                        </m:r>
                      </m:num>
                      <m:den>
                        <m:r>
                          <m:rPr>
                            <m:lit/>
                            <m:nor/>
                          </m:rPr>
                          <m:t xml:space="preserve">dx</m:t>
                        </m:r>
                      </m:den>
                    </m:f>
                  </m:oMath>
                </a14:m>
              </a:p>
            </p:txBody>
          </p:sp>
        </mc:Choice>
        <mc:Fallback/>
      </mc:AlternateContent>
      <p:pic>
        <p:nvPicPr>
          <p:cNvPr id="187" name="Рисунок 4" descr=""/>
          <p:cNvPicPr/>
          <p:nvPr/>
        </p:nvPicPr>
        <p:blipFill>
          <a:blip r:embed="rId1"/>
          <a:stretch/>
        </p:blipFill>
        <p:spPr>
          <a:xfrm>
            <a:off x="685800" y="3040200"/>
            <a:ext cx="6167520" cy="1150920"/>
          </a:xfrm>
          <a:prstGeom prst="rect">
            <a:avLst/>
          </a:prstGeom>
          <a:ln w="0">
            <a:noFill/>
          </a:ln>
        </p:spPr>
      </p:pic>
      <p:pic>
        <p:nvPicPr>
          <p:cNvPr id="188" name="Рисунок 5" descr=""/>
          <p:cNvPicPr/>
          <p:nvPr/>
        </p:nvPicPr>
        <p:blipFill>
          <a:blip r:embed="rId2"/>
          <a:stretch/>
        </p:blipFill>
        <p:spPr>
          <a:xfrm>
            <a:off x="939960" y="5183280"/>
            <a:ext cx="5365440" cy="12650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456840" y="274320"/>
            <a:ext cx="76201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4800" strike="noStrike" u="none">
                <a:solidFill>
                  <a:srgbClr val="f5c201"/>
                </a:solidFill>
                <a:uFillTx/>
                <a:latin typeface="Times New Roman"/>
                <a:ea typeface="Times New Roman"/>
              </a:rPr>
              <a:t>Сабақтың мақсаты</a:t>
            </a:r>
            <a:r>
              <a:rPr b="1" lang="en-US" sz="4800" strike="noStrike" u="none">
                <a:solidFill>
                  <a:srgbClr val="f5c201"/>
                </a:solidFill>
                <a:uFillTx/>
                <a:latin typeface="Times New Roman"/>
                <a:ea typeface="Times New Roman"/>
              </a:rPr>
              <a:t>: </a:t>
            </a:r>
            <a:endParaRPr b="0" lang="ru-RU" sz="4800" strike="noStrike" u="none">
              <a:solidFill>
                <a:srgbClr val="f5c201"/>
              </a:solidFill>
              <a:uFillTx/>
              <a:latin typeface="Cambria"/>
            </a:endParaRPr>
          </a:p>
        </p:txBody>
      </p:sp>
      <p:pic>
        <p:nvPicPr>
          <p:cNvPr id="18" name="Рисунок 2" descr=""/>
          <p:cNvPicPr/>
          <p:nvPr/>
        </p:nvPicPr>
        <p:blipFill>
          <a:blip r:embed="rId1"/>
          <a:stretch/>
        </p:blipFill>
        <p:spPr>
          <a:xfrm>
            <a:off x="3124080" y="3962520"/>
            <a:ext cx="1886040" cy="2209680"/>
          </a:xfrm>
          <a:prstGeom prst="rect">
            <a:avLst/>
          </a:prstGeom>
          <a:ln w="0">
            <a:noFill/>
          </a:ln>
        </p:spPr>
      </p:pic>
      <p:sp>
        <p:nvSpPr>
          <p:cNvPr id="19" name="Прямоугольник 2"/>
          <p:cNvSpPr/>
          <p:nvPr/>
        </p:nvSpPr>
        <p:spPr>
          <a:xfrm>
            <a:off x="228600" y="1523880"/>
            <a:ext cx="784872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Диффузия, жеңілдетілген диффузия, осмос деген  түсініктерді, терминологияны  біледі;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Зат тасымалының өзгерісі нені өзгертуі мүмкін екеніне болжам жасайды;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Пассивті транспорт  механизмдерінің сызбасын сыза алады және механизмді түсіндіре алады; 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Рисунок 1" descr=""/>
          <p:cNvPicPr/>
          <p:nvPr/>
        </p:nvPicPr>
        <p:blipFill>
          <a:blip r:embed="rId1"/>
          <a:stretch/>
        </p:blipFill>
        <p:spPr>
          <a:xfrm>
            <a:off x="152280" y="304920"/>
            <a:ext cx="8305920" cy="6359400"/>
          </a:xfrm>
          <a:prstGeom prst="rect">
            <a:avLst/>
          </a:prstGeom>
          <a:ln w="0">
            <a:noFill/>
          </a:ln>
        </p:spPr>
      </p:pic>
      <p:sp>
        <p:nvSpPr>
          <p:cNvPr id="190" name="TextBox 1"/>
          <p:cNvSpPr/>
          <p:nvPr/>
        </p:nvSpPr>
        <p:spPr>
          <a:xfrm>
            <a:off x="609480" y="2787480"/>
            <a:ext cx="914400" cy="642600"/>
          </a:xfrm>
          <a:prstGeom prst="rect">
            <a:avLst/>
          </a:prstGeom>
          <a:solidFill>
            <a:srgbClr val="ffffff"/>
          </a:solidFill>
          <a:ln w="25560">
            <a:solidFill>
              <a:srgbClr val="1d284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41c2f"/>
                </a:solidFill>
                <a:uFillTx/>
                <a:latin typeface="Calibri"/>
              </a:rPr>
              <a:t>Сол жақтан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1" name="Прямоугольник 2"/>
          <p:cNvSpPr/>
          <p:nvPr/>
        </p:nvSpPr>
        <p:spPr>
          <a:xfrm>
            <a:off x="455760" y="4726080"/>
            <a:ext cx="1068120" cy="916920"/>
          </a:xfrm>
          <a:prstGeom prst="rect">
            <a:avLst/>
          </a:prstGeom>
          <a:solidFill>
            <a:srgbClr val="ffffff"/>
          </a:solidFill>
          <a:ln w="25560">
            <a:solidFill>
              <a:srgbClr val="1d2842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41c2f"/>
                </a:solidFill>
                <a:uFillTx/>
                <a:latin typeface="Calibri"/>
              </a:rPr>
              <a:t>Оң жақтан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2" name="Прямоугольник 3"/>
          <p:cNvSpPr/>
          <p:nvPr/>
        </p:nvSpPr>
        <p:spPr>
          <a:xfrm>
            <a:off x="3657600" y="6183360"/>
            <a:ext cx="2058840" cy="368280"/>
          </a:xfrm>
          <a:prstGeom prst="rect">
            <a:avLst/>
          </a:prstGeom>
          <a:solidFill>
            <a:srgbClr val="ffffff"/>
          </a:solidFill>
          <a:ln w="25560">
            <a:solidFill>
              <a:srgbClr val="141c2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41c2f"/>
                </a:solidFill>
                <a:uFillTx/>
                <a:latin typeface="Calibri"/>
              </a:rPr>
              <a:t>Ара қашықтығы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Прямоугольник 1"/>
          <p:cNvSpPr/>
          <p:nvPr/>
        </p:nvSpPr>
        <p:spPr>
          <a:xfrm>
            <a:off x="152280" y="609480"/>
            <a:ext cx="8534520" cy="5580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Белсенді (активті) </a:t>
            </a:r>
            <a:r>
              <a:rPr b="0" lang="kk-KZ" sz="3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тасымалдау деп заттың электрохимиялық потенциалы төмен ортадан жоғары ортаға қарай тасмалданады. Мембранада белсенді зат тасмалдау өздігінен жүре алмайды. Ол аденозин- трифосфат (АТФ) қышқылының гидролиздену үдерісімен қатар жүреді, яғни бұл тасмал АТФ-те жинақталған энергияны шығындау есебінен болады.</a:t>
            </a:r>
            <a:endParaRPr b="0" lang="ru-RU" sz="36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Прямоугольник 1"/>
          <p:cNvSpPr/>
          <p:nvPr/>
        </p:nvSpPr>
        <p:spPr>
          <a:xfrm>
            <a:off x="152280" y="380880"/>
            <a:ext cx="7848720" cy="623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Белсенді тасымалдайтын иондық электрогендік сорғылар: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I    –    К+-Na+-ATФ-аза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Times New Roman"/>
              </a:rPr>
              <a:t> 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(цитоплазматикалық мембранада)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Натрий-калий сорғысы жасушада </a:t>
            </a:r>
            <a:r>
              <a:rPr b="0" lang="ru-RU" sz="2800" strike="noStrike" u="sng">
                <a:solidFill>
                  <a:srgbClr val="cc9900"/>
                </a:solidFill>
                <a:uFillTx/>
                <a:latin typeface="Times New Roman"/>
                <a:ea typeface="Times New Roman"/>
                <a:hlinkClick r:id="rId1"/>
              </a:rPr>
              <a:t>осмос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 тепе теңдігін сақтау үшін қажет.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Ә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р 2 калий ионына жасушадан 3 натрий ионы шығарылады. Осының арқасында жасуша іші қоршаған ортаға қарағанда теріс зарядты болады да, мембрананың екі жағы арасында </a:t>
            </a:r>
            <a:r>
              <a:rPr b="0" lang="ru-RU" sz="2800" strike="noStrike" u="sng">
                <a:solidFill>
                  <a:srgbClr val="cc9900"/>
                </a:solidFill>
                <a:uFillTx/>
                <a:latin typeface="Times New Roman"/>
                <a:ea typeface="Times New Roman"/>
                <a:hlinkClick r:id="rId2"/>
              </a:rPr>
              <a:t>потенциялдар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 айырмашлығы пайда болады. 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II – Са2+-ATФ-аза (саркоплазматикалық ретикулум мембранасында, Са2+-  насос)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III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– Н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+-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АТФ-аза немесе протондық помпа (энергия тасмалдайтын митохондрий, хлоропласт және бактерия мембранасында).</a:t>
            </a: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TextBox 1"/>
          <p:cNvSpPr/>
          <p:nvPr/>
        </p:nvSpPr>
        <p:spPr>
          <a:xfrm>
            <a:off x="114480" y="152280"/>
            <a:ext cx="8915400" cy="581760"/>
          </a:xfrm>
          <a:prstGeom prst="rect">
            <a:avLst/>
          </a:prstGeom>
          <a:solidFill>
            <a:srgbClr val="ffffff"/>
          </a:solidFill>
          <a:ln w="25560">
            <a:solidFill>
              <a:srgbClr val="f5c20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41c2f"/>
                </a:solidFill>
                <a:uFillTx/>
                <a:latin typeface="Times New Roman"/>
                <a:ea typeface="Times New Roman"/>
              </a:rPr>
              <a:t>Везикулярлы тасымалдану</a:t>
            </a:r>
            <a:r>
              <a:rPr b="0" lang="en-US" sz="3200" strike="noStrike" u="none">
                <a:solidFill>
                  <a:srgbClr val="141c2f"/>
                </a:solidFill>
                <a:uFillTx/>
                <a:latin typeface="Times New Roman"/>
                <a:ea typeface="Times New Roman"/>
              </a:rPr>
              <a:t>(</a:t>
            </a:r>
            <a:r>
              <a:rPr b="0" lang="kk-KZ" sz="3200" strike="noStrike" u="none">
                <a:solidFill>
                  <a:srgbClr val="141c2f"/>
                </a:solidFill>
                <a:uFillTx/>
                <a:latin typeface="Times New Roman"/>
                <a:ea typeface="Times New Roman"/>
              </a:rPr>
              <a:t>Белсенді </a:t>
            </a:r>
            <a:r>
              <a:rPr b="0" lang="en-US" sz="3200" strike="noStrike" u="none">
                <a:solidFill>
                  <a:srgbClr val="141c2f"/>
                </a:solidFill>
                <a:uFillTx/>
                <a:latin typeface="Times New Roman"/>
                <a:ea typeface="Times New Roman"/>
              </a:rPr>
              <a:t>)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6" name="Облачко с текстом: прямоугольное со скругленными углами 2"/>
          <p:cNvSpPr/>
          <p:nvPr/>
        </p:nvSpPr>
        <p:spPr>
          <a:xfrm>
            <a:off x="228600" y="1600200"/>
            <a:ext cx="3276720" cy="990720"/>
          </a:xfrm>
          <a:prstGeom prst="wedgeRoundRectCallout">
            <a:avLst>
              <a:gd name="adj1" fmla="val 58425"/>
              <a:gd name="adj2" fmla="val -104787"/>
              <a:gd name="adj3" fmla="val 16667"/>
            </a:avLst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41c2f"/>
                </a:solidFill>
                <a:uFillTx/>
                <a:latin typeface="Calibri"/>
              </a:rPr>
              <a:t>эндоцитоз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7" name="Облачко с текстом: прямоугольное со скругленными углами 3"/>
          <p:cNvSpPr/>
          <p:nvPr/>
        </p:nvSpPr>
        <p:spPr>
          <a:xfrm>
            <a:off x="4419720" y="1600200"/>
            <a:ext cx="3733560" cy="990720"/>
          </a:xfrm>
          <a:prstGeom prst="wedgeRoundRectCallout">
            <a:avLst>
              <a:gd name="adj1" fmla="val -48888"/>
              <a:gd name="adj2" fmla="val -104787"/>
              <a:gd name="adj3" fmla="val 16667"/>
            </a:avLst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141c2f"/>
                </a:solidFill>
                <a:uFillTx/>
                <a:latin typeface="Calibri"/>
              </a:rPr>
              <a:t>экзоцитоз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8" name="TextBox 4"/>
          <p:cNvSpPr/>
          <p:nvPr/>
        </p:nvSpPr>
        <p:spPr>
          <a:xfrm>
            <a:off x="380880" y="3422520"/>
            <a:ext cx="2819520" cy="368280"/>
          </a:xfrm>
          <a:prstGeom prst="rect">
            <a:avLst/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41c2f"/>
                </a:solidFill>
                <a:uFillTx/>
                <a:latin typeface="Calibri"/>
              </a:rPr>
              <a:t>пиноцитоз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99" name="TextBox 5"/>
          <p:cNvSpPr/>
          <p:nvPr/>
        </p:nvSpPr>
        <p:spPr>
          <a:xfrm>
            <a:off x="4191120" y="3422520"/>
            <a:ext cx="2819160" cy="368280"/>
          </a:xfrm>
          <a:prstGeom prst="rect">
            <a:avLst/>
          </a:prstGeom>
          <a:solidFill>
            <a:srgbClr val="ffffff"/>
          </a:solidFill>
          <a:ln w="25560">
            <a:solidFill>
              <a:srgbClr val="7f7f7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141c2f"/>
                </a:solidFill>
                <a:uFillTx/>
                <a:latin typeface="Calibri"/>
              </a:rPr>
              <a:t>фагоцитоз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cxnSp>
        <p:nvCxnSpPr>
          <p:cNvPr id="200" name="Прямая со стрелкой 7"/>
          <p:cNvCxnSpPr>
            <a:stCxn id="196" idx="0"/>
          </p:cNvCxnSpPr>
          <p:nvPr/>
        </p:nvCxnSpPr>
        <p:spPr>
          <a:xfrm flipH="1">
            <a:off x="1675800" y="2590920"/>
            <a:ext cx="191160" cy="762480"/>
          </a:xfrm>
          <a:prstGeom prst="straightConnector1">
            <a:avLst/>
          </a:prstGeom>
          <a:ln w="38160">
            <a:solidFill>
              <a:srgbClr val="7f7f7f"/>
            </a:solidFill>
            <a:miter/>
            <a:tailEnd len="med" type="triangle" w="med"/>
          </a:ln>
        </p:spPr>
      </p:cxnSp>
      <p:cxnSp>
        <p:nvCxnSpPr>
          <p:cNvPr id="201" name="Прямая со стрелкой 8"/>
          <p:cNvCxnSpPr>
            <a:stCxn id="196" idx="1"/>
            <a:endCxn id="199" idx="1"/>
          </p:cNvCxnSpPr>
          <p:nvPr/>
        </p:nvCxnSpPr>
        <p:spPr>
          <a:xfrm>
            <a:off x="1866960" y="2590920"/>
            <a:ext cx="2324880" cy="1016640"/>
          </a:xfrm>
          <a:prstGeom prst="straightConnector1">
            <a:avLst/>
          </a:prstGeom>
          <a:ln w="38160">
            <a:solidFill>
              <a:srgbClr val="7f7f7f"/>
            </a:solidFill>
            <a:miter/>
            <a:tailEnd len="med" type="triangle" w="med"/>
          </a:ln>
        </p:spPr>
      </p:cxnSp>
      <p:sp>
        <p:nvSpPr>
          <p:cNvPr id="202" name="Прямоугольник 6"/>
          <p:cNvSpPr/>
          <p:nvPr/>
        </p:nvSpPr>
        <p:spPr>
          <a:xfrm>
            <a:off x="114480" y="4011480"/>
            <a:ext cx="9029520" cy="192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Эндоцитозда плазмалық мембрана иіліп, өсінділер түзеді, ал кейін олар үзіліп көпіршік немесе вакуоль түзеді.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Эндоцитоздың 2 түрін бөліп қарастырады.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imes New Roman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Фагоцитоз — қатты бөлшектердің жасушаға өтуі.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buClr>
                <a:srgbClr val="ffffff"/>
              </a:buClr>
              <a:buFont typeface="Times New Roman"/>
              <a:buAutoNum type="arabicParenR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2) Пиноцитоз — жасушаға сұйық заттардың өтуі.[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3" name=""/>
          <p:cNvGraphicFramePr/>
          <p:nvPr/>
        </p:nvGraphicFramePr>
        <p:xfrm>
          <a:off x="228600" y="1219320"/>
          <a:ext cx="8229600" cy="5333760"/>
        </p:xfrm>
        <a:graphic>
          <a:graphicData uri="http://schemas.openxmlformats.org/drawingml/2006/table">
            <a:tbl>
              <a:tblPr/>
              <a:tblGrid>
                <a:gridCol w="2727360"/>
                <a:gridCol w="2798640"/>
                <a:gridCol w="2703600"/>
              </a:tblGrid>
              <a:tr h="157644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141c2f"/>
                          </a:solidFill>
                          <a:uFillTx/>
                          <a:latin typeface="Times New Roman"/>
                          <a:ea typeface="Times New Roman"/>
                        </a:rPr>
                        <a:t>Қасиеттері</a:t>
                      </a: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5c201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ru-RU" sz="2400" strike="noStrike" u="none">
                          <a:solidFill>
                            <a:srgbClr val="141c2f"/>
                          </a:solidFill>
                          <a:uFillTx/>
                          <a:latin typeface="Times New Roman"/>
                          <a:ea typeface="Times New Roman"/>
                        </a:rPr>
                        <a:t>Қарапайым диффузия</a:t>
                      </a: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5c201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9900"/>
                          </a:solidFill>
                          <a:uFillTx/>
                          <a:latin typeface="Times New Roman"/>
                          <a:ea typeface="Times New Roman"/>
                        </a:rPr>
                        <a:t>Жеңілдетілген</a:t>
                      </a: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1" lang="kk-KZ" sz="2400" strike="noStrike" u="none">
                          <a:solidFill>
                            <a:srgbClr val="009900"/>
                          </a:solidFill>
                          <a:uFillTx/>
                          <a:latin typeface="Times New Roman"/>
                          <a:ea typeface="Times New Roman"/>
                        </a:rPr>
                        <a:t>диффузия</a:t>
                      </a: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18720">
                      <a:solidFill>
                        <a:srgbClr val="ffffff"/>
                      </a:solidFill>
                      <a:prstDash val="solid"/>
                    </a:lnB>
                    <a:solidFill>
                      <a:srgbClr val="f5c201"/>
                    </a:solidFill>
                  </a:tcPr>
                </a:tc>
              </a:tr>
              <a:tr h="84744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141c2f"/>
                          </a:solidFill>
                          <a:uFillTx/>
                          <a:latin typeface="Times New Roman"/>
                          <a:ea typeface="Times New Roman"/>
                        </a:rPr>
                        <a:t>Тасымалдану түрі</a:t>
                      </a: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be9cb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be9cb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1872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be9cb"/>
                    </a:solidFill>
                  </a:tcPr>
                </a:tc>
              </a:tr>
              <a:tr h="84960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141c2f"/>
                          </a:solidFill>
                          <a:uFillTx/>
                          <a:latin typeface="Times New Roman"/>
                          <a:ea typeface="Times New Roman"/>
                        </a:rPr>
                        <a:t>Энергия жұмсалуы</a:t>
                      </a: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df4e7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df4e7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df4e7"/>
                    </a:solidFill>
                  </a:tcPr>
                </a:tc>
              </a:tr>
              <a:tr h="84744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141c2f"/>
                          </a:solidFill>
                          <a:uFillTx/>
                          <a:latin typeface="Times New Roman"/>
                          <a:ea typeface="Times New Roman"/>
                        </a:rPr>
                        <a:t>Тасымалданатын заттар</a:t>
                      </a: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be9cb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be9cb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be9cb"/>
                    </a:solidFill>
                  </a:tcPr>
                </a:tc>
              </a:tr>
              <a:tr h="1212840"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kk-KZ" sz="2400" strike="noStrike" u="none">
                          <a:solidFill>
                            <a:srgbClr val="141c2f"/>
                          </a:solidFill>
                          <a:uFillTx/>
                          <a:latin typeface="Times New Roman"/>
                          <a:ea typeface="Times New Roman"/>
                        </a:rPr>
                        <a:t>Диффузия жылдамдығы</a:t>
                      </a:r>
                      <a:endParaRPr b="0" lang="ru-RU" sz="24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df4e7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df4e7"/>
                    </a:solidFill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ru-RU" sz="1800" strike="noStrike" u="none">
                        <a:solidFill>
                          <a:srgbClr val="ffffff"/>
                        </a:solidFill>
                        <a:uFillTx/>
                        <a:latin typeface="Calibri"/>
                      </a:endParaRPr>
                    </a:p>
                  </a:txBody>
                  <a:tcPr anchor="t" marL="90000" marR="90000">
                    <a:lnL w="5760">
                      <a:solidFill>
                        <a:srgbClr val="ffffff"/>
                      </a:solidFill>
                      <a:prstDash val="solid"/>
                    </a:lnL>
                    <a:lnR w="5760">
                      <a:solidFill>
                        <a:srgbClr val="ffffff"/>
                      </a:solidFill>
                      <a:prstDash val="solid"/>
                    </a:lnR>
                    <a:lnT w="5760">
                      <a:solidFill>
                        <a:srgbClr val="ffffff"/>
                      </a:solidFill>
                      <a:prstDash val="solid"/>
                    </a:lnT>
                    <a:lnB w="5760">
                      <a:solidFill>
                        <a:srgbClr val="ffffff"/>
                      </a:solidFill>
                      <a:prstDash val="solid"/>
                    </a:lnB>
                    <a:solidFill>
                      <a:srgbClr val="fdf4e7"/>
                    </a:solidFill>
                  </a:tcPr>
                </a:tc>
              </a:tr>
            </a:tbl>
          </a:graphicData>
        </a:graphic>
      </p:graphicFrame>
      <p:sp>
        <p:nvSpPr>
          <p:cNvPr id="204" name="TextBox 7"/>
          <p:cNvSpPr/>
          <p:nvPr/>
        </p:nvSpPr>
        <p:spPr>
          <a:xfrm>
            <a:off x="1523880" y="355680"/>
            <a:ext cx="464832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Тапсырма №1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" name="Picture 2" descr="Амеба обыкновенная"/>
          <p:cNvPicPr/>
          <p:nvPr/>
        </p:nvPicPr>
        <p:blipFill>
          <a:blip r:embed="rId1"/>
          <a:stretch/>
        </p:blipFill>
        <p:spPr>
          <a:xfrm>
            <a:off x="-34920" y="0"/>
            <a:ext cx="3112920" cy="2438280"/>
          </a:xfrm>
          <a:prstGeom prst="rect">
            <a:avLst/>
          </a:prstGeom>
          <a:ln w="0">
            <a:noFill/>
          </a:ln>
        </p:spPr>
      </p:pic>
      <p:pic>
        <p:nvPicPr>
          <p:cNvPr id="206" name="Рисунок 1" descr=""/>
          <p:cNvPicPr/>
          <p:nvPr/>
        </p:nvPicPr>
        <p:blipFill>
          <a:blip r:embed="rId2"/>
          <a:srcRect l="0" t="0" r="0" b="10594"/>
          <a:stretch/>
        </p:blipFill>
        <p:spPr>
          <a:xfrm>
            <a:off x="539640" y="3371760"/>
            <a:ext cx="4191120" cy="2095560"/>
          </a:xfrm>
          <a:prstGeom prst="rect">
            <a:avLst/>
          </a:prstGeom>
          <a:ln w="0">
            <a:noFill/>
          </a:ln>
        </p:spPr>
      </p:pic>
      <p:sp>
        <p:nvSpPr>
          <p:cNvPr id="207" name="Прямоугольник 3"/>
          <p:cNvSpPr/>
          <p:nvPr/>
        </p:nvSpPr>
        <p:spPr>
          <a:xfrm>
            <a:off x="5486400" y="63360"/>
            <a:ext cx="297180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2-Тапсырмадан</a:t>
            </a:r>
            <a:endParaRPr b="0" lang="ru-RU" sz="20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0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Суреттегі үдеріс түрлерін сипаттаңыз</a:t>
            </a:r>
            <a:endParaRPr b="0" lang="ru-RU" sz="20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08" name="Рисунок 4" descr=""/>
          <p:cNvPicPr/>
          <p:nvPr/>
        </p:nvPicPr>
        <p:blipFill>
          <a:blip r:embed="rId3"/>
          <a:stretch/>
        </p:blipFill>
        <p:spPr>
          <a:xfrm>
            <a:off x="5653080" y="1523880"/>
            <a:ext cx="1951200" cy="3719520"/>
          </a:xfrm>
          <a:prstGeom prst="rect">
            <a:avLst/>
          </a:prstGeom>
          <a:ln w="0">
            <a:noFill/>
          </a:ln>
        </p:spPr>
      </p:pic>
      <p:sp>
        <p:nvSpPr>
          <p:cNvPr id="209" name="TextBox 5"/>
          <p:cNvSpPr/>
          <p:nvPr/>
        </p:nvSpPr>
        <p:spPr>
          <a:xfrm>
            <a:off x="716040" y="2552760"/>
            <a:ext cx="914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1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10" name="Прямоугольник 6"/>
          <p:cNvSpPr/>
          <p:nvPr/>
        </p:nvSpPr>
        <p:spPr>
          <a:xfrm>
            <a:off x="4203360" y="2643120"/>
            <a:ext cx="513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2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11" name="Прямоугольник 7"/>
          <p:cNvSpPr/>
          <p:nvPr/>
        </p:nvSpPr>
        <p:spPr>
          <a:xfrm>
            <a:off x="2821320" y="6337440"/>
            <a:ext cx="513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0" lang="ru-RU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3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12" name="Рисунок 8" descr=""/>
          <p:cNvPicPr/>
          <p:nvPr/>
        </p:nvPicPr>
        <p:blipFill>
          <a:blip r:embed="rId4"/>
          <a:srcRect l="0" t="10188" r="0" b="5560"/>
          <a:stretch/>
        </p:blipFill>
        <p:spPr>
          <a:xfrm>
            <a:off x="3498840" y="0"/>
            <a:ext cx="1727280" cy="2544840"/>
          </a:xfrm>
          <a:prstGeom prst="rect">
            <a:avLst/>
          </a:prstGeom>
          <a:ln w="0">
            <a:noFill/>
          </a:ln>
        </p:spPr>
      </p:pic>
      <p:sp>
        <p:nvSpPr>
          <p:cNvPr id="213" name="Прямоугольник 9"/>
          <p:cNvSpPr/>
          <p:nvPr/>
        </p:nvSpPr>
        <p:spPr>
          <a:xfrm>
            <a:off x="7348320" y="1925640"/>
            <a:ext cx="5133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0" lang="ru-RU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4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Рисунок 1" descr=""/>
          <p:cNvPicPr/>
          <p:nvPr/>
        </p:nvPicPr>
        <p:blipFill>
          <a:blip r:embed="rId1"/>
          <a:srcRect l="12965" t="0" r="0" b="7779"/>
          <a:stretch/>
        </p:blipFill>
        <p:spPr>
          <a:xfrm>
            <a:off x="0" y="0"/>
            <a:ext cx="4572000" cy="6846840"/>
          </a:xfrm>
          <a:prstGeom prst="rect">
            <a:avLst/>
          </a:prstGeom>
          <a:ln w="0">
            <a:noFill/>
          </a:ln>
        </p:spPr>
      </p:pic>
      <p:pic>
        <p:nvPicPr>
          <p:cNvPr id="215" name="Рисунок 2" descr=""/>
          <p:cNvPicPr/>
          <p:nvPr/>
        </p:nvPicPr>
        <p:blipFill>
          <a:blip r:embed="rId2"/>
          <a:stretch/>
        </p:blipFill>
        <p:spPr>
          <a:xfrm>
            <a:off x="4572000" y="-50760"/>
            <a:ext cx="4648320" cy="6923160"/>
          </a:xfrm>
          <a:prstGeom prst="rect">
            <a:avLst/>
          </a:prstGeom>
          <a:ln w="0">
            <a:noFill/>
          </a:ln>
        </p:spPr>
      </p:pic>
      <p:sp>
        <p:nvSpPr>
          <p:cNvPr id="216" name="Прямоугольник 3"/>
          <p:cNvSpPr/>
          <p:nvPr/>
        </p:nvSpPr>
        <p:spPr>
          <a:xfrm>
            <a:off x="7318800" y="2057400"/>
            <a:ext cx="5310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№</a:t>
            </a:r>
            <a:r>
              <a:rPr b="0" lang="ru-RU" sz="1800" strike="noStrike" u="none">
                <a:solidFill>
                  <a:srgbClr val="ffffff"/>
                </a:solidFill>
                <a:uFillTx/>
                <a:latin typeface="Calibri"/>
              </a:rPr>
              <a:t>5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" name="Picture 2" descr=""/>
          <p:cNvPicPr/>
          <p:nvPr/>
        </p:nvPicPr>
        <p:blipFill>
          <a:blip r:embed="rId1"/>
          <a:stretch/>
        </p:blipFill>
        <p:spPr>
          <a:xfrm>
            <a:off x="457200" y="2590920"/>
            <a:ext cx="2347920" cy="245268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4" descr=""/>
          <p:cNvPicPr/>
          <p:nvPr/>
        </p:nvPicPr>
        <p:blipFill>
          <a:blip r:embed="rId2"/>
          <a:stretch/>
        </p:blipFill>
        <p:spPr>
          <a:xfrm>
            <a:off x="3505320" y="2590920"/>
            <a:ext cx="2016000" cy="2431800"/>
          </a:xfrm>
          <a:prstGeom prst="rect">
            <a:avLst/>
          </a:prstGeom>
          <a:ln w="0">
            <a:noFill/>
          </a:ln>
        </p:spPr>
      </p:pic>
      <p:pic>
        <p:nvPicPr>
          <p:cNvPr id="219" name="Рисунок 2" descr=""/>
          <p:cNvPicPr/>
          <p:nvPr/>
        </p:nvPicPr>
        <p:blipFill>
          <a:blip r:embed="rId3"/>
          <a:stretch/>
        </p:blipFill>
        <p:spPr>
          <a:xfrm>
            <a:off x="6188040" y="2590920"/>
            <a:ext cx="1924200" cy="2492280"/>
          </a:xfrm>
          <a:prstGeom prst="rect">
            <a:avLst/>
          </a:prstGeom>
          <a:ln w="0">
            <a:noFill/>
          </a:ln>
        </p:spPr>
      </p:pic>
      <p:sp>
        <p:nvSpPr>
          <p:cNvPr id="220" name="Прямоугольник 4"/>
          <p:cNvSpPr/>
          <p:nvPr/>
        </p:nvSpPr>
        <p:spPr>
          <a:xfrm>
            <a:off x="1219320" y="1523880"/>
            <a:ext cx="680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1" lang="ru-RU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5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21" name="Прямоугольник 5"/>
          <p:cNvSpPr/>
          <p:nvPr/>
        </p:nvSpPr>
        <p:spPr>
          <a:xfrm>
            <a:off x="3855960" y="1562040"/>
            <a:ext cx="6825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1" lang="ru-RU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6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22" name="Прямоугольник 6"/>
          <p:cNvSpPr/>
          <p:nvPr/>
        </p:nvSpPr>
        <p:spPr>
          <a:xfrm>
            <a:off x="6224760" y="1523880"/>
            <a:ext cx="68076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ru-RU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№</a:t>
            </a:r>
            <a:r>
              <a:rPr b="1" lang="ru-RU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7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Прямоугольник 1"/>
          <p:cNvSpPr/>
          <p:nvPr/>
        </p:nvSpPr>
        <p:spPr>
          <a:xfrm>
            <a:off x="304920" y="533520"/>
            <a:ext cx="7315200" cy="1465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Рефлексия «Еркін микрофон»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Сабақта болған үш әрекетті талқылау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І. Біз бүгін оқыдық...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ІІ. Бізде жақсы іске асты...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ІІІ.Бізде қиын болды...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24" name="Рисунок 2" descr=""/>
          <p:cNvPicPr/>
          <p:nvPr/>
        </p:nvPicPr>
        <p:blipFill>
          <a:blip r:embed="rId1"/>
          <a:stretch/>
        </p:blipFill>
        <p:spPr>
          <a:xfrm>
            <a:off x="5732640" y="12600"/>
            <a:ext cx="3430440" cy="228600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Рисунок 1" descr=""/>
          <p:cNvPicPr/>
          <p:nvPr/>
        </p:nvPicPr>
        <p:blipFill>
          <a:blip r:embed="rId1"/>
          <a:srcRect l="0" t="0" r="43493" b="0"/>
          <a:stretch/>
        </p:blipFill>
        <p:spPr>
          <a:xfrm>
            <a:off x="4995720" y="258840"/>
            <a:ext cx="2051280" cy="4495680"/>
          </a:xfrm>
          <a:prstGeom prst="rect">
            <a:avLst/>
          </a:prstGeom>
          <a:ln w="0">
            <a:noFill/>
          </a:ln>
        </p:spPr>
      </p:pic>
      <p:pic>
        <p:nvPicPr>
          <p:cNvPr id="226" name="Рисунок 2" descr=""/>
          <p:cNvPicPr/>
          <p:nvPr/>
        </p:nvPicPr>
        <p:blipFill>
          <a:blip r:embed="rId2"/>
          <a:stretch/>
        </p:blipFill>
        <p:spPr>
          <a:xfrm>
            <a:off x="380880" y="258840"/>
            <a:ext cx="4648320" cy="4618080"/>
          </a:xfrm>
          <a:prstGeom prst="rect">
            <a:avLst/>
          </a:prstGeom>
          <a:ln w="0">
            <a:noFill/>
          </a:ln>
        </p:spPr>
      </p:pic>
      <p:sp>
        <p:nvSpPr>
          <p:cNvPr id="227" name="Rectangle 4"/>
          <p:cNvSpPr/>
          <p:nvPr/>
        </p:nvSpPr>
        <p:spPr>
          <a:xfrm>
            <a:off x="641520" y="2680920"/>
            <a:ext cx="9111960" cy="276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 algn="just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200" strike="noStrike" u="none">
                <a:solidFill>
                  <a:srgbClr val="ffffff"/>
                </a:solidFill>
                <a:uFillTx/>
                <a:latin typeface="Times New Roman"/>
                <a:ea typeface="Calibri"/>
              </a:rPr>
              <a:t>     </a:t>
            </a:r>
            <a:endParaRPr b="0" lang="ru-RU" sz="1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1142640" y="4741920"/>
            <a:ext cx="6172200" cy="2502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b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br>
              <a:rPr sz="6600"/>
            </a:br>
            <a:br>
              <a:rPr sz="6600"/>
            </a:br>
            <a:br>
              <a:rPr sz="6600"/>
            </a:br>
            <a:br>
              <a:rPr sz="6600"/>
            </a:br>
            <a:br>
              <a:rPr sz="6600"/>
            </a:br>
            <a:r>
              <a:rPr b="1" lang="kk-KZ" sz="66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Қандай өзгеріс байқайсыздар</a:t>
            </a:r>
            <a:br>
              <a:rPr sz="6600"/>
            </a:br>
            <a:endParaRPr b="0" lang="ru-RU" sz="6600" strike="noStrike" u="none">
              <a:solidFill>
                <a:srgbClr val="f5c201"/>
              </a:solidFill>
              <a:uFillTx/>
              <a:latin typeface="Cambria"/>
            </a:endParaRPr>
          </a:p>
        </p:txBody>
      </p:sp>
      <p:pic>
        <p:nvPicPr>
          <p:cNvPr id="21" name="Picture 4" descr="ᐈ Аэрозоль фото, фотографии аэрозоль | скачать на Depositphotos®"/>
          <p:cNvPicPr/>
          <p:nvPr/>
        </p:nvPicPr>
        <p:blipFill>
          <a:blip r:embed="rId1"/>
          <a:stretch/>
        </p:blipFill>
        <p:spPr>
          <a:xfrm>
            <a:off x="228600" y="52560"/>
            <a:ext cx="2670120" cy="2133360"/>
          </a:xfrm>
          <a:prstGeom prst="rect">
            <a:avLst/>
          </a:prstGeom>
          <a:ln w="0">
            <a:noFill/>
          </a:ln>
        </p:spPr>
      </p:pic>
      <p:pic>
        <p:nvPicPr>
          <p:cNvPr id="22" name="Рисунок 2" descr=""/>
          <p:cNvPicPr/>
          <p:nvPr/>
        </p:nvPicPr>
        <p:blipFill>
          <a:blip r:embed="rId2"/>
          <a:stretch/>
        </p:blipFill>
        <p:spPr>
          <a:xfrm>
            <a:off x="3809880" y="90360"/>
            <a:ext cx="2895840" cy="2057400"/>
          </a:xfrm>
          <a:prstGeom prst="rect">
            <a:avLst/>
          </a:prstGeom>
          <a:ln w="0">
            <a:noFill/>
          </a:ln>
        </p:spPr>
      </p:pic>
      <p:pic>
        <p:nvPicPr>
          <p:cNvPr id="23" name="Рисунок 3" descr=""/>
          <p:cNvPicPr/>
          <p:nvPr/>
        </p:nvPicPr>
        <p:blipFill>
          <a:blip r:embed="rId3"/>
          <a:srcRect l="28335" t="5806" r="22500" b="50861"/>
          <a:stretch/>
        </p:blipFill>
        <p:spPr>
          <a:xfrm>
            <a:off x="228600" y="2514600"/>
            <a:ext cx="2670120" cy="1511280"/>
          </a:xfrm>
          <a:prstGeom prst="rect">
            <a:avLst/>
          </a:prstGeom>
          <a:ln w="0">
            <a:noFill/>
          </a:ln>
        </p:spPr>
      </p:pic>
      <p:pic>
        <p:nvPicPr>
          <p:cNvPr id="24" name="Рисунок 4" descr=""/>
          <p:cNvPicPr/>
          <p:nvPr/>
        </p:nvPicPr>
        <p:blipFill>
          <a:blip r:embed="rId4"/>
          <a:srcRect l="14999" t="19108" r="12496" b="39708"/>
          <a:stretch/>
        </p:blipFill>
        <p:spPr>
          <a:xfrm>
            <a:off x="4114800" y="2454120"/>
            <a:ext cx="3733920" cy="1546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2"/>
          <p:cNvSpPr/>
          <p:nvPr/>
        </p:nvSpPr>
        <p:spPr>
          <a:xfrm>
            <a:off x="1866960" y="272880"/>
            <a:ext cx="5638680" cy="1069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Мембрана арқылы тасымалдану 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6" name="Text Box 4"/>
          <p:cNvSpPr/>
          <p:nvPr/>
        </p:nvSpPr>
        <p:spPr>
          <a:xfrm>
            <a:off x="152280" y="1573200"/>
            <a:ext cx="8178840" cy="2065680"/>
          </a:xfrm>
          <a:prstGeom prst="rect">
            <a:avLst/>
          </a:prstGeom>
          <a:noFill/>
          <a:ln w="57240">
            <a:solidFill>
              <a:srgbClr val="fedd6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Концентрация градиенті  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Электр потенциалының градиенті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32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Осмостық қысым арқылы 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27" name="Line 7"/>
          <p:cNvSpPr/>
          <p:nvPr/>
        </p:nvSpPr>
        <p:spPr>
          <a:xfrm>
            <a:off x="5334120" y="2057400"/>
            <a:ext cx="0" cy="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28" name="Picture 11" descr=""/>
          <p:cNvPicPr/>
          <p:nvPr/>
        </p:nvPicPr>
        <p:blipFill>
          <a:blip r:embed="rId1"/>
          <a:stretch/>
        </p:blipFill>
        <p:spPr>
          <a:xfrm>
            <a:off x="5791320" y="1573200"/>
            <a:ext cx="558720" cy="638280"/>
          </a:xfrm>
          <a:prstGeom prst="rect">
            <a:avLst/>
          </a:prstGeom>
          <a:ln w="0">
            <a:noFill/>
          </a:ln>
        </p:spPr>
      </p:pic>
      <p:pic>
        <p:nvPicPr>
          <p:cNvPr id="29" name="Рисунок 2" descr=""/>
          <p:cNvPicPr/>
          <p:nvPr/>
        </p:nvPicPr>
        <p:blipFill>
          <a:blip r:embed="rId2"/>
          <a:stretch/>
        </p:blipFill>
        <p:spPr>
          <a:xfrm>
            <a:off x="6705720" y="2352600"/>
            <a:ext cx="844560" cy="12826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0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afterEffect" fill="hold" presetClass="entr" presetID="4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ox(in)" transition="in">
                                      <p:cBhvr additive="repl"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/>
          </p:nvPr>
        </p:nvSpPr>
        <p:spPr>
          <a:xfrm>
            <a:off x="456840" y="1066320"/>
            <a:ext cx="7620120" cy="533412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t">
            <a:normAutofit/>
          </a:bodyPr>
          <a:p>
            <a:pPr indent="0" algn="ctr">
              <a:lnSpc>
                <a:spcPct val="100000"/>
              </a:lnSpc>
              <a:spcBef>
                <a:spcPts val="700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Жасуша 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1" name="Rectangle 6"/>
          <p:cNvSpPr/>
          <p:nvPr/>
        </p:nvSpPr>
        <p:spPr>
          <a:xfrm>
            <a:off x="4000680" y="0"/>
            <a:ext cx="2679480" cy="393840"/>
          </a:xfrm>
          <a:prstGeom prst="rect">
            <a:avLst/>
          </a:prstGeom>
          <a:solidFill>
            <a:srgbClr val="141c2f"/>
          </a:solidFill>
          <a:ln w="9360">
            <a:solidFill>
              <a:srgbClr val="141c2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32" name="Picture 17" descr="anikmal"/>
          <p:cNvPicPr/>
          <p:nvPr/>
        </p:nvPicPr>
        <p:blipFill>
          <a:blip r:embed="rId1"/>
          <a:stretch/>
        </p:blipFill>
        <p:spPr>
          <a:xfrm>
            <a:off x="671400" y="2197080"/>
            <a:ext cx="3291120" cy="3071880"/>
          </a:xfrm>
          <a:prstGeom prst="rect">
            <a:avLst/>
          </a:prstGeom>
          <a:ln w="0">
            <a:noFill/>
          </a:ln>
        </p:spPr>
      </p:pic>
      <p:pic>
        <p:nvPicPr>
          <p:cNvPr id="33" name="Picture 16" descr="plant"/>
          <p:cNvPicPr/>
          <p:nvPr/>
        </p:nvPicPr>
        <p:blipFill>
          <a:blip r:embed="rId2"/>
          <a:stretch/>
        </p:blipFill>
        <p:spPr>
          <a:xfrm>
            <a:off x="4572000" y="2182680"/>
            <a:ext cx="3164040" cy="33307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Oval 3"/>
          <p:cNvSpPr/>
          <p:nvPr/>
        </p:nvSpPr>
        <p:spPr>
          <a:xfrm>
            <a:off x="1219320" y="1371600"/>
            <a:ext cx="609480" cy="53352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5" name="Freeform 4"/>
          <p:cNvSpPr/>
          <p:nvPr/>
        </p:nvSpPr>
        <p:spPr>
          <a:xfrm>
            <a:off x="1247760" y="1828800"/>
            <a:ext cx="235080" cy="1211400"/>
          </a:xfrm>
          <a:custGeom>
            <a:avLst/>
            <a:gdLst>
              <a:gd name="textAreaLeft" fmla="*/ 0 w 235080"/>
              <a:gd name="textAreaRight" fmla="*/ 235440 w 23508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6" name="Freeform 5"/>
          <p:cNvSpPr/>
          <p:nvPr/>
        </p:nvSpPr>
        <p:spPr>
          <a:xfrm flipH="1">
            <a:off x="1523880" y="1828800"/>
            <a:ext cx="222480" cy="1211400"/>
          </a:xfrm>
          <a:custGeom>
            <a:avLst/>
            <a:gdLst>
              <a:gd name="textAreaLeft" fmla="*/ 360 w 222480"/>
              <a:gd name="textAreaRight" fmla="*/ 223200 w 22248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7" name="Oval 6"/>
          <p:cNvSpPr/>
          <p:nvPr/>
        </p:nvSpPr>
        <p:spPr>
          <a:xfrm>
            <a:off x="1828800" y="1371600"/>
            <a:ext cx="609480" cy="53352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8" name="Freeform 7"/>
          <p:cNvSpPr/>
          <p:nvPr/>
        </p:nvSpPr>
        <p:spPr>
          <a:xfrm>
            <a:off x="1857240" y="1828800"/>
            <a:ext cx="235080" cy="1211400"/>
          </a:xfrm>
          <a:custGeom>
            <a:avLst/>
            <a:gdLst>
              <a:gd name="textAreaLeft" fmla="*/ 0 w 235080"/>
              <a:gd name="textAreaRight" fmla="*/ 235440 w 23508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39" name="Freeform 8"/>
          <p:cNvSpPr/>
          <p:nvPr/>
        </p:nvSpPr>
        <p:spPr>
          <a:xfrm flipH="1">
            <a:off x="2133000" y="1828800"/>
            <a:ext cx="222120" cy="1211400"/>
          </a:xfrm>
          <a:custGeom>
            <a:avLst/>
            <a:gdLst>
              <a:gd name="textAreaLeft" fmla="*/ -360 w 222120"/>
              <a:gd name="textAreaRight" fmla="*/ 222120 w 22212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0" name="Oval 9"/>
          <p:cNvSpPr/>
          <p:nvPr/>
        </p:nvSpPr>
        <p:spPr>
          <a:xfrm>
            <a:off x="2438280" y="1371600"/>
            <a:ext cx="609840" cy="533520"/>
          </a:xfrm>
          <a:prstGeom prst="ellipse">
            <a:avLst/>
          </a:prstGeom>
          <a:solidFill>
            <a:srgbClr val="f0cdae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1" name="Freeform 10"/>
          <p:cNvSpPr/>
          <p:nvPr/>
        </p:nvSpPr>
        <p:spPr>
          <a:xfrm>
            <a:off x="2467080" y="1828800"/>
            <a:ext cx="234720" cy="1211400"/>
          </a:xfrm>
          <a:custGeom>
            <a:avLst/>
            <a:gdLst>
              <a:gd name="textAreaLeft" fmla="*/ 0 w 234720"/>
              <a:gd name="textAreaRight" fmla="*/ 235080 w 23472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2" name="Freeform 11"/>
          <p:cNvSpPr/>
          <p:nvPr/>
        </p:nvSpPr>
        <p:spPr>
          <a:xfrm flipH="1">
            <a:off x="2742480" y="1828800"/>
            <a:ext cx="222120" cy="1211400"/>
          </a:xfrm>
          <a:custGeom>
            <a:avLst/>
            <a:gdLst>
              <a:gd name="textAreaLeft" fmla="*/ -360 w 222120"/>
              <a:gd name="textAreaRight" fmla="*/ 222120 w 22212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3" name="Oval 12"/>
          <p:cNvSpPr/>
          <p:nvPr/>
        </p:nvSpPr>
        <p:spPr>
          <a:xfrm>
            <a:off x="3048120" y="1447920"/>
            <a:ext cx="60948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4" name="Freeform 13"/>
          <p:cNvSpPr/>
          <p:nvPr/>
        </p:nvSpPr>
        <p:spPr>
          <a:xfrm>
            <a:off x="3076560" y="1905120"/>
            <a:ext cx="235080" cy="1211040"/>
          </a:xfrm>
          <a:custGeom>
            <a:avLst/>
            <a:gdLst>
              <a:gd name="textAreaLeft" fmla="*/ 0 w 235080"/>
              <a:gd name="textAreaRight" fmla="*/ 235440 w 23508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5" name="Freeform 14"/>
          <p:cNvSpPr/>
          <p:nvPr/>
        </p:nvSpPr>
        <p:spPr>
          <a:xfrm flipH="1">
            <a:off x="3352680" y="1905120"/>
            <a:ext cx="222480" cy="1211040"/>
          </a:xfrm>
          <a:custGeom>
            <a:avLst/>
            <a:gdLst>
              <a:gd name="textAreaLeft" fmla="*/ 360 w 222480"/>
              <a:gd name="textAreaRight" fmla="*/ 223200 w 22248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6" name="Oval 15"/>
          <p:cNvSpPr/>
          <p:nvPr/>
        </p:nvSpPr>
        <p:spPr>
          <a:xfrm>
            <a:off x="3657600" y="1447920"/>
            <a:ext cx="60948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7" name="Freeform 16"/>
          <p:cNvSpPr/>
          <p:nvPr/>
        </p:nvSpPr>
        <p:spPr>
          <a:xfrm>
            <a:off x="3686040" y="1905120"/>
            <a:ext cx="235080" cy="1211040"/>
          </a:xfrm>
          <a:custGeom>
            <a:avLst/>
            <a:gdLst>
              <a:gd name="textAreaLeft" fmla="*/ 0 w 235080"/>
              <a:gd name="textAreaRight" fmla="*/ 235440 w 23508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8" name="Freeform 17"/>
          <p:cNvSpPr/>
          <p:nvPr/>
        </p:nvSpPr>
        <p:spPr>
          <a:xfrm flipH="1">
            <a:off x="3961800" y="1905120"/>
            <a:ext cx="222120" cy="1211040"/>
          </a:xfrm>
          <a:custGeom>
            <a:avLst/>
            <a:gdLst>
              <a:gd name="textAreaLeft" fmla="*/ -360 w 222120"/>
              <a:gd name="textAreaRight" fmla="*/ 222120 w 22212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49" name="Oval 18"/>
          <p:cNvSpPr/>
          <p:nvPr/>
        </p:nvSpPr>
        <p:spPr>
          <a:xfrm>
            <a:off x="4343400" y="1447920"/>
            <a:ext cx="60948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0" name="Freeform 19"/>
          <p:cNvSpPr/>
          <p:nvPr/>
        </p:nvSpPr>
        <p:spPr>
          <a:xfrm>
            <a:off x="4371840" y="1905120"/>
            <a:ext cx="235080" cy="1211040"/>
          </a:xfrm>
          <a:custGeom>
            <a:avLst/>
            <a:gdLst>
              <a:gd name="textAreaLeft" fmla="*/ 0 w 235080"/>
              <a:gd name="textAreaRight" fmla="*/ 235440 w 23508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1" name="Freeform 20"/>
          <p:cNvSpPr/>
          <p:nvPr/>
        </p:nvSpPr>
        <p:spPr>
          <a:xfrm flipH="1">
            <a:off x="4647600" y="1905120"/>
            <a:ext cx="222120" cy="1211040"/>
          </a:xfrm>
          <a:custGeom>
            <a:avLst/>
            <a:gdLst>
              <a:gd name="textAreaLeft" fmla="*/ -360 w 222120"/>
              <a:gd name="textAreaRight" fmla="*/ 222120 w 22212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2" name="Oval 21"/>
          <p:cNvSpPr/>
          <p:nvPr/>
        </p:nvSpPr>
        <p:spPr>
          <a:xfrm>
            <a:off x="4952880" y="1447920"/>
            <a:ext cx="60984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3" name="Freeform 22"/>
          <p:cNvSpPr/>
          <p:nvPr/>
        </p:nvSpPr>
        <p:spPr>
          <a:xfrm>
            <a:off x="4981680" y="1905120"/>
            <a:ext cx="234720" cy="1211040"/>
          </a:xfrm>
          <a:custGeom>
            <a:avLst/>
            <a:gdLst>
              <a:gd name="textAreaLeft" fmla="*/ 0 w 234720"/>
              <a:gd name="textAreaRight" fmla="*/ 235080 w 23472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4" name="Freeform 23"/>
          <p:cNvSpPr/>
          <p:nvPr/>
        </p:nvSpPr>
        <p:spPr>
          <a:xfrm flipH="1">
            <a:off x="5257080" y="1905120"/>
            <a:ext cx="222120" cy="1211040"/>
          </a:xfrm>
          <a:custGeom>
            <a:avLst/>
            <a:gdLst>
              <a:gd name="textAreaLeft" fmla="*/ -360 w 222120"/>
              <a:gd name="textAreaRight" fmla="*/ 222120 w 22212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5" name="Oval 24"/>
          <p:cNvSpPr/>
          <p:nvPr/>
        </p:nvSpPr>
        <p:spPr>
          <a:xfrm>
            <a:off x="5638680" y="1447920"/>
            <a:ext cx="60984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6" name="Freeform 25"/>
          <p:cNvSpPr/>
          <p:nvPr/>
        </p:nvSpPr>
        <p:spPr>
          <a:xfrm>
            <a:off x="5715000" y="1905120"/>
            <a:ext cx="235080" cy="1211040"/>
          </a:xfrm>
          <a:custGeom>
            <a:avLst/>
            <a:gdLst>
              <a:gd name="textAreaLeft" fmla="*/ 0 w 235080"/>
              <a:gd name="textAreaRight" fmla="*/ 235440 w 23508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7" name="Oval 26"/>
          <p:cNvSpPr/>
          <p:nvPr/>
        </p:nvSpPr>
        <p:spPr>
          <a:xfrm rot="10552800">
            <a:off x="5638320" y="4419000"/>
            <a:ext cx="60984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8" name="Freeform 27"/>
          <p:cNvSpPr/>
          <p:nvPr/>
        </p:nvSpPr>
        <p:spPr>
          <a:xfrm flipH="1">
            <a:off x="6019200" y="1981080"/>
            <a:ext cx="222120" cy="1211400"/>
          </a:xfrm>
          <a:custGeom>
            <a:avLst/>
            <a:gdLst>
              <a:gd name="textAreaLeft" fmla="*/ -360 w 222120"/>
              <a:gd name="textAreaRight" fmla="*/ 222120 w 22212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59" name="Freeform 28"/>
          <p:cNvSpPr/>
          <p:nvPr/>
        </p:nvSpPr>
        <p:spPr>
          <a:xfrm flipH="1" rot="10800000">
            <a:off x="5701320" y="3276720"/>
            <a:ext cx="160200" cy="1211040"/>
          </a:xfrm>
          <a:custGeom>
            <a:avLst/>
            <a:gdLst>
              <a:gd name="textAreaLeft" fmla="*/ -360 w 160200"/>
              <a:gd name="textAreaRight" fmla="*/ 160200 w 16020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0" name="Freeform 29"/>
          <p:cNvSpPr/>
          <p:nvPr/>
        </p:nvSpPr>
        <p:spPr>
          <a:xfrm rot="10800000">
            <a:off x="6006960" y="3200040"/>
            <a:ext cx="152640" cy="1211400"/>
          </a:xfrm>
          <a:custGeom>
            <a:avLst/>
            <a:gdLst>
              <a:gd name="textAreaLeft" fmla="*/ 0 w 152640"/>
              <a:gd name="textAreaRight" fmla="*/ 153000 w 15264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1" name="Oval 30"/>
          <p:cNvSpPr/>
          <p:nvPr/>
        </p:nvSpPr>
        <p:spPr>
          <a:xfrm rot="10552800">
            <a:off x="5028480" y="4419000"/>
            <a:ext cx="60948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2" name="Freeform 31"/>
          <p:cNvSpPr/>
          <p:nvPr/>
        </p:nvSpPr>
        <p:spPr>
          <a:xfrm flipH="1" rot="10800000">
            <a:off x="5092560" y="3276720"/>
            <a:ext cx="160560" cy="1211040"/>
          </a:xfrm>
          <a:custGeom>
            <a:avLst/>
            <a:gdLst>
              <a:gd name="textAreaLeft" fmla="*/ 360 w 160560"/>
              <a:gd name="textAreaRight" fmla="*/ 161280 w 16056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3" name="Freeform 32"/>
          <p:cNvSpPr/>
          <p:nvPr/>
        </p:nvSpPr>
        <p:spPr>
          <a:xfrm rot="10800000">
            <a:off x="5397120" y="3200040"/>
            <a:ext cx="152280" cy="1211400"/>
          </a:xfrm>
          <a:custGeom>
            <a:avLst/>
            <a:gdLst>
              <a:gd name="textAreaLeft" fmla="*/ 0 w 152280"/>
              <a:gd name="textAreaRight" fmla="*/ 152640 w 15228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4" name="Oval 33"/>
          <p:cNvSpPr/>
          <p:nvPr/>
        </p:nvSpPr>
        <p:spPr>
          <a:xfrm rot="10552800">
            <a:off x="4419000" y="4419000"/>
            <a:ext cx="60948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5" name="Freeform 34"/>
          <p:cNvSpPr/>
          <p:nvPr/>
        </p:nvSpPr>
        <p:spPr>
          <a:xfrm flipH="1" rot="10800000">
            <a:off x="4482000" y="3276720"/>
            <a:ext cx="160200" cy="1211040"/>
          </a:xfrm>
          <a:custGeom>
            <a:avLst/>
            <a:gdLst>
              <a:gd name="textAreaLeft" fmla="*/ -360 w 160200"/>
              <a:gd name="textAreaRight" fmla="*/ 160200 w 16020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6" name="Freeform 35"/>
          <p:cNvSpPr/>
          <p:nvPr/>
        </p:nvSpPr>
        <p:spPr>
          <a:xfrm rot="10800000">
            <a:off x="4787640" y="3200040"/>
            <a:ext cx="152280" cy="1211400"/>
          </a:xfrm>
          <a:custGeom>
            <a:avLst/>
            <a:gdLst>
              <a:gd name="textAreaLeft" fmla="*/ 0 w 152280"/>
              <a:gd name="textAreaRight" fmla="*/ 152640 w 15228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7" name="Oval 36"/>
          <p:cNvSpPr/>
          <p:nvPr/>
        </p:nvSpPr>
        <p:spPr>
          <a:xfrm rot="10552800">
            <a:off x="3809520" y="4419000"/>
            <a:ext cx="60984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8" name="Freeform 37"/>
          <p:cNvSpPr/>
          <p:nvPr/>
        </p:nvSpPr>
        <p:spPr>
          <a:xfrm flipH="1" rot="10800000">
            <a:off x="3872520" y="3276720"/>
            <a:ext cx="160200" cy="1211040"/>
          </a:xfrm>
          <a:custGeom>
            <a:avLst/>
            <a:gdLst>
              <a:gd name="textAreaLeft" fmla="*/ -360 w 160200"/>
              <a:gd name="textAreaRight" fmla="*/ 160200 w 16020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69" name="Freeform 38"/>
          <p:cNvSpPr/>
          <p:nvPr/>
        </p:nvSpPr>
        <p:spPr>
          <a:xfrm rot="10800000">
            <a:off x="4178160" y="3200040"/>
            <a:ext cx="152640" cy="1211400"/>
          </a:xfrm>
          <a:custGeom>
            <a:avLst/>
            <a:gdLst>
              <a:gd name="textAreaLeft" fmla="*/ 0 w 152640"/>
              <a:gd name="textAreaRight" fmla="*/ 153000 w 15264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0" name="Oval 39"/>
          <p:cNvSpPr/>
          <p:nvPr/>
        </p:nvSpPr>
        <p:spPr>
          <a:xfrm rot="10552800">
            <a:off x="3199680" y="4419000"/>
            <a:ext cx="60948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1" name="Freeform 40"/>
          <p:cNvSpPr/>
          <p:nvPr/>
        </p:nvSpPr>
        <p:spPr>
          <a:xfrm flipH="1" rot="10800000">
            <a:off x="3263760" y="3276720"/>
            <a:ext cx="160560" cy="1211040"/>
          </a:xfrm>
          <a:custGeom>
            <a:avLst/>
            <a:gdLst>
              <a:gd name="textAreaLeft" fmla="*/ 360 w 160560"/>
              <a:gd name="textAreaRight" fmla="*/ 161280 w 16056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2" name="Freeform 41"/>
          <p:cNvSpPr/>
          <p:nvPr/>
        </p:nvSpPr>
        <p:spPr>
          <a:xfrm rot="10800000">
            <a:off x="3568320" y="3200040"/>
            <a:ext cx="152280" cy="1211400"/>
          </a:xfrm>
          <a:custGeom>
            <a:avLst/>
            <a:gdLst>
              <a:gd name="textAreaLeft" fmla="*/ 0 w 152280"/>
              <a:gd name="textAreaRight" fmla="*/ 152640 w 15228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3" name="Oval 42"/>
          <p:cNvSpPr/>
          <p:nvPr/>
        </p:nvSpPr>
        <p:spPr>
          <a:xfrm rot="10552800">
            <a:off x="2513880" y="4419000"/>
            <a:ext cx="60948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4" name="Freeform 43"/>
          <p:cNvSpPr/>
          <p:nvPr/>
        </p:nvSpPr>
        <p:spPr>
          <a:xfrm flipH="1" rot="10800000">
            <a:off x="2577960" y="3276720"/>
            <a:ext cx="160560" cy="1211040"/>
          </a:xfrm>
          <a:custGeom>
            <a:avLst/>
            <a:gdLst>
              <a:gd name="textAreaLeft" fmla="*/ 360 w 160560"/>
              <a:gd name="textAreaRight" fmla="*/ 161280 w 16056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5" name="Freeform 44"/>
          <p:cNvSpPr/>
          <p:nvPr/>
        </p:nvSpPr>
        <p:spPr>
          <a:xfrm rot="10800000">
            <a:off x="2882520" y="3200040"/>
            <a:ext cx="152280" cy="1211400"/>
          </a:xfrm>
          <a:custGeom>
            <a:avLst/>
            <a:gdLst>
              <a:gd name="textAreaLeft" fmla="*/ 0 w 152280"/>
              <a:gd name="textAreaRight" fmla="*/ 152640 w 15228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6" name="Oval 45"/>
          <p:cNvSpPr/>
          <p:nvPr/>
        </p:nvSpPr>
        <p:spPr>
          <a:xfrm rot="10552800">
            <a:off x="1904400" y="4419000"/>
            <a:ext cx="60948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7" name="Freeform 46"/>
          <p:cNvSpPr/>
          <p:nvPr/>
        </p:nvSpPr>
        <p:spPr>
          <a:xfrm flipH="1" rot="10800000">
            <a:off x="1967400" y="3276720"/>
            <a:ext cx="160200" cy="1211040"/>
          </a:xfrm>
          <a:custGeom>
            <a:avLst/>
            <a:gdLst>
              <a:gd name="textAreaLeft" fmla="*/ -360 w 160200"/>
              <a:gd name="textAreaRight" fmla="*/ 160200 w 16020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8" name="Freeform 47"/>
          <p:cNvSpPr/>
          <p:nvPr/>
        </p:nvSpPr>
        <p:spPr>
          <a:xfrm rot="10800000">
            <a:off x="2273040" y="3200040"/>
            <a:ext cx="152280" cy="1211400"/>
          </a:xfrm>
          <a:custGeom>
            <a:avLst/>
            <a:gdLst>
              <a:gd name="textAreaLeft" fmla="*/ 0 w 152280"/>
              <a:gd name="textAreaRight" fmla="*/ 152640 w 15228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79" name="Oval 48"/>
          <p:cNvSpPr/>
          <p:nvPr/>
        </p:nvSpPr>
        <p:spPr>
          <a:xfrm rot="10552800">
            <a:off x="1370880" y="4419000"/>
            <a:ext cx="60948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0" name="Freeform 49"/>
          <p:cNvSpPr/>
          <p:nvPr/>
        </p:nvSpPr>
        <p:spPr>
          <a:xfrm flipH="1" rot="10800000">
            <a:off x="1434960" y="3276720"/>
            <a:ext cx="160560" cy="1211040"/>
          </a:xfrm>
          <a:custGeom>
            <a:avLst/>
            <a:gdLst>
              <a:gd name="textAreaLeft" fmla="*/ 360 w 160560"/>
              <a:gd name="textAreaRight" fmla="*/ 161280 w 16056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1" name="Freeform 50"/>
          <p:cNvSpPr/>
          <p:nvPr/>
        </p:nvSpPr>
        <p:spPr>
          <a:xfrm rot="10800000">
            <a:off x="1739520" y="3200040"/>
            <a:ext cx="152280" cy="1211400"/>
          </a:xfrm>
          <a:custGeom>
            <a:avLst/>
            <a:gdLst>
              <a:gd name="textAreaLeft" fmla="*/ 0 w 152280"/>
              <a:gd name="textAreaRight" fmla="*/ 152640 w 15228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2" name="Freeform 51"/>
          <p:cNvSpPr/>
          <p:nvPr/>
        </p:nvSpPr>
        <p:spPr>
          <a:xfrm>
            <a:off x="3809880" y="1371600"/>
            <a:ext cx="1312920" cy="3659040"/>
          </a:xfrm>
          <a:custGeom>
            <a:avLst/>
            <a:gdLst>
              <a:gd name="textAreaLeft" fmla="*/ 0 w 1312920"/>
              <a:gd name="textAreaRight" fmla="*/ 1313280 w 1312920"/>
              <a:gd name="textAreaTop" fmla="*/ 0 h 3659040"/>
              <a:gd name="textAreaBottom" fmla="*/ 3659400 h 3659040"/>
            </a:gdLst>
            <a:ahLst/>
            <a:rect l="textAreaLeft" t="textAreaTop" r="textAreaRight" b="textAreaBottom"/>
            <a:pathLst>
              <a:path w="827" h="2305">
                <a:moveTo>
                  <a:pt x="171" y="217"/>
                </a:moveTo>
                <a:cubicBezTo>
                  <a:pt x="137" y="114"/>
                  <a:pt x="130" y="149"/>
                  <a:pt x="155" y="62"/>
                </a:cubicBezTo>
                <a:cubicBezTo>
                  <a:pt x="160" y="46"/>
                  <a:pt x="159" y="27"/>
                  <a:pt x="171" y="15"/>
                </a:cubicBezTo>
                <a:cubicBezTo>
                  <a:pt x="183" y="3"/>
                  <a:pt x="202" y="5"/>
                  <a:pt x="218" y="0"/>
                </a:cubicBezTo>
                <a:cubicBezTo>
                  <a:pt x="351" y="12"/>
                  <a:pt x="518" y="21"/>
                  <a:pt x="622" y="124"/>
                </a:cubicBezTo>
                <a:cubicBezTo>
                  <a:pt x="653" y="155"/>
                  <a:pt x="685" y="186"/>
                  <a:pt x="716" y="217"/>
                </a:cubicBezTo>
                <a:cubicBezTo>
                  <a:pt x="727" y="228"/>
                  <a:pt x="747" y="249"/>
                  <a:pt x="747" y="249"/>
                </a:cubicBezTo>
                <a:cubicBezTo>
                  <a:pt x="752" y="264"/>
                  <a:pt x="756" y="281"/>
                  <a:pt x="763" y="295"/>
                </a:cubicBezTo>
                <a:cubicBezTo>
                  <a:pt x="771" y="312"/>
                  <a:pt x="786" y="325"/>
                  <a:pt x="794" y="342"/>
                </a:cubicBezTo>
                <a:cubicBezTo>
                  <a:pt x="807" y="372"/>
                  <a:pt x="825" y="435"/>
                  <a:pt x="825" y="435"/>
                </a:cubicBezTo>
                <a:cubicBezTo>
                  <a:pt x="820" y="503"/>
                  <a:pt x="817" y="571"/>
                  <a:pt x="809" y="638"/>
                </a:cubicBezTo>
                <a:cubicBezTo>
                  <a:pt x="801" y="707"/>
                  <a:pt x="769" y="774"/>
                  <a:pt x="747" y="840"/>
                </a:cubicBezTo>
                <a:cubicBezTo>
                  <a:pt x="708" y="953"/>
                  <a:pt x="668" y="1067"/>
                  <a:pt x="638" y="1183"/>
                </a:cubicBezTo>
                <a:cubicBezTo>
                  <a:pt x="655" y="1316"/>
                  <a:pt x="688" y="1425"/>
                  <a:pt x="747" y="1541"/>
                </a:cubicBezTo>
                <a:cubicBezTo>
                  <a:pt x="821" y="1688"/>
                  <a:pt x="728" y="1439"/>
                  <a:pt x="809" y="1681"/>
                </a:cubicBezTo>
                <a:cubicBezTo>
                  <a:pt x="814" y="1697"/>
                  <a:pt x="825" y="1728"/>
                  <a:pt x="825" y="1728"/>
                </a:cubicBezTo>
                <a:cubicBezTo>
                  <a:pt x="819" y="1811"/>
                  <a:pt x="827" y="2046"/>
                  <a:pt x="731" y="2117"/>
                </a:cubicBezTo>
                <a:cubicBezTo>
                  <a:pt x="639" y="2186"/>
                  <a:pt x="558" y="2236"/>
                  <a:pt x="451" y="2272"/>
                </a:cubicBezTo>
                <a:cubicBezTo>
                  <a:pt x="436" y="2277"/>
                  <a:pt x="420" y="2283"/>
                  <a:pt x="405" y="2288"/>
                </a:cubicBezTo>
                <a:cubicBezTo>
                  <a:pt x="389" y="2293"/>
                  <a:pt x="358" y="2304"/>
                  <a:pt x="358" y="2304"/>
                </a:cubicBezTo>
                <a:cubicBezTo>
                  <a:pt x="213" y="2292"/>
                  <a:pt x="144" y="2305"/>
                  <a:pt x="46" y="2210"/>
                </a:cubicBezTo>
                <a:cubicBezTo>
                  <a:pt x="36" y="2179"/>
                  <a:pt x="25" y="2148"/>
                  <a:pt x="15" y="2117"/>
                </a:cubicBezTo>
                <a:cubicBezTo>
                  <a:pt x="10" y="2101"/>
                  <a:pt x="0" y="2070"/>
                  <a:pt x="0" y="2070"/>
                </a:cubicBezTo>
                <a:cubicBezTo>
                  <a:pt x="29" y="1917"/>
                  <a:pt x="53" y="1735"/>
                  <a:pt x="140" y="1603"/>
                </a:cubicBezTo>
                <a:cubicBezTo>
                  <a:pt x="176" y="1496"/>
                  <a:pt x="148" y="1533"/>
                  <a:pt x="202" y="1478"/>
                </a:cubicBezTo>
                <a:cubicBezTo>
                  <a:pt x="240" y="1365"/>
                  <a:pt x="225" y="1417"/>
                  <a:pt x="249" y="1323"/>
                </a:cubicBezTo>
                <a:cubicBezTo>
                  <a:pt x="234" y="1176"/>
                  <a:pt x="216" y="1013"/>
                  <a:pt x="109" y="902"/>
                </a:cubicBezTo>
                <a:cubicBezTo>
                  <a:pt x="90" y="846"/>
                  <a:pt x="80" y="813"/>
                  <a:pt x="62" y="762"/>
                </a:cubicBezTo>
                <a:cubicBezTo>
                  <a:pt x="57" y="747"/>
                  <a:pt x="51" y="731"/>
                  <a:pt x="46" y="716"/>
                </a:cubicBezTo>
                <a:cubicBezTo>
                  <a:pt x="41" y="700"/>
                  <a:pt x="31" y="669"/>
                  <a:pt x="31" y="669"/>
                </a:cubicBezTo>
                <a:cubicBezTo>
                  <a:pt x="44" y="467"/>
                  <a:pt x="31" y="492"/>
                  <a:pt x="62" y="358"/>
                </a:cubicBezTo>
                <a:cubicBezTo>
                  <a:pt x="66" y="340"/>
                  <a:pt x="101" y="200"/>
                  <a:pt x="109" y="202"/>
                </a:cubicBezTo>
                <a:cubicBezTo>
                  <a:pt x="130" y="207"/>
                  <a:pt x="150" y="212"/>
                  <a:pt x="171" y="217"/>
                </a:cubicBezTo>
                <a:close/>
              </a:path>
            </a:pathLst>
          </a:custGeom>
          <a:solidFill>
            <a:srgbClr val="cc9900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3" name="Oval 52"/>
          <p:cNvSpPr/>
          <p:nvPr/>
        </p:nvSpPr>
        <p:spPr>
          <a:xfrm>
            <a:off x="6248520" y="1523880"/>
            <a:ext cx="609480" cy="53352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4" name="Freeform 53"/>
          <p:cNvSpPr/>
          <p:nvPr/>
        </p:nvSpPr>
        <p:spPr>
          <a:xfrm>
            <a:off x="6324480" y="1981080"/>
            <a:ext cx="235080" cy="1211400"/>
          </a:xfrm>
          <a:custGeom>
            <a:avLst/>
            <a:gdLst>
              <a:gd name="textAreaLeft" fmla="*/ 0 w 235080"/>
              <a:gd name="textAreaRight" fmla="*/ 235440 w 23508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5" name="Freeform 54"/>
          <p:cNvSpPr/>
          <p:nvPr/>
        </p:nvSpPr>
        <p:spPr>
          <a:xfrm flipH="1">
            <a:off x="6628680" y="2057400"/>
            <a:ext cx="222120" cy="1211400"/>
          </a:xfrm>
          <a:custGeom>
            <a:avLst/>
            <a:gdLst>
              <a:gd name="textAreaLeft" fmla="*/ -360 w 222120"/>
              <a:gd name="textAreaRight" fmla="*/ 222120 w 22212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6" name="Oval 55"/>
          <p:cNvSpPr/>
          <p:nvPr/>
        </p:nvSpPr>
        <p:spPr>
          <a:xfrm>
            <a:off x="6781680" y="1523880"/>
            <a:ext cx="609840" cy="53352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7" name="Freeform 56"/>
          <p:cNvSpPr/>
          <p:nvPr/>
        </p:nvSpPr>
        <p:spPr>
          <a:xfrm>
            <a:off x="6858000" y="1905120"/>
            <a:ext cx="235080" cy="1211040"/>
          </a:xfrm>
          <a:custGeom>
            <a:avLst/>
            <a:gdLst>
              <a:gd name="textAreaLeft" fmla="*/ 0 w 235080"/>
              <a:gd name="textAreaRight" fmla="*/ 235440 w 23508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8" name="Freeform 57"/>
          <p:cNvSpPr/>
          <p:nvPr/>
        </p:nvSpPr>
        <p:spPr>
          <a:xfrm flipH="1">
            <a:off x="7162200" y="1905120"/>
            <a:ext cx="222120" cy="1211040"/>
          </a:xfrm>
          <a:custGeom>
            <a:avLst/>
            <a:gdLst>
              <a:gd name="textAreaLeft" fmla="*/ -360 w 222120"/>
              <a:gd name="textAreaRight" fmla="*/ 222120 w 22212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89" name="Oval 58"/>
          <p:cNvSpPr/>
          <p:nvPr/>
        </p:nvSpPr>
        <p:spPr>
          <a:xfrm rot="10552800">
            <a:off x="6324120" y="4419000"/>
            <a:ext cx="60984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0" name="Freeform 59"/>
          <p:cNvSpPr/>
          <p:nvPr/>
        </p:nvSpPr>
        <p:spPr>
          <a:xfrm flipH="1" rot="10800000">
            <a:off x="6372720" y="3276720"/>
            <a:ext cx="160200" cy="1211040"/>
          </a:xfrm>
          <a:custGeom>
            <a:avLst/>
            <a:gdLst>
              <a:gd name="textAreaLeft" fmla="*/ -360 w 160200"/>
              <a:gd name="textAreaRight" fmla="*/ 160200 w 16020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1" name="Freeform 60"/>
          <p:cNvSpPr/>
          <p:nvPr/>
        </p:nvSpPr>
        <p:spPr>
          <a:xfrm rot="10800000">
            <a:off x="6705360" y="3200040"/>
            <a:ext cx="152280" cy="1211400"/>
          </a:xfrm>
          <a:custGeom>
            <a:avLst/>
            <a:gdLst>
              <a:gd name="textAreaLeft" fmla="*/ 0 w 152280"/>
              <a:gd name="textAreaRight" fmla="*/ 152640 w 15228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2" name="Oval 61"/>
          <p:cNvSpPr/>
          <p:nvPr/>
        </p:nvSpPr>
        <p:spPr>
          <a:xfrm rot="10552800">
            <a:off x="6857280" y="4419000"/>
            <a:ext cx="60948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3" name="Freeform 62"/>
          <p:cNvSpPr/>
          <p:nvPr/>
        </p:nvSpPr>
        <p:spPr>
          <a:xfrm flipH="1" rot="10800000">
            <a:off x="6921360" y="3276720"/>
            <a:ext cx="160560" cy="1211040"/>
          </a:xfrm>
          <a:custGeom>
            <a:avLst/>
            <a:gdLst>
              <a:gd name="textAreaLeft" fmla="*/ 360 w 160560"/>
              <a:gd name="textAreaRight" fmla="*/ 161280 w 16056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4" name="Freeform 63"/>
          <p:cNvSpPr/>
          <p:nvPr/>
        </p:nvSpPr>
        <p:spPr>
          <a:xfrm rot="10800000">
            <a:off x="7225920" y="3200040"/>
            <a:ext cx="152280" cy="1211400"/>
          </a:xfrm>
          <a:custGeom>
            <a:avLst/>
            <a:gdLst>
              <a:gd name="textAreaLeft" fmla="*/ 0 w 152280"/>
              <a:gd name="textAreaRight" fmla="*/ 152640 w 15228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5" name="Freeform 64"/>
          <p:cNvSpPr/>
          <p:nvPr/>
        </p:nvSpPr>
        <p:spPr>
          <a:xfrm>
            <a:off x="6248520" y="1219320"/>
            <a:ext cx="838080" cy="1066680"/>
          </a:xfrm>
          <a:custGeom>
            <a:avLst/>
            <a:gdLst>
              <a:gd name="textAreaLeft" fmla="*/ 0 w 838080"/>
              <a:gd name="textAreaRight" fmla="*/ 838440 w 838080"/>
              <a:gd name="textAreaTop" fmla="*/ 0 h 1066680"/>
              <a:gd name="textAreaBottom" fmla="*/ 1067040 h 1066680"/>
            </a:gdLst>
            <a:ahLst/>
            <a:rect l="textAreaLeft" t="textAreaTop" r="textAreaRight" b="textAreaBottom"/>
            <a:pathLst>
              <a:path w="766" h="840">
                <a:moveTo>
                  <a:pt x="330" y="778"/>
                </a:moveTo>
                <a:cubicBezTo>
                  <a:pt x="312" y="750"/>
                  <a:pt x="284" y="729"/>
                  <a:pt x="267" y="700"/>
                </a:cubicBezTo>
                <a:cubicBezTo>
                  <a:pt x="216" y="615"/>
                  <a:pt x="301" y="685"/>
                  <a:pt x="205" y="622"/>
                </a:cubicBezTo>
                <a:cubicBezTo>
                  <a:pt x="171" y="572"/>
                  <a:pt x="147" y="547"/>
                  <a:pt x="96" y="513"/>
                </a:cubicBezTo>
                <a:cubicBezTo>
                  <a:pt x="91" y="498"/>
                  <a:pt x="89" y="481"/>
                  <a:pt x="81" y="467"/>
                </a:cubicBezTo>
                <a:cubicBezTo>
                  <a:pt x="73" y="454"/>
                  <a:pt x="56" y="448"/>
                  <a:pt x="49" y="435"/>
                </a:cubicBezTo>
                <a:cubicBezTo>
                  <a:pt x="34" y="406"/>
                  <a:pt x="28" y="373"/>
                  <a:pt x="18" y="342"/>
                </a:cubicBezTo>
                <a:cubicBezTo>
                  <a:pt x="13" y="326"/>
                  <a:pt x="3" y="295"/>
                  <a:pt x="3" y="295"/>
                </a:cubicBezTo>
                <a:cubicBezTo>
                  <a:pt x="7" y="253"/>
                  <a:pt x="0" y="110"/>
                  <a:pt x="65" y="77"/>
                </a:cubicBezTo>
                <a:cubicBezTo>
                  <a:pt x="76" y="71"/>
                  <a:pt x="176" y="41"/>
                  <a:pt x="205" y="31"/>
                </a:cubicBezTo>
                <a:cubicBezTo>
                  <a:pt x="221" y="26"/>
                  <a:pt x="236" y="20"/>
                  <a:pt x="252" y="15"/>
                </a:cubicBezTo>
                <a:cubicBezTo>
                  <a:pt x="268" y="10"/>
                  <a:pt x="299" y="0"/>
                  <a:pt x="299" y="0"/>
                </a:cubicBezTo>
                <a:cubicBezTo>
                  <a:pt x="346" y="6"/>
                  <a:pt x="463" y="18"/>
                  <a:pt x="516" y="31"/>
                </a:cubicBezTo>
                <a:cubicBezTo>
                  <a:pt x="548" y="39"/>
                  <a:pt x="610" y="62"/>
                  <a:pt x="610" y="62"/>
                </a:cubicBezTo>
                <a:cubicBezTo>
                  <a:pt x="620" y="78"/>
                  <a:pt x="628" y="96"/>
                  <a:pt x="641" y="109"/>
                </a:cubicBezTo>
                <a:cubicBezTo>
                  <a:pt x="654" y="122"/>
                  <a:pt x="676" y="125"/>
                  <a:pt x="688" y="140"/>
                </a:cubicBezTo>
                <a:cubicBezTo>
                  <a:pt x="698" y="153"/>
                  <a:pt x="696" y="172"/>
                  <a:pt x="703" y="186"/>
                </a:cubicBezTo>
                <a:cubicBezTo>
                  <a:pt x="747" y="276"/>
                  <a:pt x="747" y="262"/>
                  <a:pt x="766" y="373"/>
                </a:cubicBezTo>
                <a:cubicBezTo>
                  <a:pt x="755" y="414"/>
                  <a:pt x="744" y="502"/>
                  <a:pt x="703" y="529"/>
                </a:cubicBezTo>
                <a:cubicBezTo>
                  <a:pt x="666" y="554"/>
                  <a:pt x="565" y="559"/>
                  <a:pt x="516" y="576"/>
                </a:cubicBezTo>
                <a:cubicBezTo>
                  <a:pt x="495" y="607"/>
                  <a:pt x="465" y="634"/>
                  <a:pt x="454" y="669"/>
                </a:cubicBezTo>
                <a:cubicBezTo>
                  <a:pt x="436" y="726"/>
                  <a:pt x="426" y="783"/>
                  <a:pt x="408" y="840"/>
                </a:cubicBezTo>
                <a:cubicBezTo>
                  <a:pt x="377" y="830"/>
                  <a:pt x="332" y="837"/>
                  <a:pt x="314" y="809"/>
                </a:cubicBezTo>
                <a:cubicBezTo>
                  <a:pt x="273" y="746"/>
                  <a:pt x="299" y="772"/>
                  <a:pt x="236" y="731"/>
                </a:cubicBezTo>
                <a:cubicBezTo>
                  <a:pt x="226" y="700"/>
                  <a:pt x="205" y="638"/>
                  <a:pt x="205" y="638"/>
                </a:cubicBezTo>
              </a:path>
            </a:pathLst>
          </a:custGeom>
          <a:solidFill>
            <a:srgbClr val="ffcc00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6" name="Oval 65"/>
          <p:cNvSpPr/>
          <p:nvPr/>
        </p:nvSpPr>
        <p:spPr>
          <a:xfrm>
            <a:off x="6248520" y="914400"/>
            <a:ext cx="533160" cy="457200"/>
          </a:xfrm>
          <a:prstGeom prst="ellipse">
            <a:avLst/>
          </a:prstGeom>
          <a:solidFill>
            <a:srgbClr val="3399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7" name="Oval 66"/>
          <p:cNvSpPr/>
          <p:nvPr/>
        </p:nvSpPr>
        <p:spPr>
          <a:xfrm>
            <a:off x="6934320" y="380880"/>
            <a:ext cx="533160" cy="457200"/>
          </a:xfrm>
          <a:prstGeom prst="ellipse">
            <a:avLst/>
          </a:prstGeom>
          <a:solidFill>
            <a:srgbClr val="3399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8" name="Oval 67"/>
          <p:cNvSpPr/>
          <p:nvPr/>
        </p:nvSpPr>
        <p:spPr>
          <a:xfrm>
            <a:off x="6477120" y="380880"/>
            <a:ext cx="533160" cy="457200"/>
          </a:xfrm>
          <a:prstGeom prst="ellipse">
            <a:avLst/>
          </a:prstGeom>
          <a:solidFill>
            <a:srgbClr val="3399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99" name="Oval 68"/>
          <p:cNvSpPr/>
          <p:nvPr/>
        </p:nvSpPr>
        <p:spPr>
          <a:xfrm>
            <a:off x="6248520" y="609480"/>
            <a:ext cx="533160" cy="457200"/>
          </a:xfrm>
          <a:prstGeom prst="ellipse">
            <a:avLst/>
          </a:prstGeom>
          <a:solidFill>
            <a:srgbClr val="3399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0" name="Oval 69"/>
          <p:cNvSpPr/>
          <p:nvPr/>
        </p:nvSpPr>
        <p:spPr>
          <a:xfrm>
            <a:off x="8077320" y="1447920"/>
            <a:ext cx="609480" cy="53316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1" name="Freeform 70"/>
          <p:cNvSpPr/>
          <p:nvPr/>
        </p:nvSpPr>
        <p:spPr>
          <a:xfrm>
            <a:off x="8153280" y="1905120"/>
            <a:ext cx="235080" cy="1211040"/>
          </a:xfrm>
          <a:custGeom>
            <a:avLst/>
            <a:gdLst>
              <a:gd name="textAreaLeft" fmla="*/ 0 w 235080"/>
              <a:gd name="textAreaRight" fmla="*/ 235440 w 235080"/>
              <a:gd name="textAreaTop" fmla="*/ 0 h 1211040"/>
              <a:gd name="textAreaBottom" fmla="*/ 1211400 h 121104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2" name="Freeform 71"/>
          <p:cNvSpPr/>
          <p:nvPr/>
        </p:nvSpPr>
        <p:spPr>
          <a:xfrm flipH="1">
            <a:off x="8457480" y="1981080"/>
            <a:ext cx="222120" cy="1211400"/>
          </a:xfrm>
          <a:custGeom>
            <a:avLst/>
            <a:gdLst>
              <a:gd name="textAreaLeft" fmla="*/ -360 w 222120"/>
              <a:gd name="textAreaRight" fmla="*/ 222120 w 22212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3" name="Oval 72"/>
          <p:cNvSpPr/>
          <p:nvPr/>
        </p:nvSpPr>
        <p:spPr>
          <a:xfrm>
            <a:off x="7391520" y="1523880"/>
            <a:ext cx="609480" cy="53352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4" name="Freeform 73"/>
          <p:cNvSpPr/>
          <p:nvPr/>
        </p:nvSpPr>
        <p:spPr>
          <a:xfrm>
            <a:off x="7467480" y="1981080"/>
            <a:ext cx="235080" cy="1211400"/>
          </a:xfrm>
          <a:custGeom>
            <a:avLst/>
            <a:gdLst>
              <a:gd name="textAreaLeft" fmla="*/ 0 w 235080"/>
              <a:gd name="textAreaRight" fmla="*/ 235440 w 23508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5" name="Freeform 74"/>
          <p:cNvSpPr/>
          <p:nvPr/>
        </p:nvSpPr>
        <p:spPr>
          <a:xfrm flipH="1">
            <a:off x="7771680" y="2057400"/>
            <a:ext cx="222120" cy="1211400"/>
          </a:xfrm>
          <a:custGeom>
            <a:avLst/>
            <a:gdLst>
              <a:gd name="textAreaLeft" fmla="*/ -360 w 222120"/>
              <a:gd name="textAreaRight" fmla="*/ 222120 w 22212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6" name="Oval 75"/>
          <p:cNvSpPr/>
          <p:nvPr/>
        </p:nvSpPr>
        <p:spPr>
          <a:xfrm rot="10552800">
            <a:off x="7479720" y="4343040"/>
            <a:ext cx="609480" cy="53352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7" name="Freeform 76"/>
          <p:cNvSpPr/>
          <p:nvPr/>
        </p:nvSpPr>
        <p:spPr>
          <a:xfrm flipH="1" rot="10800000">
            <a:off x="7542720" y="3200040"/>
            <a:ext cx="160200" cy="1211400"/>
          </a:xfrm>
          <a:custGeom>
            <a:avLst/>
            <a:gdLst>
              <a:gd name="textAreaLeft" fmla="*/ -360 w 160200"/>
              <a:gd name="textAreaRight" fmla="*/ 160200 w 16020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8" name="Freeform 77"/>
          <p:cNvSpPr/>
          <p:nvPr/>
        </p:nvSpPr>
        <p:spPr>
          <a:xfrm rot="10800000">
            <a:off x="7848360" y="3123720"/>
            <a:ext cx="152280" cy="1211400"/>
          </a:xfrm>
          <a:custGeom>
            <a:avLst/>
            <a:gdLst>
              <a:gd name="textAreaLeft" fmla="*/ 0 w 152280"/>
              <a:gd name="textAreaRight" fmla="*/ 152640 w 15228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09" name="Oval 78"/>
          <p:cNvSpPr/>
          <p:nvPr/>
        </p:nvSpPr>
        <p:spPr>
          <a:xfrm rot="10552800">
            <a:off x="8165520" y="4343040"/>
            <a:ext cx="609480" cy="533520"/>
          </a:xfrm>
          <a:prstGeom prst="ellipse">
            <a:avLst/>
          </a:prstGeom>
          <a:solidFill>
            <a:srgbClr val="eaf2ac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0" name="Freeform 79"/>
          <p:cNvSpPr/>
          <p:nvPr/>
        </p:nvSpPr>
        <p:spPr>
          <a:xfrm flipH="1" rot="10800000">
            <a:off x="8228520" y="3200040"/>
            <a:ext cx="160200" cy="1211400"/>
          </a:xfrm>
          <a:custGeom>
            <a:avLst/>
            <a:gdLst>
              <a:gd name="textAreaLeft" fmla="*/ -360 w 160200"/>
              <a:gd name="textAreaRight" fmla="*/ 160200 w 16020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1" name="Freeform 80"/>
          <p:cNvSpPr/>
          <p:nvPr/>
        </p:nvSpPr>
        <p:spPr>
          <a:xfrm rot="10800000">
            <a:off x="8534160" y="3123720"/>
            <a:ext cx="152280" cy="1211400"/>
          </a:xfrm>
          <a:custGeom>
            <a:avLst/>
            <a:gdLst>
              <a:gd name="textAreaLeft" fmla="*/ 0 w 152280"/>
              <a:gd name="textAreaRight" fmla="*/ 152640 w 152280"/>
              <a:gd name="textAreaTop" fmla="*/ 0 h 1211400"/>
              <a:gd name="textAreaBottom" fmla="*/ 1211760 h 1211400"/>
            </a:gdLst>
            <a:ahLst/>
            <a:rect l="textAreaLeft" t="textAreaTop" r="textAreaRight" b="textAreaBottom"/>
            <a:pathLst>
              <a:path w="148" h="763">
                <a:moveTo>
                  <a:pt x="148" y="0"/>
                </a:moveTo>
                <a:cubicBezTo>
                  <a:pt x="103" y="68"/>
                  <a:pt x="81" y="123"/>
                  <a:pt x="39" y="187"/>
                </a:cubicBezTo>
                <a:cubicBezTo>
                  <a:pt x="0" y="310"/>
                  <a:pt x="46" y="438"/>
                  <a:pt x="70" y="560"/>
                </a:cubicBezTo>
                <a:cubicBezTo>
                  <a:pt x="49" y="690"/>
                  <a:pt x="55" y="622"/>
                  <a:pt x="55" y="763"/>
                </a:cubicBezTo>
              </a:path>
            </a:pathLst>
          </a:custGeom>
          <a:noFill/>
          <a:ln w="2844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2" name="Freeform 81"/>
          <p:cNvSpPr/>
          <p:nvPr/>
        </p:nvSpPr>
        <p:spPr>
          <a:xfrm>
            <a:off x="1905120" y="4114800"/>
            <a:ext cx="533160" cy="1020600"/>
          </a:xfrm>
          <a:custGeom>
            <a:avLst/>
            <a:gdLst>
              <a:gd name="textAreaLeft" fmla="*/ 0 w 533160"/>
              <a:gd name="textAreaRight" fmla="*/ 533520 w 533160"/>
              <a:gd name="textAreaTop" fmla="*/ 0 h 1020600"/>
              <a:gd name="textAreaBottom" fmla="*/ 1020960 h 1020600"/>
            </a:gdLst>
            <a:ahLst/>
            <a:rect l="textAreaLeft" t="textAreaTop" r="textAreaRight" b="textAreaBottom"/>
            <a:pathLst>
              <a:path w="856" h="837">
                <a:moveTo>
                  <a:pt x="436" y="93"/>
                </a:moveTo>
                <a:cubicBezTo>
                  <a:pt x="405" y="83"/>
                  <a:pt x="373" y="73"/>
                  <a:pt x="342" y="62"/>
                </a:cubicBezTo>
                <a:cubicBezTo>
                  <a:pt x="327" y="57"/>
                  <a:pt x="296" y="46"/>
                  <a:pt x="296" y="46"/>
                </a:cubicBezTo>
                <a:cubicBezTo>
                  <a:pt x="208" y="57"/>
                  <a:pt x="152" y="48"/>
                  <a:pt x="93" y="109"/>
                </a:cubicBezTo>
                <a:cubicBezTo>
                  <a:pt x="88" y="124"/>
                  <a:pt x="86" y="141"/>
                  <a:pt x="78" y="155"/>
                </a:cubicBezTo>
                <a:cubicBezTo>
                  <a:pt x="70" y="168"/>
                  <a:pt x="53" y="173"/>
                  <a:pt x="46" y="186"/>
                </a:cubicBezTo>
                <a:cubicBezTo>
                  <a:pt x="20" y="239"/>
                  <a:pt x="11" y="301"/>
                  <a:pt x="0" y="358"/>
                </a:cubicBezTo>
                <a:cubicBezTo>
                  <a:pt x="5" y="410"/>
                  <a:pt x="6" y="462"/>
                  <a:pt x="15" y="513"/>
                </a:cubicBezTo>
                <a:cubicBezTo>
                  <a:pt x="31" y="599"/>
                  <a:pt x="59" y="622"/>
                  <a:pt x="109" y="685"/>
                </a:cubicBezTo>
                <a:cubicBezTo>
                  <a:pt x="121" y="699"/>
                  <a:pt x="126" y="719"/>
                  <a:pt x="140" y="731"/>
                </a:cubicBezTo>
                <a:cubicBezTo>
                  <a:pt x="153" y="741"/>
                  <a:pt x="173" y="739"/>
                  <a:pt x="187" y="747"/>
                </a:cubicBezTo>
                <a:cubicBezTo>
                  <a:pt x="348" y="837"/>
                  <a:pt x="221" y="789"/>
                  <a:pt x="327" y="825"/>
                </a:cubicBezTo>
                <a:cubicBezTo>
                  <a:pt x="400" y="820"/>
                  <a:pt x="473" y="820"/>
                  <a:pt x="545" y="809"/>
                </a:cubicBezTo>
                <a:cubicBezTo>
                  <a:pt x="577" y="804"/>
                  <a:pt x="638" y="778"/>
                  <a:pt x="638" y="778"/>
                </a:cubicBezTo>
                <a:cubicBezTo>
                  <a:pt x="689" y="744"/>
                  <a:pt x="712" y="703"/>
                  <a:pt x="763" y="669"/>
                </a:cubicBezTo>
                <a:cubicBezTo>
                  <a:pt x="815" y="505"/>
                  <a:pt x="733" y="747"/>
                  <a:pt x="809" y="576"/>
                </a:cubicBezTo>
                <a:cubicBezTo>
                  <a:pt x="822" y="546"/>
                  <a:pt x="830" y="513"/>
                  <a:pt x="840" y="482"/>
                </a:cubicBezTo>
                <a:cubicBezTo>
                  <a:pt x="845" y="466"/>
                  <a:pt x="856" y="435"/>
                  <a:pt x="856" y="435"/>
                </a:cubicBezTo>
                <a:cubicBezTo>
                  <a:pt x="851" y="388"/>
                  <a:pt x="848" y="341"/>
                  <a:pt x="840" y="295"/>
                </a:cubicBezTo>
                <a:cubicBezTo>
                  <a:pt x="823" y="196"/>
                  <a:pt x="708" y="136"/>
                  <a:pt x="622" y="109"/>
                </a:cubicBezTo>
                <a:cubicBezTo>
                  <a:pt x="547" y="134"/>
                  <a:pt x="482" y="155"/>
                  <a:pt x="405" y="171"/>
                </a:cubicBezTo>
                <a:cubicBezTo>
                  <a:pt x="349" y="157"/>
                  <a:pt x="301" y="142"/>
                  <a:pt x="264" y="93"/>
                </a:cubicBezTo>
                <a:cubicBezTo>
                  <a:pt x="241" y="63"/>
                  <a:pt x="202" y="0"/>
                  <a:pt x="202" y="0"/>
                </a:cubicBezTo>
                <a:lnTo>
                  <a:pt x="315" y="67"/>
                </a:lnTo>
              </a:path>
            </a:pathLst>
          </a:custGeom>
          <a:solidFill>
            <a:srgbClr val="ff7c80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3" name="Text Box 82"/>
          <p:cNvSpPr/>
          <p:nvPr/>
        </p:nvSpPr>
        <p:spPr>
          <a:xfrm>
            <a:off x="7696080" y="457200"/>
            <a:ext cx="1067040" cy="58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2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990000"/>
                </a:solidFill>
                <a:uFillTx/>
                <a:latin typeface="Times New Roman"/>
                <a:ea typeface="Arial"/>
              </a:rPr>
              <a:t>ECF</a:t>
            </a:r>
            <a:endParaRPr b="0" lang="ru-RU" sz="32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4" name="AutoShape 84"/>
          <p:cNvSpPr/>
          <p:nvPr/>
        </p:nvSpPr>
        <p:spPr>
          <a:xfrm>
            <a:off x="6019920" y="3809880"/>
            <a:ext cx="533160" cy="381240"/>
          </a:xfrm>
          <a:prstGeom prst="hexagon">
            <a:avLst>
              <a:gd name="adj" fmla="val 34962"/>
              <a:gd name="vf" fmla="val 115470"/>
            </a:avLst>
          </a:prstGeom>
          <a:solidFill>
            <a:srgbClr val="cc9900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5" name="AutoShape 85"/>
          <p:cNvSpPr/>
          <p:nvPr/>
        </p:nvSpPr>
        <p:spPr>
          <a:xfrm>
            <a:off x="6019920" y="4191120"/>
            <a:ext cx="457200" cy="533160"/>
          </a:xfrm>
          <a:prstGeom prst="hexagon">
            <a:avLst>
              <a:gd name="adj" fmla="val 25000"/>
              <a:gd name="vf" fmla="val 115470"/>
            </a:avLst>
          </a:prstGeom>
          <a:solidFill>
            <a:srgbClr val="cc9900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6" name="AutoShape 86"/>
          <p:cNvSpPr/>
          <p:nvPr/>
        </p:nvSpPr>
        <p:spPr>
          <a:xfrm rot="21456600">
            <a:off x="2742840" y="2133360"/>
            <a:ext cx="533520" cy="304560"/>
          </a:xfrm>
          <a:prstGeom prst="hexagon">
            <a:avLst>
              <a:gd name="adj" fmla="val 43794"/>
              <a:gd name="vf" fmla="val 115470"/>
            </a:avLst>
          </a:prstGeom>
          <a:solidFill>
            <a:srgbClr val="cc9900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7" name="AutoShape 87"/>
          <p:cNvSpPr/>
          <p:nvPr/>
        </p:nvSpPr>
        <p:spPr>
          <a:xfrm rot="442800">
            <a:off x="2886120" y="1817640"/>
            <a:ext cx="380880" cy="304920"/>
          </a:xfrm>
          <a:prstGeom prst="hexagon">
            <a:avLst>
              <a:gd name="adj" fmla="val 25369"/>
              <a:gd name="vf" fmla="val 115470"/>
            </a:avLst>
          </a:prstGeom>
          <a:solidFill>
            <a:srgbClr val="cc9900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8" name="Rectangle 88"/>
          <p:cNvSpPr/>
          <p:nvPr/>
        </p:nvSpPr>
        <p:spPr>
          <a:xfrm>
            <a:off x="4343400" y="1219320"/>
            <a:ext cx="304920" cy="152280"/>
          </a:xfrm>
          <a:prstGeom prst="rect">
            <a:avLst/>
          </a:prstGeom>
          <a:solidFill>
            <a:srgbClr val="141c2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19" name="AutoShape 89"/>
          <p:cNvSpPr/>
          <p:nvPr/>
        </p:nvSpPr>
        <p:spPr>
          <a:xfrm>
            <a:off x="4343400" y="1371600"/>
            <a:ext cx="228600" cy="3657600"/>
          </a:xfrm>
          <a:prstGeom prst="can">
            <a:avLst>
              <a:gd name="adj" fmla="val 3388"/>
            </a:avLst>
          </a:prstGeom>
          <a:solidFill>
            <a:srgbClr val="141c2f"/>
          </a:solidFill>
          <a:ln w="38160">
            <a:solidFill>
              <a:srgbClr val="cc99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rm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0" name="Oval 90"/>
          <p:cNvSpPr/>
          <p:nvPr/>
        </p:nvSpPr>
        <p:spPr>
          <a:xfrm>
            <a:off x="6400800" y="762120"/>
            <a:ext cx="533520" cy="457200"/>
          </a:xfrm>
          <a:prstGeom prst="ellipse">
            <a:avLst/>
          </a:prstGeom>
          <a:solidFill>
            <a:srgbClr val="3399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1" name="Oval 91"/>
          <p:cNvSpPr/>
          <p:nvPr/>
        </p:nvSpPr>
        <p:spPr>
          <a:xfrm>
            <a:off x="2895480" y="990720"/>
            <a:ext cx="228600" cy="457200"/>
          </a:xfrm>
          <a:prstGeom prst="ellipse">
            <a:avLst/>
          </a:prstGeom>
          <a:solidFill>
            <a:srgbClr val="3399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2" name="Oval 92"/>
          <p:cNvSpPr/>
          <p:nvPr/>
        </p:nvSpPr>
        <p:spPr>
          <a:xfrm>
            <a:off x="2743200" y="1219320"/>
            <a:ext cx="228600" cy="304560"/>
          </a:xfrm>
          <a:prstGeom prst="ellipse">
            <a:avLst/>
          </a:prstGeom>
          <a:solidFill>
            <a:srgbClr val="3399ff"/>
          </a:solidFill>
          <a:ln w="936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3" name="Text Box 93"/>
          <p:cNvSpPr/>
          <p:nvPr/>
        </p:nvSpPr>
        <p:spPr>
          <a:xfrm>
            <a:off x="3505320" y="228600"/>
            <a:ext cx="251460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4" name="Line 95"/>
          <p:cNvSpPr/>
          <p:nvPr/>
        </p:nvSpPr>
        <p:spPr>
          <a:xfrm flipV="1">
            <a:off x="2895480" y="533520"/>
            <a:ext cx="762120" cy="83808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5" name="Line 96"/>
          <p:cNvSpPr/>
          <p:nvPr/>
        </p:nvSpPr>
        <p:spPr>
          <a:xfrm flipH="1" flipV="1">
            <a:off x="5486400" y="1066320"/>
            <a:ext cx="914400" cy="30492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6" name="Text Box 97"/>
          <p:cNvSpPr/>
          <p:nvPr/>
        </p:nvSpPr>
        <p:spPr>
          <a:xfrm>
            <a:off x="2057400" y="5105520"/>
            <a:ext cx="2416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7" name="Freeform 98"/>
          <p:cNvSpPr/>
          <p:nvPr/>
        </p:nvSpPr>
        <p:spPr>
          <a:xfrm>
            <a:off x="7373880" y="1523880"/>
            <a:ext cx="1312920" cy="3659400"/>
          </a:xfrm>
          <a:custGeom>
            <a:avLst/>
            <a:gdLst>
              <a:gd name="textAreaLeft" fmla="*/ 0 w 1312920"/>
              <a:gd name="textAreaRight" fmla="*/ 1313280 w 1312920"/>
              <a:gd name="textAreaTop" fmla="*/ 0 h 3659400"/>
              <a:gd name="textAreaBottom" fmla="*/ 3659760 h 3659400"/>
            </a:gdLst>
            <a:ahLst/>
            <a:rect l="textAreaLeft" t="textAreaTop" r="textAreaRight" b="textAreaBottom"/>
            <a:pathLst>
              <a:path w="827" h="2305">
                <a:moveTo>
                  <a:pt x="171" y="217"/>
                </a:moveTo>
                <a:cubicBezTo>
                  <a:pt x="137" y="114"/>
                  <a:pt x="130" y="149"/>
                  <a:pt x="155" y="62"/>
                </a:cubicBezTo>
                <a:cubicBezTo>
                  <a:pt x="160" y="46"/>
                  <a:pt x="159" y="27"/>
                  <a:pt x="171" y="15"/>
                </a:cubicBezTo>
                <a:cubicBezTo>
                  <a:pt x="183" y="3"/>
                  <a:pt x="202" y="5"/>
                  <a:pt x="218" y="0"/>
                </a:cubicBezTo>
                <a:cubicBezTo>
                  <a:pt x="351" y="12"/>
                  <a:pt x="518" y="21"/>
                  <a:pt x="622" y="124"/>
                </a:cubicBezTo>
                <a:cubicBezTo>
                  <a:pt x="653" y="155"/>
                  <a:pt x="685" y="186"/>
                  <a:pt x="716" y="217"/>
                </a:cubicBezTo>
                <a:cubicBezTo>
                  <a:pt x="727" y="228"/>
                  <a:pt x="747" y="249"/>
                  <a:pt x="747" y="249"/>
                </a:cubicBezTo>
                <a:cubicBezTo>
                  <a:pt x="752" y="264"/>
                  <a:pt x="756" y="281"/>
                  <a:pt x="763" y="295"/>
                </a:cubicBezTo>
                <a:cubicBezTo>
                  <a:pt x="771" y="312"/>
                  <a:pt x="786" y="325"/>
                  <a:pt x="794" y="342"/>
                </a:cubicBezTo>
                <a:cubicBezTo>
                  <a:pt x="807" y="372"/>
                  <a:pt x="825" y="435"/>
                  <a:pt x="825" y="435"/>
                </a:cubicBezTo>
                <a:cubicBezTo>
                  <a:pt x="820" y="503"/>
                  <a:pt x="817" y="571"/>
                  <a:pt x="809" y="638"/>
                </a:cubicBezTo>
                <a:cubicBezTo>
                  <a:pt x="801" y="707"/>
                  <a:pt x="769" y="774"/>
                  <a:pt x="747" y="840"/>
                </a:cubicBezTo>
                <a:cubicBezTo>
                  <a:pt x="708" y="953"/>
                  <a:pt x="668" y="1067"/>
                  <a:pt x="638" y="1183"/>
                </a:cubicBezTo>
                <a:cubicBezTo>
                  <a:pt x="655" y="1316"/>
                  <a:pt x="688" y="1425"/>
                  <a:pt x="747" y="1541"/>
                </a:cubicBezTo>
                <a:cubicBezTo>
                  <a:pt x="821" y="1688"/>
                  <a:pt x="728" y="1439"/>
                  <a:pt x="809" y="1681"/>
                </a:cubicBezTo>
                <a:cubicBezTo>
                  <a:pt x="814" y="1697"/>
                  <a:pt x="825" y="1728"/>
                  <a:pt x="825" y="1728"/>
                </a:cubicBezTo>
                <a:cubicBezTo>
                  <a:pt x="819" y="1811"/>
                  <a:pt x="827" y="2046"/>
                  <a:pt x="731" y="2117"/>
                </a:cubicBezTo>
                <a:cubicBezTo>
                  <a:pt x="639" y="2186"/>
                  <a:pt x="558" y="2236"/>
                  <a:pt x="451" y="2272"/>
                </a:cubicBezTo>
                <a:cubicBezTo>
                  <a:pt x="436" y="2277"/>
                  <a:pt x="420" y="2283"/>
                  <a:pt x="405" y="2288"/>
                </a:cubicBezTo>
                <a:cubicBezTo>
                  <a:pt x="389" y="2293"/>
                  <a:pt x="358" y="2304"/>
                  <a:pt x="358" y="2304"/>
                </a:cubicBezTo>
                <a:cubicBezTo>
                  <a:pt x="213" y="2292"/>
                  <a:pt x="144" y="2305"/>
                  <a:pt x="46" y="2210"/>
                </a:cubicBezTo>
                <a:cubicBezTo>
                  <a:pt x="36" y="2179"/>
                  <a:pt x="25" y="2148"/>
                  <a:pt x="15" y="2117"/>
                </a:cubicBezTo>
                <a:cubicBezTo>
                  <a:pt x="10" y="2101"/>
                  <a:pt x="0" y="2070"/>
                  <a:pt x="0" y="2070"/>
                </a:cubicBezTo>
                <a:cubicBezTo>
                  <a:pt x="29" y="1917"/>
                  <a:pt x="53" y="1735"/>
                  <a:pt x="140" y="1603"/>
                </a:cubicBezTo>
                <a:cubicBezTo>
                  <a:pt x="176" y="1496"/>
                  <a:pt x="148" y="1533"/>
                  <a:pt x="202" y="1478"/>
                </a:cubicBezTo>
                <a:cubicBezTo>
                  <a:pt x="240" y="1365"/>
                  <a:pt x="225" y="1417"/>
                  <a:pt x="249" y="1323"/>
                </a:cubicBezTo>
                <a:cubicBezTo>
                  <a:pt x="234" y="1176"/>
                  <a:pt x="216" y="1013"/>
                  <a:pt x="109" y="902"/>
                </a:cubicBezTo>
                <a:cubicBezTo>
                  <a:pt x="90" y="846"/>
                  <a:pt x="80" y="813"/>
                  <a:pt x="62" y="762"/>
                </a:cubicBezTo>
                <a:cubicBezTo>
                  <a:pt x="57" y="747"/>
                  <a:pt x="51" y="731"/>
                  <a:pt x="46" y="716"/>
                </a:cubicBezTo>
                <a:cubicBezTo>
                  <a:pt x="41" y="700"/>
                  <a:pt x="31" y="669"/>
                  <a:pt x="31" y="669"/>
                </a:cubicBezTo>
                <a:cubicBezTo>
                  <a:pt x="44" y="467"/>
                  <a:pt x="31" y="492"/>
                  <a:pt x="62" y="358"/>
                </a:cubicBezTo>
                <a:cubicBezTo>
                  <a:pt x="66" y="340"/>
                  <a:pt x="101" y="200"/>
                  <a:pt x="109" y="202"/>
                </a:cubicBezTo>
                <a:cubicBezTo>
                  <a:pt x="130" y="207"/>
                  <a:pt x="150" y="212"/>
                  <a:pt x="171" y="217"/>
                </a:cubicBezTo>
                <a:close/>
              </a:path>
            </a:pathLst>
          </a:custGeom>
          <a:solidFill>
            <a:srgbClr val="cc9900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8" name="Line 100"/>
          <p:cNvSpPr/>
          <p:nvPr/>
        </p:nvSpPr>
        <p:spPr>
          <a:xfrm>
            <a:off x="4724280" y="4800600"/>
            <a:ext cx="762120" cy="53352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29" name="Line 101"/>
          <p:cNvSpPr/>
          <p:nvPr/>
        </p:nvSpPr>
        <p:spPr>
          <a:xfrm flipH="1">
            <a:off x="6857640" y="5181480"/>
            <a:ext cx="762120" cy="30492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0" name="Line 102"/>
          <p:cNvSpPr/>
          <p:nvPr/>
        </p:nvSpPr>
        <p:spPr>
          <a:xfrm>
            <a:off x="2209680" y="4952880"/>
            <a:ext cx="228600" cy="83844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1" name="Freeform 104"/>
          <p:cNvSpPr/>
          <p:nvPr/>
        </p:nvSpPr>
        <p:spPr>
          <a:xfrm>
            <a:off x="1523880" y="1219320"/>
            <a:ext cx="1244880" cy="465120"/>
          </a:xfrm>
          <a:custGeom>
            <a:avLst/>
            <a:gdLst>
              <a:gd name="textAreaLeft" fmla="*/ 0 w 1244880"/>
              <a:gd name="textAreaRight" fmla="*/ 1244880 w 1244880"/>
              <a:gd name="textAreaTop" fmla="*/ 0 h 465120"/>
              <a:gd name="textAreaBottom" fmla="*/ 465480 h 465120"/>
            </a:gdLst>
            <a:ahLst/>
            <a:rect l="textAreaLeft" t="textAreaTop" r="textAreaRight" b="textAreaBottom"/>
            <a:pathLst>
              <a:path w="784" h="293">
                <a:moveTo>
                  <a:pt x="251" y="204"/>
                </a:moveTo>
                <a:cubicBezTo>
                  <a:pt x="124" y="198"/>
                  <a:pt x="77" y="234"/>
                  <a:pt x="19" y="148"/>
                </a:cubicBezTo>
                <a:cubicBezTo>
                  <a:pt x="6" y="108"/>
                  <a:pt x="0" y="48"/>
                  <a:pt x="38" y="18"/>
                </a:cubicBezTo>
                <a:cubicBezTo>
                  <a:pt x="44" y="13"/>
                  <a:pt x="101" y="1"/>
                  <a:pt x="103" y="0"/>
                </a:cubicBezTo>
                <a:cubicBezTo>
                  <a:pt x="252" y="3"/>
                  <a:pt x="401" y="1"/>
                  <a:pt x="549" y="9"/>
                </a:cubicBezTo>
                <a:cubicBezTo>
                  <a:pt x="568" y="10"/>
                  <a:pt x="604" y="28"/>
                  <a:pt x="604" y="28"/>
                </a:cubicBezTo>
                <a:cubicBezTo>
                  <a:pt x="784" y="293"/>
                  <a:pt x="272" y="185"/>
                  <a:pt x="223" y="186"/>
                </a:cubicBezTo>
                <a:cubicBezTo>
                  <a:pt x="192" y="206"/>
                  <a:pt x="204" y="197"/>
                  <a:pt x="186" y="213"/>
                </a:cubicBezTo>
              </a:path>
            </a:pathLst>
          </a:custGeom>
          <a:solidFill>
            <a:srgbClr val="fedd61"/>
          </a:solidFill>
          <a:ln w="93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2" name="Line 105"/>
          <p:cNvSpPr/>
          <p:nvPr/>
        </p:nvSpPr>
        <p:spPr>
          <a:xfrm flipV="1">
            <a:off x="2133720" y="533520"/>
            <a:ext cx="0" cy="76176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3" name="AutoShape 107"/>
          <p:cNvSpPr/>
          <p:nvPr/>
        </p:nvSpPr>
        <p:spPr>
          <a:xfrm>
            <a:off x="838080" y="1447920"/>
            <a:ext cx="457200" cy="3429000"/>
          </a:xfrm>
          <a:custGeom>
            <a:avLst/>
            <a:gdLst>
              <a:gd name="textAreaLeft" fmla="*/ 292320 w 457200"/>
              <a:gd name="textAreaRight" fmla="*/ 457560 w 457200"/>
              <a:gd name="textAreaTop" fmla="*/ 89280 h 3429000"/>
              <a:gd name="textAreaBottom" fmla="*/ 3339720 h 3429000"/>
            </a:gdLst>
            <a:ahLst/>
            <a:rect l="textAreaLeft" t="textAreaTop" r="textAreaRight" b="textAreaBottom"/>
            <a:pathLst>
              <a:path w="21600" h="21600">
                <a:moveTo>
                  <a:pt x="21600" y="0"/>
                </a:moveTo>
                <a:cubicBezTo>
                  <a:pt x="16200" y="0"/>
                  <a:pt x="10800" y="900"/>
                  <a:pt x="10800" y="1800"/>
                </a:cubicBezTo>
                <a:lnTo>
                  <a:pt x="10800" y="9000"/>
                </a:lnTo>
                <a:cubicBezTo>
                  <a:pt x="10800" y="9900"/>
                  <a:pt x="5400" y="10800"/>
                  <a:pt x="0" y="10800"/>
                </a:cubicBezTo>
                <a:cubicBezTo>
                  <a:pt x="5400" y="10800"/>
                  <a:pt x="10800" y="11700"/>
                  <a:pt x="10800" y="12600"/>
                </a:cubicBezTo>
                <a:lnTo>
                  <a:pt x="10800" y="19800"/>
                </a:lnTo>
                <a:cubicBezTo>
                  <a:pt x="10800" y="20700"/>
                  <a:pt x="16200" y="21600"/>
                  <a:pt x="21600" y="21600"/>
                </a:cubicBezTo>
              </a:path>
            </a:pathLst>
          </a:custGeom>
          <a:noFill/>
          <a:ln w="9360">
            <a:solidFill>
              <a:srgbClr val="9933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4" name="Line 110"/>
          <p:cNvSpPr/>
          <p:nvPr/>
        </p:nvSpPr>
        <p:spPr>
          <a:xfrm flipH="1">
            <a:off x="533160" y="3886200"/>
            <a:ext cx="990360" cy="99072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5" name="Line 111"/>
          <p:cNvSpPr/>
          <p:nvPr/>
        </p:nvSpPr>
        <p:spPr>
          <a:xfrm flipH="1" flipV="1">
            <a:off x="914400" y="1295280"/>
            <a:ext cx="533520" cy="45720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6" name="AutoShape 112"/>
          <p:cNvSpPr/>
          <p:nvPr/>
        </p:nvSpPr>
        <p:spPr>
          <a:xfrm>
            <a:off x="7696080" y="1371600"/>
            <a:ext cx="533520" cy="609480"/>
          </a:xfrm>
          <a:prstGeom prst="octagon">
            <a:avLst>
              <a:gd name="adj" fmla="val 29287"/>
            </a:avLst>
          </a:prstGeom>
          <a:solidFill>
            <a:srgbClr val="141c2f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7" name="AutoShape 113"/>
          <p:cNvSpPr/>
          <p:nvPr/>
        </p:nvSpPr>
        <p:spPr>
          <a:xfrm>
            <a:off x="7772400" y="1143000"/>
            <a:ext cx="380880" cy="685800"/>
          </a:xfrm>
          <a:prstGeom prst="octagon">
            <a:avLst>
              <a:gd name="adj" fmla="val 29287"/>
            </a:avLst>
          </a:prstGeom>
          <a:solidFill>
            <a:srgbClr val="66ff33"/>
          </a:solidFill>
          <a:ln w="28440">
            <a:solidFill>
              <a:srgbClr val="ffffff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sp>
        <p:nvSpPr>
          <p:cNvPr id="138" name="Line 114"/>
          <p:cNvSpPr/>
          <p:nvPr/>
        </p:nvSpPr>
        <p:spPr>
          <a:xfrm flipH="1">
            <a:off x="4800600" y="4495680"/>
            <a:ext cx="1447920" cy="990720"/>
          </a:xfrm>
          <a:prstGeom prst="line">
            <a:avLst/>
          </a:prstGeom>
          <a:ln w="9360">
            <a:solidFill>
              <a:srgbClr val="ffffff"/>
            </a:solidFill>
            <a:miter/>
            <a:tailEnd len="med" type="triangle" w="med"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p:timing>
    <p:tnLst>
      <p:par>
        <p:cTn id="8" dur="indefinite" restart="never" nodeType="tmRoot">
          <p:childTnLst>
            <p:seq>
              <p:cTn id="9" dur="indefinite" nodeType="mainSeq">
                <p:childTnLst>
                  <p:par>
                    <p:cTn id="10" nodeType="clickEffect" fill="hold">
                      <p:stCondLst>
                        <p:cond delay="indefinite"/>
                      </p:stCondLst>
                      <p:childTnLst>
                        <p:par>
                          <p:cTn id="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2" nodeType="clickEffect" fill="hold" presetClass="emph" presetID="8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5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Picture 3" descr=""/>
          <p:cNvPicPr/>
          <p:nvPr/>
        </p:nvPicPr>
        <p:blipFill>
          <a:blip r:embed="rId1"/>
          <a:stretch/>
        </p:blipFill>
        <p:spPr>
          <a:xfrm>
            <a:off x="457200" y="838080"/>
            <a:ext cx="3249720" cy="4953240"/>
          </a:xfrm>
          <a:prstGeom prst="rect">
            <a:avLst/>
          </a:prstGeom>
          <a:ln w="0">
            <a:noFill/>
          </a:ln>
        </p:spPr>
      </p:pic>
      <p:sp>
        <p:nvSpPr>
          <p:cNvPr id="140" name="Прямоугольник 1"/>
          <p:cNvSpPr/>
          <p:nvPr/>
        </p:nvSpPr>
        <p:spPr>
          <a:xfrm>
            <a:off x="3706920" y="2438280"/>
            <a:ext cx="4572000" cy="180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Phospholipid bilayer – head – polar/hydrophilic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                                   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r>
              <a:rPr b="0" lang="en-US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tail – nonpolar/hydrophobic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PlaceHolder 1"/>
          <p:cNvSpPr>
            <a:spLocks noGrp="1"/>
          </p:cNvSpPr>
          <p:nvPr>
            <p:ph type="title"/>
          </p:nvPr>
        </p:nvSpPr>
        <p:spPr>
          <a:xfrm>
            <a:off x="380520" y="-32040"/>
            <a:ext cx="7620120" cy="1143000"/>
          </a:xfrm>
          <a:prstGeom prst="rect">
            <a:avLst/>
          </a:prstGeom>
          <a:noFill/>
          <a:ln w="0">
            <a:noFill/>
          </a:ln>
        </p:spPr>
        <p:txBody>
          <a:bodyPr lIns="91440" rIns="91440" tIns="45720" bIns="45720" anchor="ctr">
            <a:noAutofit/>
          </a:bodyPr>
          <a:p>
            <a:pPr indent="0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4600" strike="noStrike" u="none">
                <a:solidFill>
                  <a:srgbClr val="f5c201"/>
                </a:solidFill>
                <a:uFillTx/>
                <a:latin typeface="Times New Roman"/>
                <a:ea typeface="Times New Roman"/>
              </a:rPr>
              <a:t>Диффузия дегеніміз не?</a:t>
            </a:r>
            <a:endParaRPr b="0" lang="ru-RU" sz="4600" strike="noStrike" u="none">
              <a:solidFill>
                <a:srgbClr val="f5c201"/>
              </a:solidFill>
              <a:uFillTx/>
              <a:latin typeface="Cambria"/>
            </a:endParaRPr>
          </a:p>
        </p:txBody>
      </p:sp>
      <p:pic>
        <p:nvPicPr>
          <p:cNvPr id="142" name="Picture 2" descr=""/>
          <p:cNvPicPr/>
          <p:nvPr/>
        </p:nvPicPr>
        <p:blipFill>
          <a:blip r:embed="rId1"/>
          <a:srcRect l="1668" t="5106" r="9168" b="0"/>
          <a:stretch/>
        </p:blipFill>
        <p:spPr>
          <a:xfrm>
            <a:off x="0" y="2254320"/>
            <a:ext cx="8686800" cy="4343400"/>
          </a:xfrm>
          <a:prstGeom prst="rect">
            <a:avLst/>
          </a:prstGeom>
          <a:ln w="0">
            <a:noFill/>
          </a:ln>
        </p:spPr>
      </p:pic>
      <p:sp>
        <p:nvSpPr>
          <p:cNvPr id="143" name="Прямоугольник 2"/>
          <p:cNvSpPr/>
          <p:nvPr/>
        </p:nvSpPr>
        <p:spPr>
          <a:xfrm>
            <a:off x="-38160" y="898560"/>
            <a:ext cx="9258480" cy="1557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Диффузия –  заттардың жоғары концентрациялы ортадан төмен концентрациялы ортаға ауысуы.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4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Осмос –  судың жоғары концентрациялы ерітінді зат ортасына қарай қозғалысы </a:t>
            </a:r>
            <a:endParaRPr b="0" lang="ru-RU" sz="24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Прямоугольник 1"/>
          <p:cNvSpPr/>
          <p:nvPr/>
        </p:nvSpPr>
        <p:spPr>
          <a:xfrm>
            <a:off x="152280" y="28440"/>
            <a:ext cx="8534520" cy="393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1800" strike="noStrike" u="none">
                <a:solidFill>
                  <a:srgbClr val="ffffff"/>
                </a:solidFill>
                <a:uFillTx/>
                <a:latin typeface="Times New Roman"/>
              </a:rPr>
              <a:t> 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Осмос деп жартылай өткізетін мембрана арқылы еріген заттың таралуы.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ru-RU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Ол мембрананың екі жағындағы ерітінді концентрациясын теңестіруге тырысады</a:t>
            </a: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 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Осы қозғалысқа әсер етуші күшті осмостық қысым дейді. 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kk-KZ" sz="2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Осмостық қысым ертіндісінің және температурасына тәуелді. Оны Вант-Гоффтың теңдеуімен түсіндіруге болады.</a:t>
            </a:r>
            <a:endParaRPr b="0" lang="ru-RU" sz="2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45" name="Рисунок 2" descr=""/>
          <p:cNvPicPr/>
          <p:nvPr/>
        </p:nvPicPr>
        <p:blipFill>
          <a:blip r:embed="rId1"/>
          <a:stretch/>
        </p:blipFill>
        <p:spPr>
          <a:xfrm>
            <a:off x="2209680" y="4513320"/>
            <a:ext cx="2514600" cy="533520"/>
          </a:xfrm>
          <a:prstGeom prst="rect">
            <a:avLst/>
          </a:prstGeom>
          <a:ln w="0">
            <a:noFill/>
          </a:ln>
        </p:spPr>
      </p:pic>
      <p:sp>
        <p:nvSpPr>
          <p:cNvPr id="146" name="Прямоугольник 3"/>
          <p:cNvSpPr/>
          <p:nvPr/>
        </p:nvSpPr>
        <p:spPr>
          <a:xfrm>
            <a:off x="304920" y="5562720"/>
            <a:ext cx="716256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R-</a:t>
            </a:r>
            <a:r>
              <a:rPr b="0" lang="ru-RU" sz="1800" strike="noStrike" u="none">
                <a:solidFill>
                  <a:srgbClr val="ffffff"/>
                </a:solidFill>
                <a:uFillTx/>
                <a:latin typeface="Times New Roman"/>
                <a:ea typeface="Times New Roman"/>
              </a:rPr>
              <a:t>универсал газ тұрақтысы, С-ерітіндінің таралымы, і-изотониялық коэффициент, Т-абсолют температура.</a:t>
            </a:r>
            <a:endParaRPr b="0" lang="ru-RU" sz="1800" strike="noStrike" u="none">
              <a:solidFill>
                <a:srgbClr val="ffffff"/>
              </a:solidFill>
              <a:uFillTx/>
              <a:latin typeface="Calibri"/>
            </a:endParaRPr>
          </a:p>
        </p:txBody>
      </p:sp>
      <p:pic>
        <p:nvPicPr>
          <p:cNvPr id="147" name="Рисунок 4" descr=""/>
          <p:cNvPicPr/>
          <p:nvPr/>
        </p:nvPicPr>
        <p:blipFill>
          <a:blip r:embed="rId2"/>
          <a:stretch/>
        </p:blipFill>
        <p:spPr>
          <a:xfrm>
            <a:off x="5334120" y="3619440"/>
            <a:ext cx="3124080" cy="1943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695</TotalTime>
  <Application>LibreOffice/24.8.2.1$MacOSX_AARCH64 LibreOffice_project/0f794b6e29741098670a3b95d60478a65d05ef13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2015-10-16T22:31:48Z</dcterms:created>
  <dc:creator>Channell, Suzanne</dc:creator>
  <dc:description/>
  <dc:language>ru-RU</dc:language>
  <cp:lastModifiedBy>Huawei</cp:lastModifiedBy>
  <dcterms:modified xsi:type="dcterms:W3CDTF">2024-11-02T22:26:26Z</dcterms:modified>
  <cp:revision>55</cp:revision>
  <dc:subject/>
  <dc:title>Cell (Plasma) Membrane &amp; Cell Transport</dc:title>
</cp:coreProperties>
</file>