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4" r:id="rId2"/>
    <p:sldId id="288" r:id="rId3"/>
    <p:sldId id="290" r:id="rId4"/>
    <p:sldId id="285" r:id="rId5"/>
    <p:sldId id="259" r:id="rId6"/>
    <p:sldId id="280" r:id="rId7"/>
    <p:sldId id="291" r:id="rId8"/>
    <p:sldId id="293" r:id="rId9"/>
    <p:sldId id="295" r:id="rId10"/>
    <p:sldId id="297" r:id="rId11"/>
    <p:sldId id="282" r:id="rId12"/>
    <p:sldId id="275" r:id="rId13"/>
    <p:sldId id="300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5087-5F5C-48BD-8467-D3C78D22C37F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4D6B6-F442-4D2D-AE25-77D33F6D27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2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B6B1E-0409-4DFC-A4F2-FAD3B21AC8B7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858180" cy="1143000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kk-KZ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Митохондрияның құрылысы мен қызметі</a:t>
            </a:r>
            <a:endParaRPr lang="ru-RU" sz="36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56792"/>
            <a:ext cx="77867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Оқыту мақсаты: 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Митохондрия құрылымдары мен қызметін түсіндіру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Бағалау  критерийлері:</a:t>
            </a: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Митохондрийдің  құрылыс бөліктерін атайды;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Митохондрийдің құрылым бөліктерінің атқаратын қызметтерін байланыстырады;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0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Матрикс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857652" cy="46634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Матрикс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митохондрияның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сұйықтығы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Матриксте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Кребс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циклі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Құрамында ферменттері бар.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митохондриальды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ДНҚ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рибосомалар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714488"/>
            <a:ext cx="3410783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66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00543" y="1552575"/>
            <a:ext cx="7857737" cy="4686300"/>
            <a:chOff x="-45" y="978"/>
            <a:chExt cx="5805" cy="2952"/>
          </a:xfrm>
        </p:grpSpPr>
        <p:sp>
          <p:nvSpPr>
            <p:cNvPr id="31748" name="Line 20"/>
            <p:cNvSpPr>
              <a:spLocks noChangeShapeType="1"/>
            </p:cNvSpPr>
            <p:nvPr/>
          </p:nvSpPr>
          <p:spPr bwMode="auto">
            <a:xfrm>
              <a:off x="2346" y="3831"/>
              <a:ext cx="30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1749" name="Picture 5" descr="mitochondr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9" y="1556"/>
              <a:ext cx="3311" cy="205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293" y="1761"/>
              <a:ext cx="861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kk-KZ" altLang="ru-RU" u="none">
                  <a:latin typeface="Times New Roman" pitchFamily="18" charset="0"/>
                </a:rPr>
                <a:t>Сыртқы мембрана</a:t>
              </a:r>
              <a:endParaRPr lang="en-GB" altLang="ru-RU" u="none"/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1221" y="2445"/>
              <a:ext cx="843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kk-KZ" altLang="ru-RU" u="none" dirty="0">
                  <a:latin typeface="Times New Roman" pitchFamily="18" charset="0"/>
                </a:rPr>
                <a:t>Ішкі мембрана</a:t>
              </a:r>
              <a:endParaRPr lang="en-GB" altLang="ru-RU" u="none" dirty="0"/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-45" y="2069"/>
              <a:ext cx="117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kk-KZ" altLang="ru-RU" b="0" u="none" dirty="0">
                  <a:latin typeface="Times New Roman" pitchFamily="18" charset="0"/>
                </a:rPr>
                <a:t>Митохондрияқабықшасы</a:t>
              </a:r>
              <a:endParaRPr lang="en-GB" altLang="ru-RU" b="0" u="none" dirty="0"/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643" y="1305"/>
              <a:ext cx="176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kk-KZ" altLang="ru-RU" u="none" dirty="0">
                  <a:latin typeface="Times New Roman" pitchFamily="18" charset="0"/>
                </a:rPr>
                <a:t>Мембрана аралық қуыс</a:t>
              </a:r>
              <a:endParaRPr lang="en-GB" altLang="ru-RU" u="none" dirty="0"/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3288" y="1117"/>
              <a:ext cx="90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kk-KZ" altLang="ru-RU" u="none">
                  <a:latin typeface="Times New Roman" pitchFamily="18" charset="0"/>
                </a:rPr>
                <a:t>Кристалар</a:t>
              </a:r>
              <a:endParaRPr lang="en-GB" altLang="ru-RU" u="none"/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4382" y="978"/>
              <a:ext cx="137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kk-KZ" altLang="ru-RU" u="none">
                  <a:latin typeface="Times New Roman" pitchFamily="18" charset="0"/>
                </a:rPr>
                <a:t>Ішкі матрикс</a:t>
              </a:r>
              <a:endParaRPr lang="en-GB" altLang="ru-RU" u="none"/>
            </a:p>
          </p:txBody>
        </p:sp>
        <p:sp>
          <p:nvSpPr>
            <p:cNvPr id="31756" name="AutoShape 12"/>
            <p:cNvSpPr>
              <a:spLocks/>
            </p:cNvSpPr>
            <p:nvPr/>
          </p:nvSpPr>
          <p:spPr bwMode="auto">
            <a:xfrm>
              <a:off x="1147" y="1739"/>
              <a:ext cx="105" cy="1174"/>
            </a:xfrm>
            <a:prstGeom prst="leftBrace">
              <a:avLst>
                <a:gd name="adj1" fmla="val 9317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altLang="ru-RU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1701" y="2115"/>
              <a:ext cx="558" cy="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>
              <a:off x="2018" y="2704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2699" y="1710"/>
              <a:ext cx="640" cy="3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>
              <a:off x="3803" y="1348"/>
              <a:ext cx="169" cy="9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1" name="Line 17"/>
            <p:cNvSpPr>
              <a:spLocks noChangeShapeType="1"/>
            </p:cNvSpPr>
            <p:nvPr/>
          </p:nvSpPr>
          <p:spPr bwMode="auto">
            <a:xfrm flipH="1">
              <a:off x="3525" y="1358"/>
              <a:ext cx="271" cy="11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 flipH="1">
              <a:off x="4308" y="1195"/>
              <a:ext cx="367" cy="10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3312" y="3699"/>
              <a:ext cx="109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ru-RU" u="none">
                  <a:latin typeface="Times New Roman" pitchFamily="18" charset="0"/>
                  <a:cs typeface="Times New Roman" pitchFamily="18" charset="0"/>
                </a:rPr>
                <a:t>1.0 </a:t>
              </a:r>
              <a:r>
                <a:rPr lang="kk-KZ" altLang="ru-RU" u="none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altLang="ru-RU" u="none">
                  <a:latin typeface="Times New Roman" pitchFamily="18" charset="0"/>
                  <a:cs typeface="Times New Roman" pitchFamily="18" charset="0"/>
                </a:rPr>
                <a:t>12.5 µm</a:t>
              </a:r>
            </a:p>
          </p:txBody>
        </p:sp>
      </p:grpSp>
      <p:sp>
        <p:nvSpPr>
          <p:cNvPr id="31747" name="Заголовок 2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143800" cy="1323439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kk-KZ" altLang="ru-RU" sz="4000" b="1" dirty="0" smtClean="0">
                <a:latin typeface="Times New Roman" pitchFamily="18" charset="0"/>
                <a:cs typeface="Times New Roman" pitchFamily="18" charset="0"/>
              </a:rPr>
              <a:t>Митохондрия ультрақұрылымы </a:t>
            </a:r>
            <a:endParaRPr lang="kk-KZ" altLang="ru-RU" sz="4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0701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7571184" cy="922337"/>
          </a:xfrm>
        </p:spPr>
        <p:txBody>
          <a:bodyPr>
            <a:normAutofit/>
          </a:bodyPr>
          <a:lstStyle/>
          <a:p>
            <a:pPr eaLnBrk="1" hangingPunct="1"/>
            <a:r>
              <a:rPr lang="kk-KZ" altLang="ru-RU" sz="3600" b="1" dirty="0" smtClean="0">
                <a:latin typeface="Times New Roman" pitchFamily="18" charset="0"/>
                <a:cs typeface="Times New Roman" pitchFamily="18" charset="0"/>
              </a:rPr>
              <a:t>Митохондрияның қызметтері:</a:t>
            </a:r>
            <a:endParaRPr lang="en-GB" alt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85852" y="1453725"/>
            <a:ext cx="726759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kk-KZ" altLang="ru-RU" sz="2600" b="0" u="none" dirty="0">
                <a:latin typeface="Times New Roman" pitchFamily="18" charset="0"/>
                <a:cs typeface="Times New Roman" pitchFamily="18" charset="0"/>
              </a:rPr>
              <a:t>Митохондрия матриксінде Кребс циклі </a:t>
            </a:r>
            <a:r>
              <a:rPr lang="kk-KZ" altLang="ru-RU" sz="2600" b="0" u="none" dirty="0" smtClean="0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kk-KZ" altLang="ru-RU" sz="2600" b="0" u="none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kk-KZ" altLang="ru-RU" sz="2600" b="0" u="none" dirty="0">
                <a:latin typeface="Times New Roman" pitchFamily="18" charset="0"/>
                <a:cs typeface="Times New Roman" pitchFamily="18" charset="0"/>
              </a:rPr>
              <a:t>Ішкі мембранасында электрон тасымалдау тізбегі орналасқандықтан тотыға фосфорлену үдерісі жүзеге асырылады;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kk-KZ" altLang="ru-RU" sz="2600" b="0" u="none" dirty="0">
                <a:latin typeface="Times New Roman" pitchFamily="18" charset="0"/>
                <a:cs typeface="Times New Roman" pitchFamily="18" charset="0"/>
              </a:rPr>
              <a:t>АТФ синтезі жүреді;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kk-KZ" altLang="ru-RU" sz="2600" b="0" u="none" dirty="0">
                <a:latin typeface="Times New Roman" pitchFamily="18" charset="0"/>
                <a:cs typeface="Times New Roman" pitchFamily="18" charset="0"/>
              </a:rPr>
              <a:t>Жасушалық тыныс алу жүзеге </a:t>
            </a:r>
            <a:r>
              <a:rPr lang="kk-KZ" altLang="ru-RU" sz="2600" b="0" u="none" dirty="0" smtClean="0">
                <a:latin typeface="Times New Roman" pitchFamily="18" charset="0"/>
                <a:cs typeface="Times New Roman" pitchFamily="18" charset="0"/>
              </a:rPr>
              <a:t>асырылады.</a:t>
            </a:r>
            <a:endParaRPr lang="kk-KZ" altLang="ru-RU" sz="2600" b="0" u="none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kk-KZ" altLang="ru-RU" sz="2600" b="0" u="none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kk-KZ" altLang="ru-RU" sz="2600" b="0" u="none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GB" altLang="ru-RU" sz="2600" b="0" u="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2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71612"/>
            <a:ext cx="7500990" cy="4371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86266"/>
            <a:ext cx="7886700" cy="98528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Суретте жазылған сандарды анықтаңыз.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5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868928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Сау болыңыздар!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u="sng" dirty="0" smtClean="0">
                <a:latin typeface="Times New Roman" pitchFamily="18" charset="0"/>
                <a:cs typeface="Times New Roman" pitchFamily="18" charset="0"/>
              </a:rPr>
              <a:t>Митохондрия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00100" y="1524000"/>
            <a:ext cx="4093108" cy="4663440"/>
          </a:xfrm>
        </p:spPr>
        <p:txBody>
          <a:bodyPr>
            <a:normAutofit fontScale="92500"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Митохондрия – қос мембраналы органоид, эукариоттты жасушаларда орналасады.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Митохондрия таяқша тәрізді органоид, екінші атауы жасушаның «энергия станциясы», АТФ молеулаларын синтездейді.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1500174"/>
            <a:ext cx="3629935" cy="4511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43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u="sng" dirty="0" smtClean="0">
                <a:latin typeface="Times New Roman" pitchFamily="18" charset="0"/>
                <a:cs typeface="Times New Roman" pitchFamily="18" charset="0"/>
              </a:rPr>
              <a:t>Митохондрия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3643338" cy="46634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Митохондрия шамамен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0.75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диаметрде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бірақ бұл органоидтің мөлшері өзгермелі болып келеді, түрлі жасушаларда. Бұл оганоидті арнайы бояумен бояу арқылы электронды микроскоп арқылы көруге болады.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643050"/>
            <a:ext cx="3438348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241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778098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Митохондрия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figure 5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6572296" cy="4741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936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86834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Митохондрияны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ң ішкі құрылысы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upload.wikimedia.org/wikipedia/kk/thumb/3/33/Animal_mitochondrion_diagram_kk.jpg/250px-Animal_mitochondrion_diagram_k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7143800" cy="4302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3" y="5968192"/>
            <a:ext cx="7929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Прокариот ДНҚ-на ұқсас, гистон мен нуклеосомасы болмайтын, тек интрондар </a:t>
            </a:r>
            <a:r>
              <a:rPr lang="kk-KZ" alt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кездесетін</a:t>
            </a:r>
            <a:r>
              <a:rPr lang="kk-KZ" alt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өзіндік ДНҚ бар органоид.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7500990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357422" y="260351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600" u="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Митохондрия</a:t>
            </a:r>
            <a:r>
              <a:rPr lang="ru-RU" altLang="ru-RU" u="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3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365127"/>
            <a:ext cx="7086622" cy="849296"/>
          </a:xfrm>
        </p:spPr>
        <p:txBody>
          <a:bodyPr/>
          <a:lstStyle/>
          <a:p>
            <a:pPr algn="ctr"/>
            <a:r>
              <a:rPr lang="kk-KZ" b="1" u="sng" dirty="0" smtClean="0">
                <a:latin typeface="Times New Roman" pitchFamily="18" charset="0"/>
                <a:cs typeface="Times New Roman" pitchFamily="18" charset="0"/>
              </a:rPr>
              <a:t>Сыртқы мембрана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7290" y="1825625"/>
            <a:ext cx="3286148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мембранасы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митохондрии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қалыңдығын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саңылаулары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митохондрияның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құрамын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цитоплазмадан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кіргізеді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сыртқа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6728" y="1825626"/>
            <a:ext cx="3439651" cy="4229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589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1143000"/>
          </a:xfrm>
        </p:spPr>
        <p:txBody>
          <a:bodyPr/>
          <a:lstStyle/>
          <a:p>
            <a:pPr algn="ctr"/>
            <a:r>
              <a:rPr lang="kk-KZ" b="1" u="sng" dirty="0" smtClean="0">
                <a:latin typeface="Times New Roman" pitchFamily="18" charset="0"/>
                <a:cs typeface="Times New Roman" pitchFamily="18" charset="0"/>
              </a:rPr>
              <a:t>Мембрана аралық қуыс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3500462" cy="4663440"/>
          </a:xfrm>
        </p:spPr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Қуыс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мембрана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алыңдығы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10-20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Қуысқа сутегінің протондары жиналады.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3822" y="1714488"/>
            <a:ext cx="3886200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749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мембрана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3571900" cy="46634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мембранасы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құрамынды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тарақшатәрізді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кристалар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Кристалар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мембрананың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ауданын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үлкейтуге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көмектеседі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Құрамында – тыныс алу тізбегінің нәруыздарды, цитохромдар, АТФ синтаза ферменті орналасады.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7942" y="1571612"/>
            <a:ext cx="3886200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498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</TotalTime>
  <Words>283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Сабақтың тақырыбы:  Митохондрияның құрылысы мен қызметі</vt:lpstr>
      <vt:lpstr>Митохондрия</vt:lpstr>
      <vt:lpstr>Митохондрия </vt:lpstr>
      <vt:lpstr>Митохондрия</vt:lpstr>
      <vt:lpstr>Митохондрияның ішкі құрылысы</vt:lpstr>
      <vt:lpstr>Слайд 6</vt:lpstr>
      <vt:lpstr>Сыртқы мембрана</vt:lpstr>
      <vt:lpstr>Мембрана аралық қуыс</vt:lpstr>
      <vt:lpstr>Ішкі мембрана</vt:lpstr>
      <vt:lpstr>Матрикс</vt:lpstr>
      <vt:lpstr>Митохондрия ультрақұрылымы </vt:lpstr>
      <vt:lpstr>Митохондрияның қызметтері:</vt:lpstr>
      <vt:lpstr>Суретте жазылған сандарды анықтаңыз.</vt:lpstr>
      <vt:lpstr>Назарларыңызға рахмет! Сау болыңыздар!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МАРТИНА</dc:creator>
  <cp:lastModifiedBy>Администратор</cp:lastModifiedBy>
  <cp:revision>23</cp:revision>
  <dcterms:created xsi:type="dcterms:W3CDTF">2014-10-12T03:22:38Z</dcterms:created>
  <dcterms:modified xsi:type="dcterms:W3CDTF">2020-11-04T17:33:39Z</dcterms:modified>
</cp:coreProperties>
</file>