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jpeg" ContentType="image/jpeg"/>
  <Override PartName="/ppt/media/image9.png" ContentType="image/png"/>
  <Override PartName="/ppt/media/image5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7.jpeg" ContentType="image/jpeg"/>
  <Override PartName="/ppt/media/image8.png" ContentType="image/png"/>
  <Override PartName="/ppt/media/image10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88AF43F-0120-4F5A-A486-115D6E77763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214200" y="201600"/>
            <a:ext cx="10265040" cy="7157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4400" strike="noStrike" u="none">
                <a:solidFill>
                  <a:srgbClr val="a6b727"/>
                </a:solidFill>
                <a:uFillTx/>
                <a:latin typeface="Corbel"/>
              </a:rPr>
              <a:t>Click to edit the title text format</a:t>
            </a: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002960" y="2268360"/>
            <a:ext cx="8658360" cy="445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Click to edit the outline text format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1" marL="378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Second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2" marL="6048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Third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3" marL="83016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Fourth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4" marL="101448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Fifth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5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Sixth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6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Seventh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1001520" y="6862680"/>
            <a:ext cx="204300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463920" y="6862680"/>
            <a:ext cx="413712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a6b727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0851A6F-5338-4C33-A10A-BBF411C0B8EA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214200" y="201600"/>
            <a:ext cx="10265040" cy="7157880"/>
          </a:xfrm>
          <a:prstGeom prst="rect">
            <a:avLst/>
          </a:prstGeom>
          <a:solidFill>
            <a:srgbClr val="a6b727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Straight Connector 7"/>
          <p:cNvSpPr/>
          <p:nvPr/>
        </p:nvSpPr>
        <p:spPr>
          <a:xfrm>
            <a:off x="1735200" y="4116240"/>
            <a:ext cx="7218360" cy="0"/>
          </a:xfrm>
          <a:prstGeom prst="line">
            <a:avLst/>
          </a:prstGeom>
          <a:ln w="10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4400" strike="noStrike" u="none">
                <a:solidFill>
                  <a:srgbClr val="a6b727"/>
                </a:solidFill>
                <a:uFillTx/>
                <a:latin typeface="Corbel"/>
              </a:rPr>
              <a:t>Click to edit the title text format</a:t>
            </a: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002960" y="2268360"/>
            <a:ext cx="8658360" cy="445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Click to edit the outline text format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1" marL="378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Second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2" marL="6048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Third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3" marL="83016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Fourth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4" marL="101448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Fifth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5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Sixth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6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Seventh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dt" idx="4"/>
          </p:nvPr>
        </p:nvSpPr>
        <p:spPr>
          <a:xfrm>
            <a:off x="1001520" y="6862680"/>
            <a:ext cx="204300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ftr" idx="5"/>
          </p:nvPr>
        </p:nvSpPr>
        <p:spPr>
          <a:xfrm>
            <a:off x="3463920" y="6862680"/>
            <a:ext cx="413712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sldNum" idx="6"/>
          </p:nvPr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D5649FD-CDCA-4671-892A-DA7B2201044D}" type="slidenum">
              <a:rPr b="0" lang="ru-RU" sz="11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214200" y="201600"/>
            <a:ext cx="10265040" cy="7157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Straight Connector 6"/>
          <p:cNvSpPr/>
          <p:nvPr/>
        </p:nvSpPr>
        <p:spPr>
          <a:xfrm>
            <a:off x="1738440" y="4432320"/>
            <a:ext cx="7216560" cy="0"/>
          </a:xfrm>
          <a:prstGeom prst="line">
            <a:avLst/>
          </a:prstGeom>
          <a:ln w="10080">
            <a:solidFill>
              <a:srgbClr val="a6b7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4400" strike="noStrike" u="none">
                <a:solidFill>
                  <a:srgbClr val="a6b727"/>
                </a:solidFill>
                <a:uFillTx/>
                <a:latin typeface="Corbel"/>
              </a:rPr>
              <a:t>Click to edit the title text format</a:t>
            </a: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02960" y="2268360"/>
            <a:ext cx="8658360" cy="445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Click to edit the outline text format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1" marL="378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Second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2" marL="6048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Third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3" marL="83016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Fourth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4" marL="101448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Fifth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5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Sixth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6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Seventh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7"/>
          </p:nvPr>
        </p:nvSpPr>
        <p:spPr>
          <a:xfrm>
            <a:off x="1001520" y="6862680"/>
            <a:ext cx="204300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8"/>
          </p:nvPr>
        </p:nvSpPr>
        <p:spPr>
          <a:xfrm>
            <a:off x="3463920" y="6862680"/>
            <a:ext cx="413712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9"/>
          </p:nvPr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a6b727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E4DECCF-7B2F-43E9-BEE9-E98D20E05E70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file:///&#1044;&#1053;&#1178;%20-%20&#1179;&#1201;&#1088;&#1099;&#1083;&#1099;&#1089;&#1099;.mp4" TargetMode="External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https://twig-bilim.kz/kz/film/factpack-dna" TargetMode="External"/><Relationship Id="rId3" Type="http://schemas.openxmlformats.org/officeDocument/2006/relationships/hyperlink" Target="file:///&#1041;&#1077;&#1081;&#1085;&#1077;&#1073;&#1072;&#1103;&#1085;_&#1044;&#1077;&#1088;&#1077;&#1082;&#1090;&#1077;&#1088;-%20&#1044;&#1053;&#1178;_&#1090;&#1091;&#1088;&#1072;&#1083;&#1099;.mp4" TargetMode="External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76;p1"/>
          <p:cNvSpPr/>
          <p:nvPr/>
        </p:nvSpPr>
        <p:spPr>
          <a:xfrm>
            <a:off x="563400" y="4016520"/>
            <a:ext cx="9563400" cy="104292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6520" rIns="56520" tIns="28440" bIns="28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Дезоксирибонуклеин қышқылының  репликациялану үдерісі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1" name="Google Shape;77;p1"/>
          <p:cNvCxnSpPr/>
          <p:nvPr/>
        </p:nvCxnSpPr>
        <p:spPr>
          <a:xfrm>
            <a:off x="1428840" y="6406920"/>
            <a:ext cx="811584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22" name="Google Shape;78;p1"/>
          <p:cNvCxnSpPr/>
          <p:nvPr/>
        </p:nvCxnSpPr>
        <p:spPr>
          <a:xfrm>
            <a:off x="1494000" y="6706800"/>
            <a:ext cx="7850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3" name="Прямоугольник 9"/>
          <p:cNvSpPr/>
          <p:nvPr/>
        </p:nvSpPr>
        <p:spPr>
          <a:xfrm>
            <a:off x="2481120" y="5108400"/>
            <a:ext cx="5796000" cy="501840"/>
          </a:xfrm>
          <a:prstGeom prst="rect">
            <a:avLst/>
          </a:prstGeom>
          <a:solidFill>
            <a:srgbClr val="e6e6e6"/>
          </a:solidFill>
          <a:ln w="19080">
            <a:solidFill>
              <a:srgbClr val="d8e8f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10- сынып </a:t>
            </a:r>
            <a:r>
              <a:rPr b="0" i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(Қоғамдық – гуманитарлық бағыты)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wheel spokes="1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Номер слайда 4"/>
          <p:cNvSpPr/>
          <p:nvPr/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1D0657F-2EEB-467C-8340-1DF4CB5F2C2A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Прямоугольник 7"/>
          <p:cNvSpPr/>
          <p:nvPr/>
        </p:nvSpPr>
        <p:spPr>
          <a:xfrm>
            <a:off x="638280" y="1793880"/>
            <a:ext cx="4924440" cy="3951360"/>
          </a:xfrm>
          <a:prstGeom prst="rect">
            <a:avLst/>
          </a:prstGeom>
          <a:solidFill>
            <a:srgbClr val="d8e8f1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Репликация үдерісі ДНҚ молекуласының кішкентай бөлігінде басталады.Бұл жерде арнайы ДНҚ – полимераза ферменті сутектік байланысты бұзады. Ол репликацияның басталу нүктесі деп аталады. Ферменттердің әсерінен сутектік байланыстардың үзілуі ДНҚ-ның бір ұшынан басталып, екінші ұшында аяқталады.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69600" y="410760"/>
            <a:ext cx="8643960" cy="54612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  репликациясы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pic>
        <p:nvPicPr>
          <p:cNvPr id="65" name="Рисунок 2" descr=""/>
          <p:cNvPicPr/>
          <p:nvPr/>
        </p:nvPicPr>
        <p:blipFill>
          <a:blip r:embed="rId1"/>
          <a:stretch/>
        </p:blipFill>
        <p:spPr>
          <a:xfrm>
            <a:off x="5897520" y="1519200"/>
            <a:ext cx="4398840" cy="5184720"/>
          </a:xfrm>
          <a:prstGeom prst="rect">
            <a:avLst/>
          </a:prstGeom>
          <a:ln w="0">
            <a:noFill/>
          </a:ln>
        </p:spPr>
      </p:pic>
    </p:spTree>
  </p:cSld>
  <p:transition spd="slow">
    <p:wheel spokes="1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Line 40"/>
          <p:cNvSpPr/>
          <p:nvPr/>
        </p:nvSpPr>
        <p:spPr>
          <a:xfrm>
            <a:off x="2489040" y="383364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Line 41"/>
          <p:cNvSpPr/>
          <p:nvPr/>
        </p:nvSpPr>
        <p:spPr>
          <a:xfrm>
            <a:off x="2489040" y="399240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Line 42"/>
          <p:cNvSpPr/>
          <p:nvPr/>
        </p:nvSpPr>
        <p:spPr>
          <a:xfrm>
            <a:off x="2489040" y="414972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Line 43"/>
          <p:cNvSpPr/>
          <p:nvPr/>
        </p:nvSpPr>
        <p:spPr>
          <a:xfrm>
            <a:off x="2489040" y="430848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Line 44"/>
          <p:cNvSpPr/>
          <p:nvPr/>
        </p:nvSpPr>
        <p:spPr>
          <a:xfrm>
            <a:off x="2489040" y="446868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Line 45"/>
          <p:cNvSpPr/>
          <p:nvPr/>
        </p:nvSpPr>
        <p:spPr>
          <a:xfrm>
            <a:off x="2489040" y="462744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Line 46"/>
          <p:cNvSpPr/>
          <p:nvPr/>
        </p:nvSpPr>
        <p:spPr>
          <a:xfrm>
            <a:off x="2489040" y="478476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" name="Line 47"/>
          <p:cNvSpPr/>
          <p:nvPr/>
        </p:nvSpPr>
        <p:spPr>
          <a:xfrm>
            <a:off x="2489040" y="494496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Line 29"/>
          <p:cNvSpPr/>
          <p:nvPr/>
        </p:nvSpPr>
        <p:spPr>
          <a:xfrm>
            <a:off x="1455840" y="383364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Line 30"/>
          <p:cNvSpPr/>
          <p:nvPr/>
        </p:nvSpPr>
        <p:spPr>
          <a:xfrm>
            <a:off x="1455840" y="399240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Line 31"/>
          <p:cNvSpPr/>
          <p:nvPr/>
        </p:nvSpPr>
        <p:spPr>
          <a:xfrm>
            <a:off x="1455840" y="414972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Line 32"/>
          <p:cNvSpPr/>
          <p:nvPr/>
        </p:nvSpPr>
        <p:spPr>
          <a:xfrm>
            <a:off x="1455840" y="430848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Line 33"/>
          <p:cNvSpPr/>
          <p:nvPr/>
        </p:nvSpPr>
        <p:spPr>
          <a:xfrm>
            <a:off x="1455840" y="446868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Line 34"/>
          <p:cNvSpPr/>
          <p:nvPr/>
        </p:nvSpPr>
        <p:spPr>
          <a:xfrm>
            <a:off x="1455840" y="462744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Line 35"/>
          <p:cNvSpPr/>
          <p:nvPr/>
        </p:nvSpPr>
        <p:spPr>
          <a:xfrm>
            <a:off x="1455840" y="478476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Line 36"/>
          <p:cNvSpPr/>
          <p:nvPr/>
        </p:nvSpPr>
        <p:spPr>
          <a:xfrm>
            <a:off x="1455840" y="494496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Text Box 6"/>
          <p:cNvSpPr/>
          <p:nvPr/>
        </p:nvSpPr>
        <p:spPr>
          <a:xfrm>
            <a:off x="3932280" y="6173640"/>
            <a:ext cx="2587680" cy="8254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Жартылай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консервативті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Rectangle 7"/>
          <p:cNvSpPr/>
          <p:nvPr/>
        </p:nvSpPr>
        <p:spPr>
          <a:xfrm>
            <a:off x="898920" y="2955960"/>
            <a:ext cx="2369520" cy="48996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Консервативті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Rectangle 8"/>
          <p:cNvSpPr/>
          <p:nvPr/>
        </p:nvSpPr>
        <p:spPr>
          <a:xfrm>
            <a:off x="8131320" y="2933640"/>
            <a:ext cx="2366640" cy="48996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600" strike="noStrike" u="none">
                <a:solidFill>
                  <a:srgbClr val="002060"/>
                </a:solidFill>
                <a:uFillTx/>
                <a:latin typeface="Arial"/>
                <a:ea typeface="Arial"/>
              </a:rPr>
              <a:t>Дисперсиялы</a:t>
            </a:r>
            <a:endParaRPr b="0" lang="ru-RU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Line 27"/>
          <p:cNvSpPr/>
          <p:nvPr/>
        </p:nvSpPr>
        <p:spPr>
          <a:xfrm>
            <a:off x="1455840" y="3754440"/>
            <a:ext cx="0" cy="1349280"/>
          </a:xfrm>
          <a:prstGeom prst="line">
            <a:avLst/>
          </a:prstGeom>
          <a:ln w="127080">
            <a:solidFill>
              <a:srgbClr val="5653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Line 28"/>
          <p:cNvSpPr/>
          <p:nvPr/>
        </p:nvSpPr>
        <p:spPr>
          <a:xfrm>
            <a:off x="1851120" y="3754440"/>
            <a:ext cx="0" cy="1349280"/>
          </a:xfrm>
          <a:prstGeom prst="line">
            <a:avLst/>
          </a:prstGeom>
          <a:ln w="127080">
            <a:solidFill>
              <a:srgbClr val="5653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Line 38"/>
          <p:cNvSpPr/>
          <p:nvPr/>
        </p:nvSpPr>
        <p:spPr>
          <a:xfrm>
            <a:off x="2489040" y="3754440"/>
            <a:ext cx="0" cy="1349280"/>
          </a:xfrm>
          <a:prstGeom prst="line">
            <a:avLst/>
          </a:prstGeom>
          <a:ln w="127080">
            <a:solidFill>
              <a:srgbClr val="df53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Line 39"/>
          <p:cNvSpPr/>
          <p:nvPr/>
        </p:nvSpPr>
        <p:spPr>
          <a:xfrm>
            <a:off x="2884320" y="3754440"/>
            <a:ext cx="0" cy="1349280"/>
          </a:xfrm>
          <a:prstGeom prst="line">
            <a:avLst/>
          </a:prstGeom>
          <a:ln w="127080">
            <a:solidFill>
              <a:srgbClr val="df53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Line 90"/>
          <p:cNvSpPr/>
          <p:nvPr/>
        </p:nvSpPr>
        <p:spPr>
          <a:xfrm>
            <a:off x="7886880" y="385920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Line 91"/>
          <p:cNvSpPr/>
          <p:nvPr/>
        </p:nvSpPr>
        <p:spPr>
          <a:xfrm>
            <a:off x="7886880" y="401796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Line 92"/>
          <p:cNvSpPr/>
          <p:nvPr/>
        </p:nvSpPr>
        <p:spPr>
          <a:xfrm>
            <a:off x="7886880" y="417672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Line 93"/>
          <p:cNvSpPr/>
          <p:nvPr/>
        </p:nvSpPr>
        <p:spPr>
          <a:xfrm>
            <a:off x="7886880" y="433548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Line 94"/>
          <p:cNvSpPr/>
          <p:nvPr/>
        </p:nvSpPr>
        <p:spPr>
          <a:xfrm>
            <a:off x="7886880" y="449424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Line 95"/>
          <p:cNvSpPr/>
          <p:nvPr/>
        </p:nvSpPr>
        <p:spPr>
          <a:xfrm>
            <a:off x="7886880" y="465444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Line 96"/>
          <p:cNvSpPr/>
          <p:nvPr/>
        </p:nvSpPr>
        <p:spPr>
          <a:xfrm>
            <a:off x="7886880" y="481176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Line 97"/>
          <p:cNvSpPr/>
          <p:nvPr/>
        </p:nvSpPr>
        <p:spPr>
          <a:xfrm>
            <a:off x="7886880" y="497052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Line 88"/>
          <p:cNvSpPr/>
          <p:nvPr/>
        </p:nvSpPr>
        <p:spPr>
          <a:xfrm>
            <a:off x="7886880" y="3780000"/>
            <a:ext cx="0" cy="1350720"/>
          </a:xfrm>
          <a:prstGeom prst="line">
            <a:avLst/>
          </a:prstGeom>
          <a:ln w="127080">
            <a:solidFill>
              <a:srgbClr val="5653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Line 89"/>
          <p:cNvSpPr/>
          <p:nvPr/>
        </p:nvSpPr>
        <p:spPr>
          <a:xfrm>
            <a:off x="8282160" y="3780000"/>
            <a:ext cx="0" cy="1350720"/>
          </a:xfrm>
          <a:prstGeom prst="line">
            <a:avLst/>
          </a:prstGeom>
          <a:ln w="127080">
            <a:solidFill>
              <a:srgbClr val="5653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Line 109"/>
          <p:cNvSpPr/>
          <p:nvPr/>
        </p:nvSpPr>
        <p:spPr>
          <a:xfrm>
            <a:off x="7888320" y="4017960"/>
            <a:ext cx="0" cy="237960"/>
          </a:xfrm>
          <a:prstGeom prst="line">
            <a:avLst/>
          </a:prstGeom>
          <a:ln w="152280">
            <a:solidFill>
              <a:srgbClr val="df53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Line 110"/>
          <p:cNvSpPr/>
          <p:nvPr/>
        </p:nvSpPr>
        <p:spPr>
          <a:xfrm>
            <a:off x="8283600" y="4017960"/>
            <a:ext cx="0" cy="237960"/>
          </a:xfrm>
          <a:prstGeom prst="line">
            <a:avLst/>
          </a:prstGeom>
          <a:ln w="152280">
            <a:solidFill>
              <a:srgbClr val="df53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Line 111"/>
          <p:cNvSpPr/>
          <p:nvPr/>
        </p:nvSpPr>
        <p:spPr>
          <a:xfrm>
            <a:off x="8283600" y="4575240"/>
            <a:ext cx="0" cy="237960"/>
          </a:xfrm>
          <a:prstGeom prst="line">
            <a:avLst/>
          </a:prstGeom>
          <a:ln w="152280">
            <a:solidFill>
              <a:srgbClr val="df53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Line 112"/>
          <p:cNvSpPr/>
          <p:nvPr/>
        </p:nvSpPr>
        <p:spPr>
          <a:xfrm>
            <a:off x="7888320" y="4575240"/>
            <a:ext cx="0" cy="237960"/>
          </a:xfrm>
          <a:prstGeom prst="line">
            <a:avLst/>
          </a:prstGeom>
          <a:ln w="152280">
            <a:solidFill>
              <a:srgbClr val="df53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Line 113"/>
          <p:cNvSpPr/>
          <p:nvPr/>
        </p:nvSpPr>
        <p:spPr>
          <a:xfrm>
            <a:off x="8918640" y="385920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Line 114"/>
          <p:cNvSpPr/>
          <p:nvPr/>
        </p:nvSpPr>
        <p:spPr>
          <a:xfrm>
            <a:off x="8918640" y="401796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Line 115"/>
          <p:cNvSpPr/>
          <p:nvPr/>
        </p:nvSpPr>
        <p:spPr>
          <a:xfrm>
            <a:off x="8918640" y="417672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Line 116"/>
          <p:cNvSpPr/>
          <p:nvPr/>
        </p:nvSpPr>
        <p:spPr>
          <a:xfrm>
            <a:off x="8918640" y="433548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Line 117"/>
          <p:cNvSpPr/>
          <p:nvPr/>
        </p:nvSpPr>
        <p:spPr>
          <a:xfrm>
            <a:off x="8918640" y="449424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Line 118"/>
          <p:cNvSpPr/>
          <p:nvPr/>
        </p:nvSpPr>
        <p:spPr>
          <a:xfrm>
            <a:off x="8918640" y="465444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Line 119"/>
          <p:cNvSpPr/>
          <p:nvPr/>
        </p:nvSpPr>
        <p:spPr>
          <a:xfrm>
            <a:off x="8918640" y="481176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Line 120"/>
          <p:cNvSpPr/>
          <p:nvPr/>
        </p:nvSpPr>
        <p:spPr>
          <a:xfrm>
            <a:off x="8918640" y="4970520"/>
            <a:ext cx="395280" cy="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-11880" bIns="-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Line 121"/>
          <p:cNvSpPr/>
          <p:nvPr/>
        </p:nvSpPr>
        <p:spPr>
          <a:xfrm>
            <a:off x="8918640" y="3780000"/>
            <a:ext cx="0" cy="1350720"/>
          </a:xfrm>
          <a:prstGeom prst="line">
            <a:avLst/>
          </a:prstGeom>
          <a:ln w="127080">
            <a:solidFill>
              <a:srgbClr val="5653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2" name="Line 122"/>
          <p:cNvSpPr/>
          <p:nvPr/>
        </p:nvSpPr>
        <p:spPr>
          <a:xfrm>
            <a:off x="9313920" y="3780000"/>
            <a:ext cx="0" cy="1350720"/>
          </a:xfrm>
          <a:prstGeom prst="line">
            <a:avLst/>
          </a:prstGeom>
          <a:ln w="127080">
            <a:solidFill>
              <a:srgbClr val="56534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Line 123"/>
          <p:cNvSpPr/>
          <p:nvPr/>
        </p:nvSpPr>
        <p:spPr>
          <a:xfrm>
            <a:off x="8920080" y="4335480"/>
            <a:ext cx="0" cy="237960"/>
          </a:xfrm>
          <a:prstGeom prst="line">
            <a:avLst/>
          </a:prstGeom>
          <a:ln w="152280">
            <a:solidFill>
              <a:srgbClr val="df53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Line 124"/>
          <p:cNvSpPr/>
          <p:nvPr/>
        </p:nvSpPr>
        <p:spPr>
          <a:xfrm>
            <a:off x="9317160" y="4335480"/>
            <a:ext cx="0" cy="237960"/>
          </a:xfrm>
          <a:prstGeom prst="line">
            <a:avLst/>
          </a:prstGeom>
          <a:ln w="152280">
            <a:solidFill>
              <a:srgbClr val="df53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Line 125"/>
          <p:cNvSpPr/>
          <p:nvPr/>
        </p:nvSpPr>
        <p:spPr>
          <a:xfrm>
            <a:off x="9317160" y="4892760"/>
            <a:ext cx="0" cy="237960"/>
          </a:xfrm>
          <a:prstGeom prst="line">
            <a:avLst/>
          </a:prstGeom>
          <a:ln w="152280">
            <a:solidFill>
              <a:srgbClr val="df53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Line 126"/>
          <p:cNvSpPr/>
          <p:nvPr/>
        </p:nvSpPr>
        <p:spPr>
          <a:xfrm>
            <a:off x="8920080" y="4892760"/>
            <a:ext cx="0" cy="237960"/>
          </a:xfrm>
          <a:prstGeom prst="line">
            <a:avLst/>
          </a:prstGeom>
          <a:ln w="152280">
            <a:solidFill>
              <a:srgbClr val="df53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Line 127"/>
          <p:cNvSpPr/>
          <p:nvPr/>
        </p:nvSpPr>
        <p:spPr>
          <a:xfrm>
            <a:off x="8920080" y="3780000"/>
            <a:ext cx="0" cy="237960"/>
          </a:xfrm>
          <a:prstGeom prst="line">
            <a:avLst/>
          </a:prstGeom>
          <a:ln w="152280">
            <a:solidFill>
              <a:srgbClr val="df53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Line 128"/>
          <p:cNvSpPr/>
          <p:nvPr/>
        </p:nvSpPr>
        <p:spPr>
          <a:xfrm>
            <a:off x="9317160" y="3780000"/>
            <a:ext cx="0" cy="237960"/>
          </a:xfrm>
          <a:prstGeom prst="line">
            <a:avLst/>
          </a:prstGeom>
          <a:ln w="152280">
            <a:solidFill>
              <a:srgbClr val="df53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19800" rIns="19800" tIns="11880" bIns="1188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19" name="Group 145"/>
          <p:cNvGrpSpPr/>
          <p:nvPr/>
        </p:nvGrpSpPr>
        <p:grpSpPr>
          <a:xfrm>
            <a:off x="4192560" y="2565360"/>
            <a:ext cx="4924080" cy="3386880"/>
            <a:chOff x="4192560" y="2565360"/>
            <a:chExt cx="4924080" cy="3386880"/>
          </a:xfrm>
        </p:grpSpPr>
        <p:sp>
          <p:nvSpPr>
            <p:cNvPr id="120" name="Rectangle 138"/>
            <p:cNvSpPr/>
            <p:nvPr/>
          </p:nvSpPr>
          <p:spPr>
            <a:xfrm>
              <a:off x="5794560" y="2643840"/>
              <a:ext cx="2169360" cy="359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9800" rIns="19800" tIns="11880" bIns="11880" anchor="t">
              <a:spAutoFit/>
            </a:bodyPr>
            <a:p>
              <a:pPr>
                <a:lnSpc>
                  <a:spcPct val="100000"/>
                </a:lnSpc>
                <a:spcBef>
                  <a:spcPts val="137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200" strike="noStrike" u="none">
                  <a:solidFill>
                    <a:srgbClr val="000000"/>
                  </a:solidFill>
                  <a:uFillTx/>
                  <a:latin typeface="Times New Roman"/>
                  <a:ea typeface="Times New Roman"/>
                </a:rPr>
                <a:t>ДНҚ көне тізбегі</a:t>
              </a: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1" name="Rectangle 139"/>
            <p:cNvSpPr/>
            <p:nvPr/>
          </p:nvSpPr>
          <p:spPr>
            <a:xfrm>
              <a:off x="5781960" y="3358440"/>
              <a:ext cx="3334680" cy="359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9800" rIns="19800" tIns="11880" bIns="11880" anchor="t">
              <a:spAutoFit/>
            </a:bodyPr>
            <a:p>
              <a:pPr>
                <a:lnSpc>
                  <a:spcPct val="100000"/>
                </a:lnSpc>
                <a:spcBef>
                  <a:spcPts val="137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ru-RU" sz="2200" strike="noStrike" u="none">
                  <a:solidFill>
                    <a:srgbClr val="000000"/>
                  </a:solidFill>
                  <a:uFillTx/>
                  <a:latin typeface="Garamond"/>
                  <a:ea typeface="Arial"/>
                </a:rPr>
                <a:t>Жаңа синтезделген</a:t>
              </a:r>
              <a:endParaRPr b="0" lang="ru-RU" sz="2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22" name="Group 144"/>
            <p:cNvGrpSpPr/>
            <p:nvPr/>
          </p:nvGrpSpPr>
          <p:grpSpPr>
            <a:xfrm>
              <a:off x="4192560" y="2565360"/>
              <a:ext cx="1588680" cy="3386880"/>
              <a:chOff x="4192560" y="2565360"/>
              <a:chExt cx="1588680" cy="3386880"/>
            </a:xfrm>
          </p:grpSpPr>
          <p:sp>
            <p:nvSpPr>
              <p:cNvPr id="123" name="Line 70"/>
              <p:cNvSpPr/>
              <p:nvPr/>
            </p:nvSpPr>
            <p:spPr>
              <a:xfrm>
                <a:off x="4192560" y="4681440"/>
                <a:ext cx="39564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24" name="Line 71"/>
              <p:cNvSpPr/>
              <p:nvPr/>
            </p:nvSpPr>
            <p:spPr>
              <a:xfrm>
                <a:off x="4192560" y="4840920"/>
                <a:ext cx="39564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25" name="Line 72"/>
              <p:cNvSpPr/>
              <p:nvPr/>
            </p:nvSpPr>
            <p:spPr>
              <a:xfrm>
                <a:off x="4192560" y="4998240"/>
                <a:ext cx="39564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26" name="Line 73"/>
              <p:cNvSpPr/>
              <p:nvPr/>
            </p:nvSpPr>
            <p:spPr>
              <a:xfrm>
                <a:off x="4192560" y="5157720"/>
                <a:ext cx="39564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27" name="Line 74"/>
              <p:cNvSpPr/>
              <p:nvPr/>
            </p:nvSpPr>
            <p:spPr>
              <a:xfrm>
                <a:off x="4192560" y="5316840"/>
                <a:ext cx="39564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28" name="Line 75"/>
              <p:cNvSpPr/>
              <p:nvPr/>
            </p:nvSpPr>
            <p:spPr>
              <a:xfrm>
                <a:off x="4192560" y="5475960"/>
                <a:ext cx="39564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29" name="Line 76"/>
              <p:cNvSpPr/>
              <p:nvPr/>
            </p:nvSpPr>
            <p:spPr>
              <a:xfrm>
                <a:off x="4192560" y="5633640"/>
                <a:ext cx="39564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0" name="Line 77"/>
              <p:cNvSpPr/>
              <p:nvPr/>
            </p:nvSpPr>
            <p:spPr>
              <a:xfrm>
                <a:off x="4192560" y="5792760"/>
                <a:ext cx="39564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1" name="Line 80"/>
              <p:cNvSpPr/>
              <p:nvPr/>
            </p:nvSpPr>
            <p:spPr>
              <a:xfrm>
                <a:off x="5223240" y="4681440"/>
                <a:ext cx="4006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2" name="Line 81"/>
              <p:cNvSpPr/>
              <p:nvPr/>
            </p:nvSpPr>
            <p:spPr>
              <a:xfrm>
                <a:off x="5223240" y="4840920"/>
                <a:ext cx="4006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3" name="Line 82"/>
              <p:cNvSpPr/>
              <p:nvPr/>
            </p:nvSpPr>
            <p:spPr>
              <a:xfrm>
                <a:off x="5223240" y="4998240"/>
                <a:ext cx="4006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4" name="Line 83"/>
              <p:cNvSpPr/>
              <p:nvPr/>
            </p:nvSpPr>
            <p:spPr>
              <a:xfrm>
                <a:off x="5223240" y="5157720"/>
                <a:ext cx="4006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5" name="Line 84"/>
              <p:cNvSpPr/>
              <p:nvPr/>
            </p:nvSpPr>
            <p:spPr>
              <a:xfrm>
                <a:off x="5223240" y="5316840"/>
                <a:ext cx="4006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6" name="Line 85"/>
              <p:cNvSpPr/>
              <p:nvPr/>
            </p:nvSpPr>
            <p:spPr>
              <a:xfrm>
                <a:off x="5223240" y="5475960"/>
                <a:ext cx="4006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7" name="Line 86"/>
              <p:cNvSpPr/>
              <p:nvPr/>
            </p:nvSpPr>
            <p:spPr>
              <a:xfrm>
                <a:off x="5223240" y="5633640"/>
                <a:ext cx="4006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8" name="Line 87"/>
              <p:cNvSpPr/>
              <p:nvPr/>
            </p:nvSpPr>
            <p:spPr>
              <a:xfrm>
                <a:off x="5223240" y="5792760"/>
                <a:ext cx="4006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9" name="Line 69"/>
              <p:cNvSpPr/>
              <p:nvPr/>
            </p:nvSpPr>
            <p:spPr>
              <a:xfrm>
                <a:off x="4588200" y="4602600"/>
                <a:ext cx="0" cy="1349640"/>
              </a:xfrm>
              <a:prstGeom prst="line">
                <a:avLst/>
              </a:prstGeom>
              <a:ln w="127080">
                <a:solidFill>
                  <a:srgbClr val="df532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11880" bIns="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0" name="Line 78"/>
              <p:cNvSpPr/>
              <p:nvPr/>
            </p:nvSpPr>
            <p:spPr>
              <a:xfrm>
                <a:off x="5223240" y="4602600"/>
                <a:ext cx="0" cy="1349640"/>
              </a:xfrm>
              <a:prstGeom prst="line">
                <a:avLst/>
              </a:prstGeom>
              <a:ln w="127080">
                <a:solidFill>
                  <a:srgbClr val="df5327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11880" bIns="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1" name="Line 16"/>
              <p:cNvSpPr/>
              <p:nvPr/>
            </p:nvSpPr>
            <p:spPr>
              <a:xfrm>
                <a:off x="4670280" y="2643840"/>
                <a:ext cx="3952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2" name="Line 17"/>
              <p:cNvSpPr/>
              <p:nvPr/>
            </p:nvSpPr>
            <p:spPr>
              <a:xfrm>
                <a:off x="4670280" y="2803320"/>
                <a:ext cx="3952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3" name="Line 19"/>
              <p:cNvSpPr/>
              <p:nvPr/>
            </p:nvSpPr>
            <p:spPr>
              <a:xfrm>
                <a:off x="4670280" y="2961000"/>
                <a:ext cx="3952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4" name="Line 20"/>
              <p:cNvSpPr/>
              <p:nvPr/>
            </p:nvSpPr>
            <p:spPr>
              <a:xfrm>
                <a:off x="4670280" y="3120120"/>
                <a:ext cx="3952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5" name="Line 23"/>
              <p:cNvSpPr/>
              <p:nvPr/>
            </p:nvSpPr>
            <p:spPr>
              <a:xfrm>
                <a:off x="4670280" y="3279240"/>
                <a:ext cx="3952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6" name="Line 24"/>
              <p:cNvSpPr/>
              <p:nvPr/>
            </p:nvSpPr>
            <p:spPr>
              <a:xfrm>
                <a:off x="4670280" y="3438360"/>
                <a:ext cx="3952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7" name="Line 25"/>
              <p:cNvSpPr/>
              <p:nvPr/>
            </p:nvSpPr>
            <p:spPr>
              <a:xfrm>
                <a:off x="4670280" y="3596040"/>
                <a:ext cx="3952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8" name="Line 26"/>
              <p:cNvSpPr/>
              <p:nvPr/>
            </p:nvSpPr>
            <p:spPr>
              <a:xfrm>
                <a:off x="4670280" y="3755520"/>
                <a:ext cx="395280" cy="0"/>
              </a:xfrm>
              <a:prstGeom prst="line">
                <a:avLst/>
              </a:prstGeom>
              <a:ln w="190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9" name="Line 14"/>
              <p:cNvSpPr/>
              <p:nvPr/>
            </p:nvSpPr>
            <p:spPr>
              <a:xfrm>
                <a:off x="4670280" y="2565360"/>
                <a:ext cx="0" cy="1349640"/>
              </a:xfrm>
              <a:prstGeom prst="line">
                <a:avLst/>
              </a:prstGeom>
              <a:ln w="127080">
                <a:solidFill>
                  <a:srgbClr val="56534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11880" bIns="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50" name="Line 15"/>
              <p:cNvSpPr/>
              <p:nvPr/>
            </p:nvSpPr>
            <p:spPr>
              <a:xfrm>
                <a:off x="5065560" y="2565360"/>
                <a:ext cx="0" cy="1349640"/>
              </a:xfrm>
              <a:prstGeom prst="line">
                <a:avLst/>
              </a:prstGeom>
              <a:ln w="127080">
                <a:solidFill>
                  <a:srgbClr val="56534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11880" bIns="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51" name="Line 68"/>
              <p:cNvSpPr/>
              <p:nvPr/>
            </p:nvSpPr>
            <p:spPr>
              <a:xfrm>
                <a:off x="4192560" y="4602600"/>
                <a:ext cx="0" cy="1349640"/>
              </a:xfrm>
              <a:prstGeom prst="line">
                <a:avLst/>
              </a:prstGeom>
              <a:ln w="127080">
                <a:solidFill>
                  <a:srgbClr val="56534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11880" bIns="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52" name="Line 79"/>
              <p:cNvSpPr/>
              <p:nvPr/>
            </p:nvSpPr>
            <p:spPr>
              <a:xfrm>
                <a:off x="5620680" y="4602600"/>
                <a:ext cx="0" cy="1349640"/>
              </a:xfrm>
              <a:prstGeom prst="line">
                <a:avLst/>
              </a:prstGeom>
              <a:ln w="127080">
                <a:solidFill>
                  <a:srgbClr val="56534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11880" bIns="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53" name="Line 140"/>
              <p:cNvSpPr/>
              <p:nvPr/>
            </p:nvSpPr>
            <p:spPr>
              <a:xfrm flipH="1">
                <a:off x="5145840" y="2803320"/>
                <a:ext cx="55332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-11880" bIns="-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54" name="Line 141"/>
              <p:cNvSpPr/>
              <p:nvPr/>
            </p:nvSpPr>
            <p:spPr>
              <a:xfrm flipH="1">
                <a:off x="5222880" y="3755520"/>
                <a:ext cx="554760" cy="87300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11880" bIns="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55" name="Line 142"/>
              <p:cNvSpPr/>
              <p:nvPr/>
            </p:nvSpPr>
            <p:spPr>
              <a:xfrm flipH="1">
                <a:off x="4669920" y="3755520"/>
                <a:ext cx="1111320" cy="9518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19800" rIns="19800" tIns="11880" bIns="11880" anchor="t">
                <a:noAutofit/>
              </a:bodyPr>
              <a:p>
                <a:endParaRPr b="0" lang="ru-RU" sz="1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156" name="Прямоугольник 1"/>
          <p:cNvSpPr/>
          <p:nvPr/>
        </p:nvSpPr>
        <p:spPr>
          <a:xfrm>
            <a:off x="396720" y="387360"/>
            <a:ext cx="8456760" cy="1901880"/>
          </a:xfrm>
          <a:prstGeom prst="rect">
            <a:avLst/>
          </a:prstGeom>
          <a:solidFill>
            <a:srgbClr val="d8e8f1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1957 жылы М.  Мезельсон мен Ф. Сталь </a:t>
            </a: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ДНҚ-ның екі еселенуінің  үш түрін ұсынды: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консервативтік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2) жартылай консервативтік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түрінде ДНҚ-ның жаңа молекуласының бір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тізбегі аналық  ДНҚ-дан болса, екіншісі - жаңадан құрылған тізбек;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3) дисперсиялық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7" name="Прямоугольник 2"/>
          <p:cNvSpPr/>
          <p:nvPr/>
        </p:nvSpPr>
        <p:spPr>
          <a:xfrm>
            <a:off x="396720" y="5261040"/>
            <a:ext cx="3375360" cy="1744560"/>
          </a:xfrm>
          <a:prstGeom prst="rect">
            <a:avLst/>
          </a:prstGeom>
          <a:solidFill>
            <a:srgbClr val="d8e8f1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(лат. "консервативус" - сақтаушы, негізгі қалпын сақтау) еселенуде  ұрпақтың ДНҚ-ларда аналық ДНҚ-ның  материалы болмайды;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8" name="Прямоугольник 99"/>
          <p:cNvSpPr/>
          <p:nvPr/>
        </p:nvSpPr>
        <p:spPr>
          <a:xfrm>
            <a:off x="6880320" y="5264280"/>
            <a:ext cx="3422520" cy="2020680"/>
          </a:xfrm>
          <a:prstGeom prst="rect">
            <a:avLst/>
          </a:prstGeom>
          <a:solidFill>
            <a:srgbClr val="d8e8f1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(лат. "дисперсис" - шашырау, бытыраңқы) түрінде аналық ДНҚ-ның материалы кездейсоқ шашырап жаңа ДНҚ молекуласында орын алады.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checker dir="horz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7000"/>
            <a:ext cx="10693440" cy="7588440"/>
          </a:xfrm>
          <a:prstGeom prst="rect">
            <a:avLst/>
          </a:prstGeom>
          <a:ln w="0">
            <a:noFill/>
          </a:ln>
        </p:spPr>
      </p:pic>
      <p:sp>
        <p:nvSpPr>
          <p:cNvPr id="160" name="Google Shape;123;p4"/>
          <p:cNvSpPr/>
          <p:nvPr/>
        </p:nvSpPr>
        <p:spPr>
          <a:xfrm>
            <a:off x="9121680" y="6561000"/>
            <a:ext cx="1397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564DA72-877C-49CA-877B-DB0E4F93654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Прямоугольник 11"/>
          <p:cNvSpPr/>
          <p:nvPr/>
        </p:nvSpPr>
        <p:spPr>
          <a:xfrm>
            <a:off x="198360" y="1127160"/>
            <a:ext cx="10180800" cy="1313640"/>
          </a:xfrm>
          <a:prstGeom prst="rect">
            <a:avLst/>
          </a:prstGeom>
          <a:solidFill>
            <a:srgbClr val="f7f6da"/>
          </a:solidFill>
          <a:ln w="936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Тапсырма №1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Төмендегі  сызбаны пайдаланып ДНҚ молекуласындағы химиялық байланыстар түрлері мен негізгі компоненттерді сипаттаңыздар                     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" name="Прямоугольник 11"/>
          <p:cNvSpPr/>
          <p:nvPr/>
        </p:nvSpPr>
        <p:spPr>
          <a:xfrm>
            <a:off x="3782880" y="447840"/>
            <a:ext cx="225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3" name="Рисунок 3" descr=""/>
          <p:cNvPicPr/>
          <p:nvPr/>
        </p:nvPicPr>
        <p:blipFill>
          <a:blip r:embed="rId2"/>
          <a:stretch/>
        </p:blipFill>
        <p:spPr>
          <a:xfrm>
            <a:off x="1133640" y="2544840"/>
            <a:ext cx="3803400" cy="30639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64" name=""/>
          <p:cNvGraphicFramePr/>
          <p:nvPr/>
        </p:nvGraphicFramePr>
        <p:xfrm>
          <a:off x="539640" y="5904000"/>
          <a:ext cx="9498240" cy="1388880"/>
        </p:xfrm>
        <a:graphic>
          <a:graphicData uri="http://schemas.openxmlformats.org/drawingml/2006/table">
            <a:tbl>
              <a:tblPr/>
              <a:tblGrid>
                <a:gridCol w="3417840"/>
                <a:gridCol w="6080400"/>
              </a:tblGrid>
              <a:tr h="3157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Бағалау критерийлері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Дескрипторлар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315720">
                <a:tc rowSpan="2"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ДНҚ құрлысы мен оның қызметі арасындағы байланысты сипаттайды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нуклеотид құрамын сипаттайды.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758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нуклеотид</a:t>
                      </a: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тер арасындағы байланыс түрлерін сипаттайды.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</a:tbl>
          </a:graphicData>
        </a:graphic>
      </p:graphicFrame>
      <p:sp>
        <p:nvSpPr>
          <p:cNvPr id="165" name="Прямоугольник 5"/>
          <p:cNvSpPr/>
          <p:nvPr/>
        </p:nvSpPr>
        <p:spPr>
          <a:xfrm>
            <a:off x="5121360" y="2744640"/>
            <a:ext cx="4916520" cy="2829240"/>
          </a:xfrm>
          <a:prstGeom prst="rect">
            <a:avLst/>
          </a:prstGeom>
          <a:solidFill>
            <a:srgbClr val="efeeb5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343080" indent="-343080" algn="ctr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...........................................................................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...........................................................................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wheel spokes="1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7000"/>
            <a:ext cx="10693440" cy="7588440"/>
          </a:xfrm>
          <a:prstGeom prst="rect">
            <a:avLst/>
          </a:prstGeom>
          <a:ln w="0">
            <a:noFill/>
          </a:ln>
        </p:spPr>
      </p:pic>
      <p:sp>
        <p:nvSpPr>
          <p:cNvPr id="167" name="Google Shape;123;p4"/>
          <p:cNvSpPr/>
          <p:nvPr/>
        </p:nvSpPr>
        <p:spPr>
          <a:xfrm>
            <a:off x="9121680" y="6561000"/>
            <a:ext cx="1397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D7F9FEF-4FE8-4684-BD48-A69BC66B45EB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8" name="Прямоугольник 11"/>
          <p:cNvSpPr/>
          <p:nvPr/>
        </p:nvSpPr>
        <p:spPr>
          <a:xfrm>
            <a:off x="3485880" y="447840"/>
            <a:ext cx="2845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9" name="Рисунок 3" descr=""/>
          <p:cNvPicPr/>
          <p:nvPr/>
        </p:nvPicPr>
        <p:blipFill>
          <a:blip r:embed="rId2"/>
          <a:stretch/>
        </p:blipFill>
        <p:spPr>
          <a:xfrm>
            <a:off x="539640" y="1819440"/>
            <a:ext cx="3803760" cy="3063600"/>
          </a:xfrm>
          <a:prstGeom prst="rect">
            <a:avLst/>
          </a:prstGeom>
          <a:ln w="0">
            <a:noFill/>
          </a:ln>
        </p:spPr>
      </p:pic>
      <p:sp>
        <p:nvSpPr>
          <p:cNvPr id="170" name="Прямоугольник 5"/>
          <p:cNvSpPr/>
          <p:nvPr/>
        </p:nvSpPr>
        <p:spPr>
          <a:xfrm>
            <a:off x="4883040" y="1506600"/>
            <a:ext cx="5154840" cy="4067280"/>
          </a:xfrm>
          <a:prstGeom prst="rect">
            <a:avLst/>
          </a:prstGeom>
          <a:solidFill>
            <a:srgbClr val="efeeb5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343080" indent="-343080" algn="ctr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Нуклеотид құрамы азотты негізден, дезоксирибоза қантынан және фосфор қышқылы қалдығынан тұрады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Тізбектегі нуклеотидтер өзара дезоксирибоза және фосфор қышқылының қалдығы арқылы берік </a:t>
            </a:r>
            <a:r>
              <a:rPr b="0" i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ковалентті полярлы байланыспен 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байланысады;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Қос тізбек бір бірімен азотты негіздер арасында пайда болатын сутекті байланыстар арқылы жалғасады.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Аденин мен тимин қос сутектік байланыс, ал гуанин мен цитозин үш сутектік байланыспен байланысады.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206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wheel spokes="1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44280" y="0"/>
            <a:ext cx="10737720" cy="7562880"/>
          </a:xfrm>
          <a:prstGeom prst="rect">
            <a:avLst/>
          </a:prstGeom>
          <a:ln w="0">
            <a:noFill/>
          </a:ln>
        </p:spPr>
      </p:pic>
      <p:sp>
        <p:nvSpPr>
          <p:cNvPr id="172" name="Google Shape;123;p4"/>
          <p:cNvSpPr/>
          <p:nvPr/>
        </p:nvSpPr>
        <p:spPr>
          <a:xfrm>
            <a:off x="9464760" y="6635880"/>
            <a:ext cx="1054080" cy="32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C963976-E532-4E48-A323-847F503212BA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Прямоугольник 11"/>
          <p:cNvSpPr/>
          <p:nvPr/>
        </p:nvSpPr>
        <p:spPr>
          <a:xfrm>
            <a:off x="198360" y="1103400"/>
            <a:ext cx="10134720" cy="70380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Тапсырма №2. Төмендегі кестенің бос ұяшықтарын берілген  ақпараттармен  толықтырып, сипаттаңыздар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Прямоугольник 11"/>
          <p:cNvSpPr/>
          <p:nvPr/>
        </p:nvSpPr>
        <p:spPr>
          <a:xfrm>
            <a:off x="3914640" y="441360"/>
            <a:ext cx="225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Прямоугольник 13"/>
          <p:cNvSpPr/>
          <p:nvPr/>
        </p:nvSpPr>
        <p:spPr>
          <a:xfrm>
            <a:off x="158760" y="6551640"/>
            <a:ext cx="10067760" cy="1008720"/>
          </a:xfrm>
          <a:prstGeom prst="rect">
            <a:avLst/>
          </a:prstGeom>
          <a:solidFill>
            <a:srgbClr val="d8e8f1"/>
          </a:solidFill>
          <a:ln w="9360">
            <a:solidFill>
              <a:srgbClr val="7574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М.  Мезельсон мен Ф. Стальдың 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анықтаған  ДНҚ-ның екі еселенуінің  үш түрін сипаттайды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Прямоугольник 1"/>
          <p:cNvSpPr/>
          <p:nvPr/>
        </p:nvSpPr>
        <p:spPr>
          <a:xfrm>
            <a:off x="158760" y="1909800"/>
            <a:ext cx="10148760" cy="3037320"/>
          </a:xfrm>
          <a:prstGeom prst="rect">
            <a:avLst/>
          </a:prstGeom>
          <a:solidFill>
            <a:srgbClr val="e6e6e6"/>
          </a:solidFill>
          <a:ln w="9360">
            <a:solidFill>
              <a:srgbClr val="7574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М.  Мезельсон мен Ф. Сталь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ДНҚ-ның екі еселенуінің  үш түрін ұсынды: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1) еселенуде  ұрпақтың ДНҚ-ларда аналық ДНҚ-ның  материалы болмайды;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2) ДНҚ-ның жаңа молекуласының бір тізбегі аналық ДНҚ-дан болса, екіншісі - жаңадан құрылған тізбек;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3) аналық ДНҚ-ның материалы кездейсоқ шашырап жаңа ДНҚ молекуласында орын алады.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77" name=""/>
          <p:cNvGraphicFramePr/>
          <p:nvPr/>
        </p:nvGraphicFramePr>
        <p:xfrm>
          <a:off x="198360" y="4930920"/>
          <a:ext cx="10134720" cy="1682640"/>
        </p:xfrm>
        <a:graphic>
          <a:graphicData uri="http://schemas.openxmlformats.org/drawingml/2006/table">
            <a:tbl>
              <a:tblPr/>
              <a:tblGrid>
                <a:gridCol w="3867120"/>
                <a:gridCol w="2024280"/>
                <a:gridCol w="2203200"/>
                <a:gridCol w="2040120"/>
              </a:tblGrid>
              <a:tr h="841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ДНҚ-ның екі еселенуінің  үш түрі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Консерва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тивтік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жартылай консервативтік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дисперсиялық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  <a:tr h="841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Анықтамалары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</a:tbl>
          </a:graphicData>
        </a:graphic>
      </p:graphicFrame>
    </p:spTree>
  </p:cSld>
  <p:transition spd="slow">
    <p:wheel spokes="1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179" name="Google Shape;123;p4"/>
          <p:cNvSpPr/>
          <p:nvPr/>
        </p:nvSpPr>
        <p:spPr>
          <a:xfrm>
            <a:off x="9121680" y="6561000"/>
            <a:ext cx="14749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610DB43-7C7C-42DA-876C-E0125350905B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Прямоугольник 11"/>
          <p:cNvSpPr/>
          <p:nvPr/>
        </p:nvSpPr>
        <p:spPr>
          <a:xfrm>
            <a:off x="3314880" y="426960"/>
            <a:ext cx="3403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1" name="Прямоугольник 1"/>
          <p:cNvSpPr/>
          <p:nvPr/>
        </p:nvSpPr>
        <p:spPr>
          <a:xfrm>
            <a:off x="198360" y="1440000"/>
            <a:ext cx="10320480" cy="3037320"/>
          </a:xfrm>
          <a:prstGeom prst="rect">
            <a:avLst/>
          </a:prstGeom>
          <a:solidFill>
            <a:srgbClr val="e6e6e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М.  Мезельсон мен Ф. Сталь </a:t>
            </a: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ДНҚ-ның екі еселенуінің  үш түрін ұсынды: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1) еселенуде  ұрпақтың ДНҚ-ларда аналық ДНҚ-ның  материалы болмайды;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2) ДНҚ-ның жаңа молекуласының бір тізбегі аналық ДНҚ-дан болса, екіншісі - жаңадан құрылған тізбек;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3) аналық ДНҚ-ның материалы кездейсоқ шашырап жаңа ДНҚ молекуласында орын алады.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82" name=""/>
          <p:cNvGraphicFramePr/>
          <p:nvPr/>
        </p:nvGraphicFramePr>
        <p:xfrm>
          <a:off x="271440" y="4711680"/>
          <a:ext cx="10051920" cy="2103480"/>
        </p:xfrm>
        <a:graphic>
          <a:graphicData uri="http://schemas.openxmlformats.org/drawingml/2006/table">
            <a:tbl>
              <a:tblPr/>
              <a:tblGrid>
                <a:gridCol w="3801960"/>
                <a:gridCol w="2019600"/>
                <a:gridCol w="2197080"/>
                <a:gridCol w="2033280"/>
              </a:tblGrid>
              <a:tr h="8413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ДНҚ-ның екі еселенуінің  үш түрі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Консерва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тивтік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жартылай консервативтік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дисперсиялық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  <a:tr h="126216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Анықтамалары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2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3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</a:tbl>
          </a:graphicData>
        </a:graphic>
      </p:graphicFrame>
    </p:spTree>
  </p:cSld>
  <p:transition spd="slow">
    <p:blinds dir="vert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12600"/>
            <a:ext cx="10693440" cy="7548840"/>
          </a:xfrm>
          <a:prstGeom prst="rect">
            <a:avLst/>
          </a:prstGeom>
          <a:ln w="0">
            <a:noFill/>
          </a:ln>
        </p:spPr>
      </p:pic>
      <p:sp>
        <p:nvSpPr>
          <p:cNvPr id="184" name="Google Shape;123;p4"/>
          <p:cNvSpPr/>
          <p:nvPr/>
        </p:nvSpPr>
        <p:spPr>
          <a:xfrm>
            <a:off x="9121680" y="6561000"/>
            <a:ext cx="1397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9000309-8F3F-4F2D-AD75-7D2A3776733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5" name="Прямоугольник 11"/>
          <p:cNvSpPr/>
          <p:nvPr/>
        </p:nvSpPr>
        <p:spPr>
          <a:xfrm>
            <a:off x="428760" y="1235160"/>
            <a:ext cx="9448560" cy="8254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Тапсырма №3. Төмендегі кестедегі ДНҚ туралы ақпараттарды сәйкестендіріп, сипаттаңыздар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6" name="Прямоугольник 11"/>
          <p:cNvSpPr/>
          <p:nvPr/>
        </p:nvSpPr>
        <p:spPr>
          <a:xfrm>
            <a:off x="3743280" y="419040"/>
            <a:ext cx="225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Прямоугольник 13"/>
          <p:cNvSpPr/>
          <p:nvPr/>
        </p:nvSpPr>
        <p:spPr>
          <a:xfrm>
            <a:off x="138240" y="6561000"/>
            <a:ext cx="9461520" cy="8254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</a:t>
            </a: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:     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туралы ақпараттарды сәйкестендіріп, сипаттаңыздар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88" name=""/>
          <p:cNvGraphicFramePr/>
          <p:nvPr/>
        </p:nvGraphicFramePr>
        <p:xfrm>
          <a:off x="414360" y="2112840"/>
          <a:ext cx="9402840" cy="4367160"/>
        </p:xfrm>
        <a:graphic>
          <a:graphicData uri="http://schemas.openxmlformats.org/drawingml/2006/table">
            <a:tbl>
              <a:tblPr/>
              <a:tblGrid>
                <a:gridCol w="2784600"/>
                <a:gridCol w="6618240"/>
              </a:tblGrid>
              <a:tr h="4208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Кілт сөздер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Анықтамалары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474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1.Полимераза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А) ДНҚ-ның екі еселену үдерісі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953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2.Репликация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В) Көшірме жасалатын негіз болып, ол арқылы бейненің көшірмесі жасалады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2618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3.Матрица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С) Ол оказаки фрагменттерінің арасын ескі ажыраған тізбекке сәйкес етіп нуклеотидтермен толтырады.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417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4.Лигаза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Д) ДНҚ-ның негізгі ферменті, жаңа нуклеотидтердің бір - біріне қосылуын катализдейді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transition spd="slow">
    <p:wheel spokes="1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190" name="Google Shape;123;p4"/>
          <p:cNvSpPr/>
          <p:nvPr/>
        </p:nvSpPr>
        <p:spPr>
          <a:xfrm>
            <a:off x="9121680" y="6561000"/>
            <a:ext cx="15717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442892F-DCFA-45B5-9F66-32A0A341A12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Прямоугольник 11"/>
          <p:cNvSpPr/>
          <p:nvPr/>
        </p:nvSpPr>
        <p:spPr>
          <a:xfrm>
            <a:off x="3424320" y="325440"/>
            <a:ext cx="3403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92" name=""/>
          <p:cNvGraphicFramePr/>
          <p:nvPr/>
        </p:nvGraphicFramePr>
        <p:xfrm>
          <a:off x="412920" y="1886040"/>
          <a:ext cx="9494640" cy="4619520"/>
        </p:xfrm>
        <a:graphic>
          <a:graphicData uri="http://schemas.openxmlformats.org/drawingml/2006/table">
            <a:tbl>
              <a:tblPr/>
              <a:tblGrid>
                <a:gridCol w="2811240"/>
                <a:gridCol w="6683400"/>
              </a:tblGrid>
              <a:tr h="4348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Кілт сөздер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Анықтамалары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651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1.Полимераза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А) ДНҚ-ның екі еселену үдерісі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302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2.Репликация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В) Көшірме жасалатын негіз болып, ол арқылы бейненің көшірмесі жасалады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939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3.Матрица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С) Ол оказаки фрагменттерінің арасын ескі ажыраған тізбекке сәйкес етіп нуклеотидтермен толтырады.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3953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4.Лигаза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Д) ДНҚ-ның негізгі ферменті, жаңа нуклеотидтердің бір- біріне қосылуын катализдейді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93" name="Прямая со стрелкой 3"/>
          <p:cNvCxnSpPr/>
          <p:nvPr/>
        </p:nvCxnSpPr>
        <p:spPr>
          <a:xfrm>
            <a:off x="2584440" y="2228760"/>
            <a:ext cx="1180080" cy="3045600"/>
          </a:xfrm>
          <a:prstGeom prst="straightConnector1">
            <a:avLst/>
          </a:prstGeom>
          <a:ln w="10080">
            <a:solidFill>
              <a:srgbClr val="ff0000"/>
            </a:solidFill>
            <a:miter/>
            <a:tailEnd len="med" type="triangle" w="med"/>
          </a:ln>
        </p:spPr>
      </p:cxnSp>
      <p:cxnSp>
        <p:nvCxnSpPr>
          <p:cNvPr id="194" name="Прямая со стрелкой 7"/>
          <p:cNvCxnSpPr/>
          <p:nvPr/>
        </p:nvCxnSpPr>
        <p:spPr>
          <a:xfrm flipV="1">
            <a:off x="2544480" y="2408040"/>
            <a:ext cx="1524600" cy="746640"/>
          </a:xfrm>
          <a:prstGeom prst="straightConnector1">
            <a:avLst/>
          </a:prstGeom>
          <a:ln w="10080">
            <a:solidFill>
              <a:srgbClr val="ff0000"/>
            </a:solidFill>
            <a:miter/>
            <a:tailEnd len="med" type="triangle" w="med"/>
          </a:ln>
        </p:spPr>
      </p:cxnSp>
      <p:cxnSp>
        <p:nvCxnSpPr>
          <p:cNvPr id="195" name="Прямая со стрелкой 10"/>
          <p:cNvCxnSpPr/>
          <p:nvPr/>
        </p:nvCxnSpPr>
        <p:spPr>
          <a:xfrm flipV="1">
            <a:off x="2584440" y="3245760"/>
            <a:ext cx="1775520" cy="1051560"/>
          </a:xfrm>
          <a:prstGeom prst="straightConnector1">
            <a:avLst/>
          </a:prstGeom>
          <a:ln w="10080">
            <a:solidFill>
              <a:srgbClr val="ff0000"/>
            </a:solidFill>
            <a:miter/>
            <a:tailEnd len="med" type="triangle" w="med"/>
          </a:ln>
        </p:spPr>
      </p:cxnSp>
      <p:cxnSp>
        <p:nvCxnSpPr>
          <p:cNvPr id="196" name="Прямая со стрелкой 12"/>
          <p:cNvCxnSpPr/>
          <p:nvPr/>
        </p:nvCxnSpPr>
        <p:spPr>
          <a:xfrm flipV="1">
            <a:off x="2773080" y="4160520"/>
            <a:ext cx="2096280" cy="1389600"/>
          </a:xfrm>
          <a:prstGeom prst="straightConnector1">
            <a:avLst/>
          </a:prstGeom>
          <a:ln w="10080">
            <a:solidFill>
              <a:srgbClr val="ff0000"/>
            </a:solidFill>
            <a:miter/>
            <a:tailEnd len="med" type="triangle" w="med"/>
          </a:ln>
        </p:spPr>
      </p:cxnSp>
    </p:spTree>
  </p:cSld>
  <p:transition spd="slow">
    <p:blinds dir="vert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98" name=""/>
          <p:cNvSpPr txBox="1"/>
          <p:nvPr/>
        </p:nvSpPr>
        <p:spPr>
          <a:xfrm>
            <a:off x="1001880" y="2268000"/>
            <a:ext cx="4171680" cy="443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99" name=""/>
          <p:cNvSpPr txBox="1"/>
          <p:nvPr/>
        </p:nvSpPr>
        <p:spPr>
          <a:xfrm>
            <a:off x="5497560" y="2268000"/>
            <a:ext cx="4170240" cy="443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200" name="Номер слайда 4"/>
          <p:cNvSpPr/>
          <p:nvPr/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EF0E25B-8B6A-46E0-98F0-ED82AA5464E3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202" name="Прямоугольник 6"/>
          <p:cNvSpPr/>
          <p:nvPr/>
        </p:nvSpPr>
        <p:spPr>
          <a:xfrm>
            <a:off x="3781080" y="419040"/>
            <a:ext cx="2785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3" name="Прямоугольник 7"/>
          <p:cNvSpPr/>
          <p:nvPr/>
        </p:nvSpPr>
        <p:spPr>
          <a:xfrm>
            <a:off x="10240920" y="6703920"/>
            <a:ext cx="6588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10F6D10-D719-43A6-80C8-4047CA6D015D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4" name="Прямоугольник 1"/>
          <p:cNvSpPr/>
          <p:nvPr/>
        </p:nvSpPr>
        <p:spPr>
          <a:xfrm>
            <a:off x="824040" y="2641680"/>
            <a:ext cx="9102600" cy="137484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Бүгінгі сабақта сіздер: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репликациясы үдерісін сипаттадыңыздар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blinds dir="vert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9"/>
          <p:cNvSpPr/>
          <p:nvPr/>
        </p:nvSpPr>
        <p:spPr>
          <a:xfrm>
            <a:off x="4354560" y="466560"/>
            <a:ext cx="2120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entury Gothic"/>
              </a:rPr>
              <a:t>Оқу мақсаты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Прямоугольник 9"/>
          <p:cNvSpPr/>
          <p:nvPr/>
        </p:nvSpPr>
        <p:spPr>
          <a:xfrm>
            <a:off x="627120" y="1876320"/>
            <a:ext cx="899964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Прямоугольник 8"/>
          <p:cNvSpPr/>
          <p:nvPr/>
        </p:nvSpPr>
        <p:spPr>
          <a:xfrm>
            <a:off x="752400" y="4743360"/>
            <a:ext cx="9325080" cy="52092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10.4.1.2 ДНҚ репликациясы үдерісін сипаттайды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Прямоугольник 9"/>
          <p:cNvSpPr/>
          <p:nvPr/>
        </p:nvSpPr>
        <p:spPr>
          <a:xfrm>
            <a:off x="3461760" y="3657600"/>
            <a:ext cx="3773160" cy="520920"/>
          </a:xfrm>
          <a:prstGeom prst="rect">
            <a:avLst/>
          </a:prstGeom>
          <a:solidFill>
            <a:srgbClr val="b1d1e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Бағалау критерийлері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Прямоугольник 10"/>
          <p:cNvSpPr/>
          <p:nvPr/>
        </p:nvSpPr>
        <p:spPr>
          <a:xfrm>
            <a:off x="3489480" y="781200"/>
            <a:ext cx="3201840" cy="520920"/>
          </a:xfrm>
          <a:prstGeom prst="rect">
            <a:avLst/>
          </a:prstGeom>
          <a:solidFill>
            <a:srgbClr val="b1d1e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Century Gothic"/>
              </a:rPr>
              <a:t>   </a:t>
            </a: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Оқу мақсаты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Прямоугольник 1"/>
          <p:cNvSpPr/>
          <p:nvPr/>
        </p:nvSpPr>
        <p:spPr>
          <a:xfrm>
            <a:off x="1981080" y="2143080"/>
            <a:ext cx="7375680" cy="45972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10.4.1.2 ДНҚ репликациясы үдерісін сипаттау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circl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41360" y="407520"/>
            <a:ext cx="8663040" cy="6238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  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Нуклеин қышқылдары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31" name="Номер слайда 4"/>
          <p:cNvSpPr/>
          <p:nvPr/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B1C8E10-967E-4B11-8D06-57E3E97A934F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" name="Объект 3" descr=""/>
          <p:cNvPicPr/>
          <p:nvPr/>
        </p:nvPicPr>
        <p:blipFill>
          <a:blip r:embed="rId1"/>
          <a:stretch/>
        </p:blipFill>
        <p:spPr>
          <a:xfrm>
            <a:off x="441360" y="1265400"/>
            <a:ext cx="9891720" cy="5999040"/>
          </a:xfrm>
          <a:prstGeom prst="rect">
            <a:avLst/>
          </a:prstGeom>
          <a:ln w="0">
            <a:noFill/>
          </a:ln>
        </p:spPr>
      </p:pic>
    </p:spTree>
  </p:cSld>
  <p:transition spd="med">
    <p:blinds dir="vert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41360" y="407520"/>
            <a:ext cx="8663040" cy="6238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(Дезоксирибонуклеин қышқылы)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pic>
        <p:nvPicPr>
          <p:cNvPr id="34" name="Объект 6" descr=""/>
          <p:cNvPicPr/>
          <p:nvPr/>
        </p:nvPicPr>
        <p:blipFill>
          <a:blip r:embed="rId1"/>
          <a:stretch/>
        </p:blipFill>
        <p:spPr>
          <a:xfrm>
            <a:off x="5383080" y="1352520"/>
            <a:ext cx="4961160" cy="3554280"/>
          </a:xfrm>
          <a:prstGeom prst="rect">
            <a:avLst/>
          </a:prstGeom>
          <a:ln w="0">
            <a:noFill/>
          </a:ln>
        </p:spPr>
      </p:pic>
      <p:sp>
        <p:nvSpPr>
          <p:cNvPr id="35" name="Номер слайда 4"/>
          <p:cNvSpPr/>
          <p:nvPr/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3AEDCBE-32BA-4A5E-9F59-A5CE5AA1D56D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Прямоугольник 1"/>
          <p:cNvSpPr/>
          <p:nvPr/>
        </p:nvSpPr>
        <p:spPr>
          <a:xfrm>
            <a:off x="298440" y="4948200"/>
            <a:ext cx="9972720" cy="1443240"/>
          </a:xfrm>
          <a:prstGeom prst="rect">
            <a:avLst/>
          </a:prstGeom>
          <a:solidFill>
            <a:srgbClr val="d8e8f1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sng">
                <a:solidFill>
                  <a:srgbClr val="f59e00"/>
                </a:solidFill>
                <a:uFillTx/>
                <a:latin typeface="Times New Roman"/>
                <a:ea typeface="Times New Roman"/>
                <a:hlinkClick r:id="rId2"/>
              </a:rPr>
              <a:t>ДНҚ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(Дезоксирибо нуклеин қышқылы) - бұл біздің генетикалық мәліметтеріміздің жолсерігі және барлық ұрпақтан ұрпаққа беріліп отырады. Ағзамыздың қызыл қан жасушасынан өзге барлық жасушасы біздің ДНҚ - көшірмесіне ие.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7" name="Рисунок 3" descr=""/>
          <p:cNvPicPr/>
          <p:nvPr/>
        </p:nvPicPr>
        <p:blipFill>
          <a:blip r:embed="rId3"/>
          <a:stretch/>
        </p:blipFill>
        <p:spPr>
          <a:xfrm>
            <a:off x="450720" y="1352520"/>
            <a:ext cx="4883400" cy="3554280"/>
          </a:xfrm>
          <a:prstGeom prst="rect">
            <a:avLst/>
          </a:prstGeom>
          <a:ln w="0">
            <a:noFill/>
          </a:ln>
        </p:spPr>
      </p:pic>
      <p:sp>
        <p:nvSpPr>
          <p:cNvPr id="38" name="Скругленный прямоугольник 2"/>
          <p:cNvSpPr/>
          <p:nvPr/>
        </p:nvSpPr>
        <p:spPr>
          <a:xfrm>
            <a:off x="868320" y="6645240"/>
            <a:ext cx="9274320" cy="619200"/>
          </a:xfrm>
          <a:prstGeom prst="roundRect">
            <a:avLst>
              <a:gd name="adj" fmla="val 16667"/>
            </a:avLst>
          </a:prstGeom>
          <a:solidFill>
            <a:srgbClr val="e7e591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ff0000"/>
                </a:solidFill>
                <a:uFillTx/>
                <a:latin typeface="Corbel"/>
              </a:rPr>
              <a:t>https://bilimland.kz/kk/courses/biologiya-kk/zhasusha-ahzalardyng-tirshilik-birligi/tuqym-qualau-aqparattary-zhane-onyng-zhasushada-zhuzege-asuy/lesson/dnq-aquyzdardy-sintezdeuge-arnalhan-matricza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blinds dir="vert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015920" y="286920"/>
            <a:ext cx="8663040" cy="6238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  репликациясы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40" name="Номер слайда 4"/>
          <p:cNvSpPr/>
          <p:nvPr/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06E123C-0F8B-443A-839B-EAAD6F67DDBC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Прямоугольник 1"/>
          <p:cNvSpPr/>
          <p:nvPr/>
        </p:nvSpPr>
        <p:spPr>
          <a:xfrm>
            <a:off x="690480" y="2295360"/>
            <a:ext cx="4657680" cy="3144960"/>
          </a:xfrm>
          <a:prstGeom prst="rect">
            <a:avLst/>
          </a:prstGeom>
          <a:solidFill>
            <a:srgbClr val="efeeb5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молекуласының екі еселеніп өсуі ДНҚ </a:t>
            </a: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репликациясы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деп аталады (лат. </a:t>
            </a: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replicatio - «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қайталау»).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Репликация екі комплементарлық тізбектен тұратын, ДНҚ молекуласының ерекшелігінің нәтижесінде болады.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2" name="Рисунок 3" descr=""/>
          <p:cNvPicPr/>
          <p:nvPr/>
        </p:nvPicPr>
        <p:blipFill>
          <a:blip r:embed="rId1"/>
          <a:stretch/>
        </p:blipFill>
        <p:spPr>
          <a:xfrm>
            <a:off x="5762520" y="1522440"/>
            <a:ext cx="3916440" cy="5002200"/>
          </a:xfrm>
          <a:prstGeom prst="rect">
            <a:avLst/>
          </a:prstGeom>
          <a:ln w="0">
            <a:noFill/>
          </a:ln>
        </p:spPr>
      </p:pic>
    </p:spTree>
  </p:cSld>
  <p:transition spd="slow">
    <p:wheel spokes="1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Номер слайда 4"/>
          <p:cNvSpPr/>
          <p:nvPr/>
        </p:nvSpPr>
        <p:spPr>
          <a:xfrm>
            <a:off x="8183520" y="6862680"/>
            <a:ext cx="20732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D60D410-74F7-4785-86CB-D95EE80BA986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015920" y="286920"/>
            <a:ext cx="8663040" cy="6238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  репликациясы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45" name=""/>
          <p:cNvSpPr txBox="1"/>
          <p:nvPr/>
        </p:nvSpPr>
        <p:spPr>
          <a:xfrm>
            <a:off x="6522840" y="2268000"/>
            <a:ext cx="3144600" cy="4040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pic>
        <p:nvPicPr>
          <p:cNvPr id="46" name="Рисунок 2" descr=""/>
          <p:cNvPicPr/>
          <p:nvPr/>
        </p:nvPicPr>
        <p:blipFill>
          <a:blip r:embed="rId1"/>
          <a:stretch/>
        </p:blipFill>
        <p:spPr>
          <a:xfrm>
            <a:off x="4740120" y="1263600"/>
            <a:ext cx="5761080" cy="5369040"/>
          </a:xfrm>
          <a:prstGeom prst="rect">
            <a:avLst/>
          </a:prstGeom>
          <a:ln w="0">
            <a:noFill/>
          </a:ln>
        </p:spPr>
      </p:pic>
      <p:sp>
        <p:nvSpPr>
          <p:cNvPr id="47" name="Прямоугольник 3"/>
          <p:cNvSpPr/>
          <p:nvPr/>
        </p:nvSpPr>
        <p:spPr>
          <a:xfrm>
            <a:off x="819000" y="1812960"/>
            <a:ext cx="4073760" cy="3414600"/>
          </a:xfrm>
          <a:prstGeom prst="rect">
            <a:avLst/>
          </a:prstGeom>
          <a:solidFill>
            <a:srgbClr val="d8e8f1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381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Репликация процессінде аналық ДНҚ молекуласының әрбір полинуклеотидті тізбегінде оған комплементарлы тізбек синтезделінеді.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81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Нәтижесінде, екі спиральді ДНҚ-ң біреуінен, екі ұқсас қос спираль пайда болады.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Прямоугольник 8"/>
          <p:cNvSpPr/>
          <p:nvPr/>
        </p:nvSpPr>
        <p:spPr>
          <a:xfrm>
            <a:off x="482760" y="6202440"/>
            <a:ext cx="5460840" cy="860400"/>
          </a:xfrm>
          <a:prstGeom prst="rect">
            <a:avLst/>
          </a:prstGeom>
          <a:solidFill>
            <a:srgbClr val="92d050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sng">
                <a:solidFill>
                  <a:srgbClr val="f59e00"/>
                </a:solidFill>
                <a:uFillTx/>
                <a:latin typeface="Times New Roman"/>
                <a:ea typeface="Times New Roman"/>
                <a:hlinkClick r:id="rId2"/>
              </a:rPr>
              <a:t>https://twig-bilim.kz/kz/film/factpack-dna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sng">
                <a:solidFill>
                  <a:srgbClr val="f59e00"/>
                </a:solidFill>
                <a:uFillTx/>
                <a:latin typeface="Times New Roman"/>
                <a:ea typeface="Times New Roman"/>
                <a:hlinkClick r:id="rId3"/>
              </a:rPr>
              <a:t>ДНҚ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dissolv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Объект 5" descr=""/>
          <p:cNvPicPr/>
          <p:nvPr/>
        </p:nvPicPr>
        <p:blipFill>
          <a:blip r:embed="rId1"/>
          <a:srcRect l="10693" t="0" r="12961" b="0"/>
          <a:stretch/>
        </p:blipFill>
        <p:spPr>
          <a:xfrm>
            <a:off x="1119240" y="1341360"/>
            <a:ext cx="8184960" cy="5262480"/>
          </a:xfrm>
          <a:prstGeom prst="rect">
            <a:avLst/>
          </a:prstGeom>
          <a:ln w="0">
            <a:noFill/>
          </a:ln>
        </p:spPr>
      </p:pic>
      <p:sp>
        <p:nvSpPr>
          <p:cNvPr id="50" name="Номер слайда 4"/>
          <p:cNvSpPr/>
          <p:nvPr/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7D470F6-5F49-4E4F-932C-462E421B7162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41360" y="407520"/>
            <a:ext cx="9540720" cy="6238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Репликацияның химиялық алғышарттары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</p:spTree>
  </p:cSld>
  <p:transition spd="slow">
    <p:blinds dir="vert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"/>
          <p:cNvSpPr/>
          <p:nvPr/>
        </p:nvSpPr>
        <p:spPr>
          <a:xfrm>
            <a:off x="650880" y="5641920"/>
            <a:ext cx="9513720" cy="8254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Матрица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- көшірме жасалатын негіз болып, ол арқылы бейненің көшірмесі жасалады. ДНҚ молекулалары матрица рөлін атқарады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50880" y="333000"/>
            <a:ext cx="8663040" cy="6238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  репликациясы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54" name="Прямоугольник 1"/>
          <p:cNvSpPr/>
          <p:nvPr/>
        </p:nvSpPr>
        <p:spPr>
          <a:xfrm>
            <a:off x="3825720" y="1271520"/>
            <a:ext cx="3260880" cy="914400"/>
          </a:xfrm>
          <a:prstGeom prst="rect">
            <a:avLst/>
          </a:prstGeom>
          <a:solidFill>
            <a:srgbClr val="e2eba0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7030a0"/>
                </a:solidFill>
                <a:uFillTx/>
                <a:latin typeface="Corbel"/>
              </a:rPr>
              <a:t>ДНҚ   репликациясына  қатысатын ферменттер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Прямоугольник 2"/>
          <p:cNvSpPr/>
          <p:nvPr/>
        </p:nvSpPr>
        <p:spPr>
          <a:xfrm>
            <a:off x="650880" y="3413160"/>
            <a:ext cx="4103640" cy="1708200"/>
          </a:xfrm>
          <a:prstGeom prst="rect">
            <a:avLst/>
          </a:prstGeom>
          <a:solidFill>
            <a:srgbClr val="a6b727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2060"/>
                </a:solidFill>
                <a:uFillTx/>
                <a:latin typeface="Corbel"/>
              </a:rPr>
              <a:t>Полимераза - 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Corbel"/>
              </a:rPr>
              <a:t>ДНҚ-ның негізгі ферменті, жаңа нуклеотидтердің бір- біріне қосылуын катализдейді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Прямоугольник 3"/>
          <p:cNvSpPr/>
          <p:nvPr/>
        </p:nvSpPr>
        <p:spPr>
          <a:xfrm>
            <a:off x="6141960" y="3413160"/>
            <a:ext cx="4022640" cy="1708200"/>
          </a:xfrm>
          <a:prstGeom prst="rect">
            <a:avLst/>
          </a:prstGeom>
          <a:solidFill>
            <a:srgbClr val="a6b727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2060"/>
                </a:solidFill>
                <a:uFillTx/>
                <a:latin typeface="Corbel"/>
              </a:rPr>
              <a:t>ДНҚ лигазасы - оказаки 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Corbel"/>
              </a:rPr>
              <a:t>фрагменттерінің арасын ескі ажыраған тізбекке сәйкес етіп нуклеотидтермен толтырады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Выгнутая влево стрелка 5"/>
          <p:cNvSpPr/>
          <p:nvPr/>
        </p:nvSpPr>
        <p:spPr>
          <a:xfrm>
            <a:off x="1108080" y="1735200"/>
            <a:ext cx="2575080" cy="1677960"/>
          </a:xfrm>
          <a:custGeom>
            <a:avLst/>
            <a:gdLst>
              <a:gd name="textAreaLeft" fmla="*/ 344880 w 2575080"/>
              <a:gd name="textAreaRight" fmla="*/ 2230200 w 2575080"/>
              <a:gd name="textAreaTop" fmla="*/ 262080 h 1677960"/>
              <a:gd name="textAreaBottom" fmla="*/ 1206000 h 167796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arcTo wR="21600" hR="6750" stAng="-5400000" swAng="-5400000"/>
                <a:lnTo>
                  <a:pt x="0" y="12150"/>
                </a:lnTo>
                <a:arcTo wR="21600" hR="6750" stAng="10800000" swAng="-3728901"/>
                <a:lnTo>
                  <a:pt x="18081" y="21510"/>
                </a:lnTo>
                <a:lnTo>
                  <a:pt x="21600" y="16200"/>
                </a:lnTo>
                <a:lnTo>
                  <a:pt x="18081" y="10710"/>
                </a:lnTo>
                <a:lnTo>
                  <a:pt x="18081" y="13410"/>
                </a:lnTo>
                <a:arcTo wR="21600" hR="6750" stAng="7071099" swAng="3262915"/>
                <a:lnTo>
                  <a:pt x="1803" y="9450"/>
                </a:lnTo>
                <a:arcTo wR="21600" hR="6750" stAng="-10334014" swAng="4934014"/>
                <a:close/>
              </a:path>
              <a:path fill="darkenLess" w="21600" h="21600">
                <a:moveTo>
                  <a:pt x="21600" y="0"/>
                </a:moveTo>
                <a:arcTo wR="21600" hR="6750" stAng="-5400000" swAng="-5400000"/>
                <a:lnTo>
                  <a:pt x="0" y="6750"/>
                </a:lnTo>
                <a:arcTo wR="21600" hR="6750" stAng="10800000" swAng="-465986"/>
                <a:lnTo>
                  <a:pt x="1803" y="9450"/>
                </a:lnTo>
                <a:arcTo wR="21600" hR="6750" stAng="-10334014" swAng="4934014"/>
                <a:close/>
              </a:path>
            </a:pathLst>
          </a:custGeom>
          <a:solidFill>
            <a:srgbClr val="a6b727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Выгнутая вправо стрелка 7"/>
          <p:cNvSpPr/>
          <p:nvPr/>
        </p:nvSpPr>
        <p:spPr>
          <a:xfrm>
            <a:off x="7227720" y="1735200"/>
            <a:ext cx="2479680" cy="1677960"/>
          </a:xfrm>
          <a:custGeom>
            <a:avLst/>
            <a:gdLst>
              <a:gd name="textAreaLeft" fmla="*/ 331920 w 2479680"/>
              <a:gd name="textAreaRight" fmla="*/ 2147760 w 2479680"/>
              <a:gd name="textAreaTop" fmla="*/ 262080 h 1677960"/>
              <a:gd name="textAreaBottom" fmla="*/ 1206000 h 1677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arcTo wR="21600" hR="6750" stAng="-5400000" swAng="5400000"/>
                <a:lnTo>
                  <a:pt x="21600" y="12150"/>
                </a:lnTo>
                <a:arcTo wR="21600" hR="6750" stAng="0" swAng="3673334"/>
                <a:lnTo>
                  <a:pt x="3654" y="21503"/>
                </a:lnTo>
                <a:lnTo>
                  <a:pt x="0" y="16200"/>
                </a:lnTo>
                <a:lnTo>
                  <a:pt x="3654" y="10703"/>
                </a:lnTo>
                <a:lnTo>
                  <a:pt x="3654" y="13403"/>
                </a:lnTo>
                <a:arcTo wR="21600" hR="6750" stAng="3673334" swAng="-3207348"/>
                <a:lnTo>
                  <a:pt x="19797" y="9450"/>
                </a:lnTo>
                <a:arcTo wR="21600" hR="6750" stAng="-465986" swAng="-4934014"/>
                <a:close/>
              </a:path>
              <a:path fill="darkenLess" w="21600" h="21600">
                <a:moveTo>
                  <a:pt x="0" y="0"/>
                </a:moveTo>
                <a:arcTo wR="21600" hR="6750" stAng="-5400000" swAng="5400000"/>
                <a:lnTo>
                  <a:pt x="21600" y="12150"/>
                </a:lnTo>
                <a:arcTo wR="21600" hR="6750" stAng="0" swAng="-465986"/>
                <a:lnTo>
                  <a:pt x="19797" y="9450"/>
                </a:lnTo>
                <a:arcTo wR="21600" hR="6750" stAng="-465986" swAng="-4934014"/>
                <a:close/>
              </a:path>
            </a:pathLst>
          </a:custGeom>
          <a:solidFill>
            <a:srgbClr val="a6b727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checker dir="horz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4"/>
          <p:cNvSpPr/>
          <p:nvPr/>
        </p:nvSpPr>
        <p:spPr>
          <a:xfrm>
            <a:off x="5532480" y="2313000"/>
            <a:ext cx="3579840" cy="3385800"/>
          </a:xfrm>
          <a:prstGeom prst="rect">
            <a:avLst/>
          </a:prstGeom>
          <a:solidFill>
            <a:srgbClr val="d8e8f1"/>
          </a:solidFill>
          <a:ln w="9360">
            <a:solidFill>
              <a:srgbClr val="535c1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Антипараллель   б</a:t>
            </a: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i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р т</a:t>
            </a: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i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збектег</a:t>
            </a: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i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нуклеотидтер арасындағы байланыс 3‘ 5'-бағыттағы қалдықтардан түз</a:t>
            </a: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i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лед</a:t>
            </a: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i,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ек</a:t>
            </a: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i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нш</a:t>
            </a: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i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</a:t>
            </a: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i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збектег</a:t>
            </a: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i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нуклеотидтер арасындағы байланыс 5‘ 3' бағыттағы қалдықтардан түз</a:t>
            </a: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i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лед</a:t>
            </a: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i.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0" name="Picture 2" descr="http://medbiol.ru/medbiol/biology_sk/images/043.jpg"/>
          <p:cNvPicPr/>
          <p:nvPr/>
        </p:nvPicPr>
        <p:blipFill>
          <a:blip r:embed="rId1"/>
          <a:stretch/>
        </p:blipFill>
        <p:spPr>
          <a:xfrm>
            <a:off x="1440000" y="1951200"/>
            <a:ext cx="3543120" cy="414180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50880" y="333000"/>
            <a:ext cx="8663040" cy="6238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ДНҚ   репликациясы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</p:spTree>
  </p:cSld>
  <p:transition spd="slow">
    <p:blinds dir="vert"/>
  </p:transition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nodeType="clickEffect" fill="hold">
                      <p:stCondLst>
                        <p:cond delay="indefinite"/>
                      </p:stCondLst>
                      <p:childTnLst>
                        <p:par>
                          <p:cTn id="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4890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2024-11-02T22:13:01Z</dcterms:modified>
  <cp:revision>360</cp:revision>
  <dc:subject/>
  <dc:title>Презентация PowerPoint</dc:title>
</cp:coreProperties>
</file>