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png" ContentType="image/png"/>
  <Override PartName="/ppt/media/image4.png" ContentType="image/png"/>
  <Override PartName="/ppt/media/image15.jpeg" ContentType="image/jpeg"/>
  <Override PartName="/ppt/media/image7.png" ContentType="image/png"/>
  <Override PartName="/ppt/media/image10.jpeg" ContentType="image/jpeg"/>
  <Override PartName="/ppt/media/image14.png" ContentType="image/png"/>
  <Override PartName="/ppt/media/image6.png" ContentType="image/png"/>
  <Override PartName="/ppt/media/image8.png" ContentType="image/png"/>
  <Override PartName="/ppt/media/image3.jpeg" ContentType="image/jpeg"/>
  <Override PartName="/ppt/media/image9.png" ContentType="image/png"/>
  <Override PartName="/ppt/media/image5.png" ContentType="image/png"/>
  <Override PartName="/ppt/media/image13.png" ContentType="image/png"/>
  <Override PartName="/ppt/media/image11.jpeg" ContentType="image/jpeg"/>
  <Override PartName="/ppt/media/image12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dt" idx="10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sldImg"/>
          </p:nvPr>
        </p:nvSpPr>
        <p:spPr>
          <a:xfrm>
            <a:off x="1029960" y="1240920"/>
            <a:ext cx="473760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move the slide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ftr" idx="11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PlaceHolder 6"/>
          <p:cNvSpPr>
            <a:spLocks noGrp="1"/>
          </p:cNvSpPr>
          <p:nvPr>
            <p:ph type="sldNum" idx="12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6D2618-DF3C-4427-86A7-49F9EAE3527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682771-AAC5-4083-B35C-F9B2D29F836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E5FE24-3897-4FD8-AE32-87D1B0905F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a6b727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3FD18A-E671-4AA6-8F14-C9E99F049D74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a6b727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Straight Connector 7"/>
          <p:cNvSpPr/>
          <p:nvPr/>
        </p:nvSpPr>
        <p:spPr>
          <a:xfrm>
            <a:off x="1735200" y="4116240"/>
            <a:ext cx="7218360" cy="0"/>
          </a:xfrm>
          <a:prstGeom prst="line">
            <a:avLst/>
          </a:prstGeom>
          <a:ln w="1008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4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ftr" idx="5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F9EFD16-B053-496D-B1B9-A89EF369E889}" type="slidenum">
              <a:rPr b="0" lang="ru-RU" sz="1100" strike="noStrike" u="none">
                <a:solidFill>
                  <a:srgbClr val="ffffff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b7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214200" y="201600"/>
            <a:ext cx="10265040" cy="7157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Straight Connector 6"/>
          <p:cNvSpPr/>
          <p:nvPr/>
        </p:nvSpPr>
        <p:spPr>
          <a:xfrm>
            <a:off x="1738440" y="4432320"/>
            <a:ext cx="7216560" cy="0"/>
          </a:xfrm>
          <a:prstGeom prst="line">
            <a:avLst/>
          </a:prstGeom>
          <a:ln w="10080">
            <a:solidFill>
              <a:srgbClr val="a6b72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4400" strike="noStrike" u="none">
                <a:solidFill>
                  <a:srgbClr val="a6b727"/>
                </a:solidFill>
                <a:uFillTx/>
                <a:latin typeface="Corbel"/>
              </a:rPr>
              <a:t>Click to edit the title text format</a:t>
            </a: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02960" y="2268360"/>
            <a:ext cx="8658360" cy="4453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Click to edit the outline text format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1" marL="378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Second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2" marL="6048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Third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3" marL="83016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Fourth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4" marL="101448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Fifth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5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Sixth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lvl="6" marL="1014480" indent="-150840">
              <a:lnSpc>
                <a:spcPct val="90000"/>
              </a:lnSpc>
              <a:spcBef>
                <a:spcPts val="1100"/>
              </a:spcBef>
              <a:buClr>
                <a:srgbClr val="000000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200" strike="noStrike" u="none">
                <a:solidFill>
                  <a:srgbClr val="a6b727"/>
                </a:solidFill>
                <a:uFillTx/>
                <a:latin typeface="Corbel"/>
              </a:rPr>
              <a:t>Seventh Outline Level</a:t>
            </a: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1001520" y="6862680"/>
            <a:ext cx="204300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3463920" y="6862680"/>
            <a:ext cx="413712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a6b727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6DD8043-7F6A-43A8-83B7-ADA835E75EBB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76;p1"/>
          <p:cNvSpPr/>
          <p:nvPr/>
        </p:nvSpPr>
        <p:spPr>
          <a:xfrm>
            <a:off x="563400" y="4016520"/>
            <a:ext cx="9563400" cy="122544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Биологиялық нысандарда нәруыздың болуы.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8" name="Google Shape;77;p1"/>
          <p:cNvCxnSpPr/>
          <p:nvPr/>
        </p:nvCxnSpPr>
        <p:spPr>
          <a:xfrm>
            <a:off x="1428840" y="6406920"/>
            <a:ext cx="811584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29" name="Google Shape;78;p1"/>
          <p:cNvCxnSpPr/>
          <p:nvPr/>
        </p:nvCxnSpPr>
        <p:spPr>
          <a:xfrm>
            <a:off x="1494000" y="670680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0" name="Прямоугольник 8"/>
          <p:cNvSpPr/>
          <p:nvPr/>
        </p:nvSpPr>
        <p:spPr>
          <a:xfrm>
            <a:off x="2268360" y="5430960"/>
            <a:ext cx="5796000" cy="501480"/>
          </a:xfrm>
          <a:prstGeom prst="rect">
            <a:avLst/>
          </a:prstGeom>
          <a:solidFill>
            <a:srgbClr val="e6e6e6"/>
          </a:solidFill>
          <a:ln w="19080">
            <a:solidFill>
              <a:srgbClr val="d8e8f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10- сынып </a:t>
            </a:r>
            <a:r>
              <a:rPr b="0" i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(Қоғамдық – гуманитарлық бағыты)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wheel spokes="1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8"/>
          <p:cNvSpPr/>
          <p:nvPr/>
        </p:nvSpPr>
        <p:spPr>
          <a:xfrm>
            <a:off x="477720" y="-158760"/>
            <a:ext cx="33516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AutoShape 20"/>
          <p:cNvSpPr/>
          <p:nvPr/>
        </p:nvSpPr>
        <p:spPr>
          <a:xfrm>
            <a:off x="477720" y="-158760"/>
            <a:ext cx="33516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78000" y="426960"/>
            <a:ext cx="9370800" cy="4939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ru-RU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Азық – түлік өнімдеріндегі нәруыз мөлшері 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graphicFrame>
        <p:nvGraphicFramePr>
          <p:cNvPr id="77" name=""/>
          <p:cNvGraphicFramePr/>
          <p:nvPr/>
        </p:nvGraphicFramePr>
        <p:xfrm>
          <a:off x="477720" y="2170080"/>
          <a:ext cx="9610920" cy="4127400"/>
        </p:xfrm>
        <a:graphic>
          <a:graphicData uri="http://schemas.openxmlformats.org/drawingml/2006/table">
            <a:tbl>
              <a:tblPr/>
              <a:tblGrid>
                <a:gridCol w="1920960"/>
                <a:gridCol w="1922400"/>
                <a:gridCol w="1920960"/>
                <a:gridCol w="1924200"/>
                <a:gridCol w="1922400"/>
              </a:tblGrid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Азық- түлік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Нәруыздар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Майлар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Көмірсулар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Калория, ккал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</a:tr>
              <a:tr h="3661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Сиыр сүті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3,2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3,6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5,16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61,00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Майлы ірімшік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14,00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18,00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2,85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232,00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Майлы айран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2,8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3,2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3,61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56,00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</a:tr>
              <a:tr h="5994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Көк бұршақ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0,2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13,8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73,00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</a:tr>
              <a:tr h="6004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Қарақұмық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12,00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3,26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54,3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335,00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1e6cd"/>
                    </a:solidFill>
                  </a:tcPr>
                </a:tc>
              </a:tr>
              <a:tr h="3661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Күріш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a6b72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7,00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73,2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330,00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1f3e8"/>
                    </a:solidFill>
                  </a:tcPr>
                </a:tc>
              </a:tr>
            </a:tbl>
          </a:graphicData>
        </a:graphic>
      </p:graphicFrame>
      <p:sp>
        <p:nvSpPr>
          <p:cNvPr id="78" name="Rectangle 1"/>
          <p:cNvSpPr/>
          <p:nvPr/>
        </p:nvSpPr>
        <p:spPr>
          <a:xfrm>
            <a:off x="2603520" y="1473480"/>
            <a:ext cx="6189480" cy="459720"/>
          </a:xfrm>
          <a:prstGeom prst="rect">
            <a:avLst/>
          </a:prstGeom>
          <a:solidFill>
            <a:srgbClr val="d3e17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</a:rPr>
              <a:t>Сүт өнімдері мен көкөністер, жемістер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cover dir="l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80" name="Google Shape;123;p4"/>
          <p:cNvSpPr/>
          <p:nvPr/>
        </p:nvSpPr>
        <p:spPr>
          <a:xfrm>
            <a:off x="9121680" y="6561000"/>
            <a:ext cx="15717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381601-5E17-40B4-838E-9B2CC09DFEB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Прямоугольник 11"/>
          <p:cNvSpPr/>
          <p:nvPr/>
        </p:nvSpPr>
        <p:spPr>
          <a:xfrm>
            <a:off x="181080" y="1103400"/>
            <a:ext cx="1021212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№ 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 Тапсырма. Төмендегі кестедегі нәруыздар туралы ақпараттардың дұрыс, бұрысын анықтаңыздар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Прямоугольник 11"/>
          <p:cNvSpPr/>
          <p:nvPr/>
        </p:nvSpPr>
        <p:spPr>
          <a:xfrm>
            <a:off x="3921120" y="36684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Прямоугольник 13"/>
          <p:cNvSpPr/>
          <p:nvPr/>
        </p:nvSpPr>
        <p:spPr>
          <a:xfrm>
            <a:off x="212760" y="6554880"/>
            <a:ext cx="9667800" cy="76464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Нәруыздар туралы ақпараттардың дұрыс- бұрысын анықтайды;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4" name=""/>
          <p:cNvGraphicFramePr/>
          <p:nvPr/>
        </p:nvGraphicFramePr>
        <p:xfrm>
          <a:off x="182520" y="1901880"/>
          <a:ext cx="10306080" cy="4610160"/>
        </p:xfrm>
        <a:graphic>
          <a:graphicData uri="http://schemas.openxmlformats.org/drawingml/2006/table">
            <a:tbl>
              <a:tblPr/>
              <a:tblGrid>
                <a:gridCol w="9002880"/>
                <a:gridCol w="637920"/>
                <a:gridCol w="665280"/>
              </a:tblGrid>
              <a:tr h="3747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Ақуыздар туралы ақпараттар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Ия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Жоқ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7477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1.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Ақуыз туралы алғашқы мәліметтер XVIII ғасырдан белгілі. 1745 ж. италиялық ғалым Беккори бидай ұнынан лейковина деген ақуызды бөліп шығарған.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3729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2.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Қан құрамындағы ерекше ақуыз – </a:t>
                      </a:r>
                      <a:r>
                        <a:rPr b="0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фибрин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бүкіл денеге оттек таратады.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3747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3.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Қан құрамындағы ерекше ақуыз – </a:t>
                      </a:r>
                      <a:r>
                        <a:rPr b="0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гемоглобин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бүкіл денеге оттек таратады.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787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4.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Жасушалардағы тотығу ферменттері – цитохромдар </a:t>
                      </a:r>
                      <a:r>
                        <a:rPr b="0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тыныс алу процесін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реттеп отырады.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503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5.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нәруыздар  тек тамақпен бірге түспейді, ол ағзада түзіледі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7016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6. Алмастырылмайтын  10 аминқышқылы болмаса, жануар және адам ағзасы тіршілігін тоқтатады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3729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7. Адам тәулігіне, шамамен, 50 г ақуыз қабылдауы керек.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3747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8.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Адам тәулігіне, шамамен, 100 г ақуыз қабылдауы керек.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</a:tbl>
          </a:graphicData>
        </a:graphic>
      </p:graphicFrame>
    </p:spTree>
  </p:cSld>
  <p:transition spd="slow">
    <p:circl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6680" cy="7561440"/>
          </a:xfrm>
          <a:prstGeom prst="rect">
            <a:avLst/>
          </a:prstGeom>
          <a:ln w="0">
            <a:noFill/>
          </a:ln>
        </p:spPr>
      </p:pic>
      <p:sp>
        <p:nvSpPr>
          <p:cNvPr id="86" name="Google Shape;123;p4"/>
          <p:cNvSpPr/>
          <p:nvPr/>
        </p:nvSpPr>
        <p:spPr>
          <a:xfrm>
            <a:off x="9121680" y="6561000"/>
            <a:ext cx="15717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6329F14-7B25-4B7D-8BA9-91EC23E038FF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Прямоугольник 11"/>
          <p:cNvSpPr/>
          <p:nvPr/>
        </p:nvSpPr>
        <p:spPr>
          <a:xfrm>
            <a:off x="3314880" y="439560"/>
            <a:ext cx="3403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8" name=""/>
          <p:cNvGraphicFramePr/>
          <p:nvPr/>
        </p:nvGraphicFramePr>
        <p:xfrm>
          <a:off x="195120" y="1846440"/>
          <a:ext cx="10306080" cy="4609800"/>
        </p:xfrm>
        <a:graphic>
          <a:graphicData uri="http://schemas.openxmlformats.org/drawingml/2006/table">
            <a:tbl>
              <a:tblPr/>
              <a:tblGrid>
                <a:gridCol w="9002880"/>
                <a:gridCol w="638280"/>
                <a:gridCol w="664920"/>
              </a:tblGrid>
              <a:tr h="3744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Ақуыздар туралы ақпараттар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Ия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Жоқ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7477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1.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Ақуыз туралы алғашқы мәліметтер XVIII ғасырдан белгілі. 1745 ж. италиялық ғалым Беккори бидай ұнынан лейковина деген ақуызды бөліп шығарған.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3729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2.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Қан құрамындағы ерекше ақуыз – </a:t>
                      </a:r>
                      <a:r>
                        <a:rPr b="0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фибрин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бүкіл денеге оттек таратады.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37476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3.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Қан құрамындағы ерекше ақуыз – </a:t>
                      </a:r>
                      <a:r>
                        <a:rPr b="0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гемоглобин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бүкіл денеге оттек таратады.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787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4.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Жасушалардағы тотығу ферменттері – цитохромдар </a:t>
                      </a:r>
                      <a:r>
                        <a:rPr b="0" i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тыныс алу процесін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реттеп отырады.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5032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5.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нәруыздар  тек тамақпен бірге түспейді, ол ағзада түзіледі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7016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6. Алмастырылмайтын  10 аминқышқылы болмаса, жануар және адам ағзасы тіршілігін тоқтатады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373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7. Адам тәулігіне, шамамен, 50 г ақуыз қабылдауы керек.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  <a:tr h="3744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8.</a:t>
                      </a: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Адам тәулігіне, шамамен, 100 г ақуыз қабылдауы керек.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7f6da"/>
                    </a:solidFill>
                  </a:tcPr>
                </a:tc>
              </a:tr>
            </a:tbl>
          </a:graphicData>
        </a:graphic>
      </p:graphicFrame>
    </p:spTree>
  </p:cSld>
  <p:transition spd="slow">
    <p:wheel spokes="1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19080"/>
            <a:ext cx="10693440" cy="754236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123;p4"/>
          <p:cNvSpPr/>
          <p:nvPr/>
        </p:nvSpPr>
        <p:spPr>
          <a:xfrm>
            <a:off x="9121680" y="6561000"/>
            <a:ext cx="15717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F4D49B7-BACF-4528-909E-F7F8D187BAC3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Прямоугольник 11"/>
          <p:cNvSpPr/>
          <p:nvPr/>
        </p:nvSpPr>
        <p:spPr>
          <a:xfrm>
            <a:off x="276120" y="1165320"/>
            <a:ext cx="1014120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Тапсырма №2. Төмендегі семантикалық  картаның ақпараттарын сәйкестендіріп, тағамдар құрамындағы нәруыз мөлшерін анықтаңыздар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Прямоугольник 11"/>
          <p:cNvSpPr/>
          <p:nvPr/>
        </p:nvSpPr>
        <p:spPr>
          <a:xfrm>
            <a:off x="3854520" y="390600"/>
            <a:ext cx="209520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Прямоугольник 13"/>
          <p:cNvSpPr/>
          <p:nvPr/>
        </p:nvSpPr>
        <p:spPr>
          <a:xfrm>
            <a:off x="157320" y="6486480"/>
            <a:ext cx="9855000" cy="10087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Семантикалық картадағы  ақпараттарды сәйкестендіріп, тағамдардағы нәруыз мөлшерін анықтайды  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549360" y="2163600"/>
          <a:ext cx="9737640" cy="4206960"/>
        </p:xfrm>
        <a:graphic>
          <a:graphicData uri="http://schemas.openxmlformats.org/drawingml/2006/table">
            <a:tbl>
              <a:tblPr/>
              <a:tblGrid>
                <a:gridCol w="1744560"/>
                <a:gridCol w="1325520"/>
                <a:gridCol w="1325520"/>
                <a:gridCol w="1524240"/>
                <a:gridCol w="1323720"/>
                <a:gridCol w="1327320"/>
                <a:gridCol w="1166760"/>
              </a:tblGrid>
              <a:tr h="21027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тағамдар   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   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100г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Нәруыз мөлшері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Сиыр 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Тауық 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Жылқы 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жұмыртқа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қарақұмық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күріш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18,5%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18,2%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19,5</a:t>
                      </a: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%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12,7%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12,6%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7,00%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</a:tbl>
          </a:graphicData>
        </a:graphic>
      </p:graphicFrame>
      <p:cxnSp>
        <p:nvCxnSpPr>
          <p:cNvPr id="95" name="AutoShape 30"/>
          <p:cNvCxnSpPr/>
          <p:nvPr/>
        </p:nvCxnSpPr>
        <p:spPr>
          <a:xfrm>
            <a:off x="549360" y="2223720"/>
            <a:ext cx="1753200" cy="157068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</p:spTree>
  </p:cSld>
  <p:transition spd="slow">
    <p:blinds dir="vert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0520" y="-23760"/>
            <a:ext cx="10734480" cy="7585200"/>
          </a:xfrm>
          <a:prstGeom prst="rect">
            <a:avLst/>
          </a:prstGeom>
          <a:ln w="0">
            <a:noFill/>
          </a:ln>
        </p:spPr>
      </p:pic>
      <p:sp>
        <p:nvSpPr>
          <p:cNvPr id="97" name="Google Shape;123;p4"/>
          <p:cNvSpPr/>
          <p:nvPr/>
        </p:nvSpPr>
        <p:spPr>
          <a:xfrm>
            <a:off x="9121680" y="6561000"/>
            <a:ext cx="153216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BAC9E82-3E3C-4813-9791-4865A907DFAD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Прямоугольник 11"/>
          <p:cNvSpPr/>
          <p:nvPr/>
        </p:nvSpPr>
        <p:spPr>
          <a:xfrm>
            <a:off x="3548160" y="326880"/>
            <a:ext cx="34034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9" name=""/>
          <p:cNvGraphicFramePr/>
          <p:nvPr/>
        </p:nvGraphicFramePr>
        <p:xfrm>
          <a:off x="549360" y="2163600"/>
          <a:ext cx="9737640" cy="4206960"/>
        </p:xfrm>
        <a:graphic>
          <a:graphicData uri="http://schemas.openxmlformats.org/drawingml/2006/table">
            <a:tbl>
              <a:tblPr/>
              <a:tblGrid>
                <a:gridCol w="1744560"/>
                <a:gridCol w="1325520"/>
                <a:gridCol w="1325520"/>
                <a:gridCol w="1524240"/>
                <a:gridCol w="1323720"/>
                <a:gridCol w="1327320"/>
                <a:gridCol w="1166760"/>
              </a:tblGrid>
              <a:tr h="21027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тағамдар   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          </a:t>
                      </a: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100г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Нәруыз мөлшері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Сиыр 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Тауық 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Жылқы 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жұмыртқа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қарақұмық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күріш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18,5%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18,2%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19,5%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12,7%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12,6%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  <a:tr h="4208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7,00</a:t>
                      </a:r>
                      <a:r>
                        <a:rPr b="0" lang="ru-RU" sz="2000" strike="noStrike" u="none">
                          <a:solidFill>
                            <a:srgbClr val="002060"/>
                          </a:solidFill>
                          <a:uFillTx/>
                          <a:latin typeface="Calibri"/>
                          <a:ea typeface="Calibri"/>
                        </a:rPr>
                        <a:t>%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f0f5d0"/>
                    </a:solidFill>
                  </a:tcPr>
                </a:tc>
              </a:tr>
            </a:tbl>
          </a:graphicData>
        </a:graphic>
      </p:graphicFrame>
      <p:cxnSp>
        <p:nvCxnSpPr>
          <p:cNvPr id="100" name="AutoShape 30"/>
          <p:cNvCxnSpPr/>
          <p:nvPr/>
        </p:nvCxnSpPr>
        <p:spPr>
          <a:xfrm>
            <a:off x="549360" y="2223720"/>
            <a:ext cx="1753200" cy="157068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</p:spTree>
  </p:cSld>
  <p:transition spd="slow">
    <p:wheel spokes="1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61440"/>
          </a:xfrm>
          <a:prstGeom prst="rect">
            <a:avLst/>
          </a:prstGeom>
          <a:ln w="0">
            <a:noFill/>
          </a:ln>
        </p:spPr>
      </p:pic>
      <p:sp>
        <p:nvSpPr>
          <p:cNvPr id="102" name="Google Shape;123;p4"/>
          <p:cNvSpPr/>
          <p:nvPr/>
        </p:nvSpPr>
        <p:spPr>
          <a:xfrm>
            <a:off x="9144000" y="6561000"/>
            <a:ext cx="154944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2D86B21-C042-4AE2-AB49-4CB2CF15060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11"/>
          <p:cNvSpPr/>
          <p:nvPr/>
        </p:nvSpPr>
        <p:spPr>
          <a:xfrm>
            <a:off x="114480" y="1104840"/>
            <a:ext cx="10426680" cy="1008720"/>
          </a:xfrm>
          <a:prstGeom prst="rect">
            <a:avLst/>
          </a:prstGeom>
          <a:solidFill>
            <a:srgbClr val="efeeb5"/>
          </a:solidFill>
          <a:ln w="9360">
            <a:solidFill>
              <a:srgbClr val="7574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Тапсырма №3. Зертханалық жұмыс «Биологиялық нысандарда нәруыздың болуын анықтау» зертханалық жұмыс бойынша «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Youtube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» желісінен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мына сілтеме бойынша бейне баян көру ұсынылады.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11"/>
          <p:cNvSpPr/>
          <p:nvPr/>
        </p:nvSpPr>
        <p:spPr>
          <a:xfrm>
            <a:off x="3948120" y="344520"/>
            <a:ext cx="2251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1"/>
          <p:cNvSpPr/>
          <p:nvPr/>
        </p:nvSpPr>
        <p:spPr>
          <a:xfrm>
            <a:off x="295200" y="6561000"/>
            <a:ext cx="9555120" cy="82872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Дескриптор: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Бейне роликтегі реакцияларды көру арқылы, биологиялық нысандарда нәруыздың болуын анықтайды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Прямоугольник 3"/>
          <p:cNvSpPr/>
          <p:nvPr/>
        </p:nvSpPr>
        <p:spPr>
          <a:xfrm>
            <a:off x="2219400" y="5629320"/>
            <a:ext cx="7727760" cy="760320"/>
          </a:xfrm>
          <a:prstGeom prst="rect">
            <a:avLst/>
          </a:prstGeom>
          <a:solidFill>
            <a:srgbClr val="e7e59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2060"/>
                </a:solidFill>
                <a:uFillTx/>
                <a:latin typeface="Corbel"/>
              </a:rPr>
              <a:t>https://yandex.kz/video/preview/?filmId=11828112739225787339&amp;from=tabbar&amp;parent-reqid=1596197079231222-551978730947636394600317-production-app-host-man-web-yp-312&amp;text=%D0%BD%D3%99%D1%80%D1%83%D1%8B%D0%B7%D0%B4%D1%8B%D2%A3+%D0%B1%D0%BE%D0%BB%D1%83%D1%8B%D0%BD+%D0%B0%D0%BD%D1%8B%D2%9B%D1%82%D0%B0%D1%83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Рисунок 4" descr=""/>
          <p:cNvPicPr/>
          <p:nvPr/>
        </p:nvPicPr>
        <p:blipFill>
          <a:blip r:embed="rId2"/>
          <a:srcRect l="1295" t="22067" r="41428" b="18558"/>
          <a:stretch/>
        </p:blipFill>
        <p:spPr>
          <a:xfrm>
            <a:off x="2749680" y="2398680"/>
            <a:ext cx="5438520" cy="2890800"/>
          </a:xfrm>
          <a:prstGeom prst="rect">
            <a:avLst/>
          </a:prstGeom>
          <a:ln w="0">
            <a:noFill/>
          </a:ln>
        </p:spPr>
      </p:pic>
    </p:spTree>
  </p:cSld>
  <p:transition spd="slow">
    <p:blinds dir="vert"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Прямоугольник 5"/>
          <p:cNvSpPr/>
          <p:nvPr/>
        </p:nvSpPr>
        <p:spPr>
          <a:xfrm>
            <a:off x="2222640" y="271440"/>
            <a:ext cx="5717880" cy="627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3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Биурет реакцияcы </a:t>
            </a:r>
            <a:endParaRPr b="0" lang="ru-RU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" name="Picture 7" descr="Картинки по запросу биуретовая реакция"/>
          <p:cNvPicPr/>
          <p:nvPr/>
        </p:nvPicPr>
        <p:blipFill>
          <a:blip r:embed="rId1"/>
          <a:stretch/>
        </p:blipFill>
        <p:spPr>
          <a:xfrm>
            <a:off x="6886440" y="1795320"/>
            <a:ext cx="3483000" cy="4456080"/>
          </a:xfrm>
          <a:prstGeom prst="rect">
            <a:avLst/>
          </a:prstGeom>
          <a:ln w="9360">
            <a:solidFill>
              <a:srgbClr val="75741a"/>
            </a:solidFill>
            <a:miter/>
          </a:ln>
        </p:spPr>
      </p:pic>
      <p:sp>
        <p:nvSpPr>
          <p:cNvPr id="110" name="Прямоугольник 5"/>
          <p:cNvSpPr/>
          <p:nvPr/>
        </p:nvSpPr>
        <p:spPr>
          <a:xfrm>
            <a:off x="293760" y="1096920"/>
            <a:ext cx="6446880" cy="6129360"/>
          </a:xfrm>
          <a:prstGeom prst="rect">
            <a:avLst/>
          </a:prstGeom>
          <a:solidFill>
            <a:srgbClr val="e6e6e6"/>
          </a:solidFill>
          <a:ln w="1908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Жұмыс барысы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Қажетті заттар: жұмыртқаның ағы, нан, жаңғақ, жүзім шырыны және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натрий гидроксиді ерітіндісі (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NaOH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), сұйытылған мыс сульфаты (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CuSO)4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ерітіндісі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«Биурет реакциясы».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Бұл  реакция тағамның құрамында нәруыздың бар екендігін көрсетеді.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Жұмыртқаның құрамында өте көп нәруыз болады. Оны Биурет реакциясымен анықтайды.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Ол үшін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жұмыртқаның ағын сынауыққа саламыз,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натрий гидроксиді ерітіндісін (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NaOH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) құямыз,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сұйытылған мыс сульфаты (</a:t>
            </a:r>
            <a:r>
              <a:rPr b="0" lang="en-US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CuSO)4 </a:t>
            </a: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ерітіндісін құямыз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2. Осылай нан, жаңғақ, жүзім шырынымен де реакцияларды жасап көруге болады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Қорытындысы: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Нәруыз бар аймақ қызыл күлгін түске өзгереді.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Қыздырған кезде қою күлгін түске өзгереді.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wheel spokes="1"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01520" y="671400"/>
            <a:ext cx="8662680" cy="149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4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12" name=""/>
          <p:cNvSpPr txBox="1"/>
          <p:nvPr/>
        </p:nvSpPr>
        <p:spPr>
          <a:xfrm>
            <a:off x="1001880" y="2268000"/>
            <a:ext cx="4171680" cy="443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5497560" y="2268000"/>
            <a:ext cx="4170240" cy="443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114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B1E0E12-C6FF-45D3-B03E-CF385789B5A2}" type="slidenum">
              <a:rPr b="0" lang="ru-RU" sz="13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934640" cy="7561440"/>
          </a:xfrm>
          <a:prstGeom prst="rect">
            <a:avLst/>
          </a:prstGeom>
          <a:ln w="0">
            <a:noFill/>
          </a:ln>
        </p:spPr>
      </p:pic>
      <p:sp>
        <p:nvSpPr>
          <p:cNvPr id="116" name="Прямоугольник 6"/>
          <p:cNvSpPr/>
          <p:nvPr/>
        </p:nvSpPr>
        <p:spPr>
          <a:xfrm>
            <a:off x="4525560" y="422280"/>
            <a:ext cx="2785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Прямоугольник 7"/>
          <p:cNvSpPr/>
          <p:nvPr/>
        </p:nvSpPr>
        <p:spPr>
          <a:xfrm>
            <a:off x="10113120" y="6581880"/>
            <a:ext cx="1160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BEAD480-BD59-4AF4-988C-29B87A53F03C}" type="slidenum">
              <a:rPr b="1" lang="ru-RU" sz="16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Прямоугольник 1"/>
          <p:cNvSpPr/>
          <p:nvPr/>
        </p:nvSpPr>
        <p:spPr>
          <a:xfrm>
            <a:off x="441360" y="2506680"/>
            <a:ext cx="9663120" cy="825480"/>
          </a:xfrm>
          <a:prstGeom prst="rect">
            <a:avLst/>
          </a:prstGeom>
          <a:solidFill>
            <a:srgbClr val="d8e8f1"/>
          </a:solidFill>
          <a:ln w="9360">
            <a:solidFill>
              <a:srgbClr val="00206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Бүгінгі сабақта сіздер: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Биологиялық  нысандарда нәруыздың болуын анықтадыңыздар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circl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9"/>
          <p:cNvSpPr/>
          <p:nvPr/>
        </p:nvSpPr>
        <p:spPr>
          <a:xfrm>
            <a:off x="4354560" y="466560"/>
            <a:ext cx="2120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</a:rPr>
              <a:t>Оқу мақсаты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Прямоугольник 9"/>
          <p:cNvSpPr/>
          <p:nvPr/>
        </p:nvSpPr>
        <p:spPr>
          <a:xfrm>
            <a:off x="627120" y="1876320"/>
            <a:ext cx="8999640" cy="58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8"/>
          <p:cNvSpPr/>
          <p:nvPr/>
        </p:nvSpPr>
        <p:spPr>
          <a:xfrm>
            <a:off x="534960" y="4743360"/>
            <a:ext cx="9325080" cy="5209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Биологиялық нысандарда нәруыздың болуын анықтайды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Прямоугольник 9"/>
          <p:cNvSpPr/>
          <p:nvPr/>
        </p:nvSpPr>
        <p:spPr>
          <a:xfrm>
            <a:off x="3294720" y="3983040"/>
            <a:ext cx="3773160" cy="520920"/>
          </a:xfrm>
          <a:prstGeom prst="rect">
            <a:avLst/>
          </a:prstGeom>
          <a:solidFill>
            <a:srgbClr val="b1d1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Бағалау критерийлері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Прямоугольник 10"/>
          <p:cNvSpPr/>
          <p:nvPr/>
        </p:nvSpPr>
        <p:spPr>
          <a:xfrm>
            <a:off x="3489480" y="781200"/>
            <a:ext cx="3201840" cy="520920"/>
          </a:xfrm>
          <a:prstGeom prst="rect">
            <a:avLst/>
          </a:prstGeom>
          <a:solidFill>
            <a:srgbClr val="b1d1e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2060"/>
                </a:solidFill>
                <a:uFillTx/>
                <a:latin typeface="Century Gothic"/>
              </a:rPr>
              <a:t>   </a:t>
            </a:r>
            <a:r>
              <a:rPr b="1" lang="kk-KZ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Оқу мақсаты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Прямоугольник 1"/>
          <p:cNvSpPr/>
          <p:nvPr/>
        </p:nvSpPr>
        <p:spPr>
          <a:xfrm>
            <a:off x="1981080" y="2143080"/>
            <a:ext cx="7375680" cy="82548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10.4.1.1 биологиялық нысандарда нәруыздың болуын анықтау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wheel spokes="1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2398680" y="365040"/>
            <a:ext cx="4867200" cy="5637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kk-KZ" sz="4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en-US" sz="4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НӘРУЫЗДАР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38" name=""/>
          <p:cNvSpPr txBox="1"/>
          <p:nvPr/>
        </p:nvSpPr>
        <p:spPr>
          <a:xfrm>
            <a:off x="441000" y="5028840"/>
            <a:ext cx="9769320" cy="2235240"/>
          </a:xfrm>
          <a:prstGeom prst="rect">
            <a:avLst/>
          </a:prstGeom>
          <a:solidFill>
            <a:srgbClr val="e7e591"/>
          </a:solidFill>
          <a:ln w="9360">
            <a:solidFill>
              <a:srgbClr val="75741a"/>
            </a:solidFill>
            <a:miter/>
          </a:ln>
        </p:spPr>
        <p:txBody>
          <a:bodyPr anchor="t">
            <a:normAutofit/>
          </a:bodyPr>
          <a:p>
            <a:pPr marL="38160">
              <a:lnSpc>
                <a:spcPct val="90000"/>
              </a:lnSpc>
              <a:spcBef>
                <a:spcPts val="1100"/>
              </a:spcBef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Ақуыздар гидролизденіп, аминқышқылдарын түзеді және өздеріне тән түсті реакциялары бар. </a:t>
            </a: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38160">
              <a:lnSpc>
                <a:spcPct val="90000"/>
              </a:lnSpc>
              <a:spcBef>
                <a:spcPts val="1100"/>
              </a:spcBef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Ақуыз – азықтың құрамына кіретін бүкіл тірі организмнің негізгі қорегі. Ол жасуша протоплазмасын құрумен қатар, организмдегі көптеген тіршілік құбылыстарына – тамақтану, өсу, көбею, тітіркену, қозғалу, тыныс алу процестеріне тікелей қатысады. </a:t>
            </a: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39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164FA62-EF57-429C-B160-E5A254555EF8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" name="Рисунок 5" descr=""/>
          <p:cNvPicPr/>
          <p:nvPr/>
        </p:nvPicPr>
        <p:blipFill>
          <a:blip r:embed="rId1"/>
          <a:srcRect l="5341" t="9934" r="5289" b="8086"/>
          <a:stretch/>
        </p:blipFill>
        <p:spPr>
          <a:xfrm>
            <a:off x="1417680" y="1249200"/>
            <a:ext cx="7513560" cy="3657600"/>
          </a:xfrm>
          <a:prstGeom prst="rect">
            <a:avLst/>
          </a:prstGeom>
          <a:ln w="9360">
            <a:solidFill>
              <a:srgbClr val="75741a"/>
            </a:solidFill>
            <a:miter/>
          </a:ln>
        </p:spPr>
      </p:pic>
    </p:spTree>
  </p:cSld>
  <p:transition spd="slow">
    <p:circl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041200" y="466560"/>
            <a:ext cx="5365800" cy="5637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kk-KZ" sz="4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en-US" sz="4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НӘРУЫЗДАР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21840" y="4603320"/>
            <a:ext cx="9937800" cy="2040120"/>
          </a:xfrm>
          <a:prstGeom prst="rect">
            <a:avLst/>
          </a:prstGeom>
          <a:solidFill>
            <a:srgbClr val="e7e591"/>
          </a:solidFill>
          <a:ln w="9360">
            <a:solidFill>
              <a:srgbClr val="75741a"/>
            </a:solidFill>
            <a:miter/>
          </a:ln>
        </p:spPr>
        <p:txBody>
          <a:bodyPr anchor="t">
            <a:normAutofit lnSpcReduction="9999"/>
          </a:bodyPr>
          <a:p>
            <a:pPr marL="38160">
              <a:lnSpc>
                <a:spcPct val="90000"/>
              </a:lnSpc>
              <a:spcBef>
                <a:spcPts val="1100"/>
              </a:spcBef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Адам тәулігіне, шамамен, 100 г ақуыз қабылдауы керек. Азықпен түскен ақуыз әуелі асқазанда, сосын ішектегі ферменттердің әсерінен гидролизденіп, аминқышқылдарына дейін ыдырайды.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                           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Ақуыз тек тірі организмдер құрамында ғана болады. Оның құрамында 50,6 – 54,5% көміртек, 21,5 – 23,5% оттек, 6,5 – 7,3% сутек, 15 – 17,6% азот, 0,3 – 2,5% күкірт бар, кейде фосфор кездеседі. </a:t>
            </a: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  <a:p>
            <a:pPr marL="38160">
              <a:lnSpc>
                <a:spcPct val="90000"/>
              </a:lnSpc>
              <a:spcBef>
                <a:spcPts val="1100"/>
              </a:spcBef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43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6B52F3-410B-4ECF-8A80-AEDE6B9947FA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Объект 5" descr=""/>
          <p:cNvPicPr/>
          <p:nvPr/>
        </p:nvPicPr>
        <p:blipFill>
          <a:blip r:embed="rId1"/>
          <a:stretch/>
        </p:blipFill>
        <p:spPr>
          <a:xfrm>
            <a:off x="5291280" y="1260360"/>
            <a:ext cx="3639960" cy="291960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24" descr="Картинки по запросу мясо"/>
          <p:cNvPicPr/>
          <p:nvPr/>
        </p:nvPicPr>
        <p:blipFill>
          <a:blip r:embed="rId2"/>
          <a:stretch/>
        </p:blipFill>
        <p:spPr>
          <a:xfrm>
            <a:off x="1096920" y="1260360"/>
            <a:ext cx="3581280" cy="2908440"/>
          </a:xfrm>
          <a:prstGeom prst="rect">
            <a:avLst/>
          </a:prstGeom>
          <a:ln w="0">
            <a:noFill/>
          </a:ln>
        </p:spPr>
      </p:pic>
      <p:sp>
        <p:nvSpPr>
          <p:cNvPr id="46" name="Прямоугольник 3"/>
          <p:cNvSpPr/>
          <p:nvPr/>
        </p:nvSpPr>
        <p:spPr>
          <a:xfrm>
            <a:off x="1692360" y="6837480"/>
            <a:ext cx="6765840" cy="426960"/>
          </a:xfrm>
          <a:prstGeom prst="rect">
            <a:avLst/>
          </a:prstGeom>
          <a:solidFill>
            <a:srgbClr val="d8e8f1"/>
          </a:solidFill>
          <a:ln w="19080">
            <a:solidFill>
              <a:srgbClr val="7986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2060"/>
                </a:solidFill>
                <a:uFillTx/>
                <a:latin typeface="Corbel"/>
              </a:rPr>
              <a:t>https://twig-bilim.kz/kz/film/food-basics-proteins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dissolv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041200" y="466560"/>
            <a:ext cx="5365800" cy="56376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kk-KZ" sz="4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en-US" sz="4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1" lang="kk-KZ" sz="3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НӘРУЫЗДАР</a:t>
            </a:r>
            <a:endParaRPr b="0" lang="ru-RU" sz="36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48" name=""/>
          <p:cNvSpPr txBox="1"/>
          <p:nvPr/>
        </p:nvSpPr>
        <p:spPr>
          <a:xfrm>
            <a:off x="425160" y="4694040"/>
            <a:ext cx="9937800" cy="2306520"/>
          </a:xfrm>
          <a:prstGeom prst="rect">
            <a:avLst/>
          </a:prstGeom>
          <a:solidFill>
            <a:srgbClr val="e7e591"/>
          </a:solidFill>
          <a:ln w="9360">
            <a:solidFill>
              <a:srgbClr val="75741a"/>
            </a:solidFill>
            <a:miter/>
          </a:ln>
        </p:spPr>
        <p:txBody>
          <a:bodyPr anchor="t">
            <a:normAutofit lnSpcReduction="9999"/>
          </a:bodyPr>
          <a:p>
            <a:pPr marL="38160">
              <a:lnSpc>
                <a:spcPct val="90000"/>
              </a:lnSpc>
              <a:spcBef>
                <a:spcPts val="1100"/>
              </a:spcBef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Ақуыз туралы алғашқы мәліметтер </a:t>
            </a:r>
            <a:r>
              <a:rPr b="0" lang="en-US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XVIII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ғасырдан белгілі. 1745 ж. италиялық ғалым </a:t>
            </a:r>
            <a:r>
              <a:rPr b="1" i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Якоп Беккори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бидай ұнынан лейковина деген ақуызды бөліп шығарған. 19 ғасырдың 30-жылдарында ет, жұмыртқа, сүт, өсімдік тұқымдарында ақуыздық заттар бар екені анықталды. Ғалымдардың содан бергі зерттеулері нәтижесінде барлық тірі организмдер жасушасында болатын тірі материя – протоплазма, негізінен, ақуыздан құралатыны анықталды.</a:t>
            </a: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49" name="Номер слайда 4"/>
          <p:cNvSpPr/>
          <p:nvPr/>
        </p:nvSpPr>
        <p:spPr>
          <a:xfrm>
            <a:off x="8183520" y="6862680"/>
            <a:ext cx="149544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C736A0-7E5F-4F6C-9DF2-1651B31044E7}" type="slidenum">
              <a:rPr b="0" lang="ru-RU" sz="1100" strike="noStrike" u="none">
                <a:solidFill>
                  <a:srgbClr val="a6b72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" name="Рисунок 3" descr=""/>
          <p:cNvPicPr/>
          <p:nvPr/>
        </p:nvPicPr>
        <p:blipFill>
          <a:blip r:embed="rId1"/>
          <a:stretch/>
        </p:blipFill>
        <p:spPr>
          <a:xfrm>
            <a:off x="425520" y="1886040"/>
            <a:ext cx="3012840" cy="2319120"/>
          </a:xfrm>
          <a:prstGeom prst="rect">
            <a:avLst/>
          </a:prstGeom>
          <a:ln w="0">
            <a:noFill/>
          </a:ln>
        </p:spPr>
      </p:pic>
      <p:pic>
        <p:nvPicPr>
          <p:cNvPr id="51" name="Рисунок 6" descr=""/>
          <p:cNvPicPr/>
          <p:nvPr/>
        </p:nvPicPr>
        <p:blipFill>
          <a:blip r:embed="rId2"/>
          <a:stretch/>
        </p:blipFill>
        <p:spPr>
          <a:xfrm>
            <a:off x="3692520" y="1249200"/>
            <a:ext cx="3105000" cy="2318040"/>
          </a:xfrm>
          <a:prstGeom prst="rect">
            <a:avLst/>
          </a:prstGeom>
          <a:ln w="0">
            <a:noFill/>
          </a:ln>
        </p:spPr>
      </p:pic>
      <p:pic>
        <p:nvPicPr>
          <p:cNvPr id="52" name="Рисунок 7" descr=""/>
          <p:cNvPicPr/>
          <p:nvPr/>
        </p:nvPicPr>
        <p:blipFill>
          <a:blip r:embed="rId3"/>
          <a:stretch/>
        </p:blipFill>
        <p:spPr>
          <a:xfrm>
            <a:off x="7051680" y="1886040"/>
            <a:ext cx="3112920" cy="2319120"/>
          </a:xfrm>
          <a:prstGeom prst="rect">
            <a:avLst/>
          </a:prstGeom>
          <a:ln w="0">
            <a:noFill/>
          </a:ln>
        </p:spPr>
      </p:pic>
    </p:spTree>
  </p:cSld>
  <p:transition spd="slow">
    <p:comb dir="horz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78000" y="426960"/>
            <a:ext cx="9370800" cy="4939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ru-RU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Азық – түлік өнімдеріндегі нәруыз мөлшері 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sp>
        <p:nvSpPr>
          <p:cNvPr id="54" name=""/>
          <p:cNvSpPr txBox="1"/>
          <p:nvPr/>
        </p:nvSpPr>
        <p:spPr>
          <a:xfrm>
            <a:off x="378000" y="5216400"/>
            <a:ext cx="9859680" cy="1595520"/>
          </a:xfrm>
          <a:prstGeom prst="rect">
            <a:avLst/>
          </a:prstGeom>
          <a:solidFill>
            <a:srgbClr val="e6e6e6"/>
          </a:solidFill>
          <a:ln w="9360">
            <a:solidFill>
              <a:srgbClr val="75741a"/>
            </a:solidFill>
            <a:miter/>
          </a:ln>
        </p:spPr>
        <p:txBody>
          <a:bodyPr anchor="t">
            <a:normAutofit/>
          </a:bodyPr>
          <a:p>
            <a:pPr marL="189000" indent="-150840">
              <a:lnSpc>
                <a:spcPct val="90000"/>
              </a:lnSpc>
              <a:spcBef>
                <a:spcPts val="1100"/>
              </a:spcBef>
              <a:buClr>
                <a:srgbClr val="a6b727"/>
              </a:buClr>
              <a:buSzPct val="80000"/>
              <a:buFont typeface="Corbel"/>
              <a:buChar char="•"/>
              <a:tabLst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Майлар мен көмірсулар жануар және адам ағзасында нәруыздан да, бір-бірінен де түзілетінін білесіздер. Ал нәруыздар тек тамақпен бірге түседі. Сонымен қатар алмастырылмайтын 10 аминқышқылы болмаса, жануар және адам ағзасы тіршілігін тоқтатады.</a:t>
            </a:r>
            <a:endParaRPr b="0" lang="ru-RU" sz="24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pic>
        <p:nvPicPr>
          <p:cNvPr id="55" name="Рисунок 2" descr=""/>
          <p:cNvPicPr/>
          <p:nvPr/>
        </p:nvPicPr>
        <p:blipFill>
          <a:blip r:embed="rId1"/>
          <a:stretch/>
        </p:blipFill>
        <p:spPr>
          <a:xfrm>
            <a:off x="596880" y="1797120"/>
            <a:ext cx="2700360" cy="2268360"/>
          </a:xfrm>
          <a:prstGeom prst="rect">
            <a:avLst/>
          </a:prstGeom>
          <a:ln w="9360">
            <a:solidFill>
              <a:srgbClr val="d3e171"/>
            </a:solidFill>
            <a:miter/>
          </a:ln>
        </p:spPr>
      </p:pic>
      <p:pic>
        <p:nvPicPr>
          <p:cNvPr id="56" name="Рисунок 9" descr=""/>
          <p:cNvPicPr/>
          <p:nvPr/>
        </p:nvPicPr>
        <p:blipFill>
          <a:blip r:embed="rId2"/>
          <a:stretch/>
        </p:blipFill>
        <p:spPr>
          <a:xfrm>
            <a:off x="7267680" y="1751040"/>
            <a:ext cx="2722320" cy="2314440"/>
          </a:xfrm>
          <a:prstGeom prst="rect">
            <a:avLst/>
          </a:prstGeom>
          <a:ln w="0">
            <a:noFill/>
          </a:ln>
        </p:spPr>
      </p:pic>
      <p:pic>
        <p:nvPicPr>
          <p:cNvPr id="57" name="Рисунок 10" descr=""/>
          <p:cNvPicPr/>
          <p:nvPr/>
        </p:nvPicPr>
        <p:blipFill>
          <a:blip r:embed="rId3"/>
          <a:stretch/>
        </p:blipFill>
        <p:spPr>
          <a:xfrm>
            <a:off x="3894120" y="2417760"/>
            <a:ext cx="2776680" cy="2222640"/>
          </a:xfrm>
          <a:prstGeom prst="rect">
            <a:avLst/>
          </a:prstGeom>
          <a:ln w="0">
            <a:noFill/>
          </a:ln>
        </p:spPr>
      </p:pic>
    </p:spTree>
  </p:cSld>
  <p:transition spd="slow">
    <p:checker dir="horz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" descr="Картинки по запросу фасоль"/>
          <p:cNvPicPr/>
          <p:nvPr/>
        </p:nvPicPr>
        <p:blipFill>
          <a:blip r:embed="rId1"/>
          <a:stretch/>
        </p:blipFill>
        <p:spPr>
          <a:xfrm>
            <a:off x="1447920" y="1582560"/>
            <a:ext cx="3543120" cy="256860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10" descr="Картинки по запросу горох"/>
          <p:cNvPicPr/>
          <p:nvPr/>
        </p:nvPicPr>
        <p:blipFill>
          <a:blip r:embed="rId2"/>
          <a:stretch/>
        </p:blipFill>
        <p:spPr>
          <a:xfrm>
            <a:off x="5689440" y="1582560"/>
            <a:ext cx="3713400" cy="2586240"/>
          </a:xfrm>
          <a:prstGeom prst="rect">
            <a:avLst/>
          </a:prstGeom>
          <a:ln w="0">
            <a:noFill/>
          </a:ln>
        </p:spPr>
      </p:pic>
      <p:sp>
        <p:nvSpPr>
          <p:cNvPr id="60" name="AutoShape 18"/>
          <p:cNvSpPr/>
          <p:nvPr/>
        </p:nvSpPr>
        <p:spPr>
          <a:xfrm>
            <a:off x="477720" y="-158760"/>
            <a:ext cx="33516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AutoShape 20"/>
          <p:cNvSpPr/>
          <p:nvPr/>
        </p:nvSpPr>
        <p:spPr>
          <a:xfrm>
            <a:off x="477720" y="-158760"/>
            <a:ext cx="33516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Rectangle 11"/>
          <p:cNvSpPr/>
          <p:nvPr/>
        </p:nvSpPr>
        <p:spPr>
          <a:xfrm>
            <a:off x="1447920" y="5022720"/>
            <a:ext cx="7954920" cy="1144800"/>
          </a:xfrm>
          <a:prstGeom prst="rect">
            <a:avLst/>
          </a:prstGeom>
          <a:solidFill>
            <a:srgbClr val="e2eba0"/>
          </a:solidFill>
          <a:ln w="9360">
            <a:solidFill>
              <a:srgbClr val="00b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3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Барлық жануартекті тағамдар нәруызға бай болады, ал үрмебұршақ пен асбұршақ басқа өсімдіктермен салыстырғанда нәруызға не себептен бай болады?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50560" y="411120"/>
            <a:ext cx="8597880" cy="4939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ru-RU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Азық – түлік өнімдеріндегі нәруыз мөлшері </a:t>
            </a:r>
            <a:endParaRPr b="0" lang="ru-RU" sz="28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</p:spTree>
  </p:cSld>
  <p:transition spd="slow">
    <p:wheel spokes="1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" descr="Картинки по запросу фасоль"/>
          <p:cNvPicPr/>
          <p:nvPr/>
        </p:nvPicPr>
        <p:blipFill>
          <a:blip r:embed="rId1"/>
          <a:stretch/>
        </p:blipFill>
        <p:spPr>
          <a:xfrm>
            <a:off x="6458040" y="1160640"/>
            <a:ext cx="3525840" cy="202392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0" descr="Картинки по запросу горох"/>
          <p:cNvPicPr/>
          <p:nvPr/>
        </p:nvPicPr>
        <p:blipFill>
          <a:blip r:embed="rId2"/>
          <a:stretch/>
        </p:blipFill>
        <p:spPr>
          <a:xfrm>
            <a:off x="6458040" y="3305160"/>
            <a:ext cx="3525840" cy="1984320"/>
          </a:xfrm>
          <a:prstGeom prst="rect">
            <a:avLst/>
          </a:prstGeom>
          <a:ln w="0">
            <a:noFill/>
          </a:ln>
        </p:spPr>
      </p:pic>
      <p:sp>
        <p:nvSpPr>
          <p:cNvPr id="66" name="AutoShape 18"/>
          <p:cNvSpPr/>
          <p:nvPr/>
        </p:nvSpPr>
        <p:spPr>
          <a:xfrm>
            <a:off x="477720" y="-158760"/>
            <a:ext cx="33516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AutoShape 20"/>
          <p:cNvSpPr/>
          <p:nvPr/>
        </p:nvSpPr>
        <p:spPr>
          <a:xfrm>
            <a:off x="477720" y="-158760"/>
            <a:ext cx="33516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Rectangle 11"/>
          <p:cNvSpPr/>
          <p:nvPr/>
        </p:nvSpPr>
        <p:spPr>
          <a:xfrm>
            <a:off x="306360" y="5616000"/>
            <a:ext cx="10080720" cy="1191240"/>
          </a:xfrm>
          <a:prstGeom prst="rect">
            <a:avLst/>
          </a:prstGeom>
          <a:solidFill>
            <a:srgbClr val="d8e8f1"/>
          </a:solidFill>
          <a:ln w="9360">
            <a:solidFill>
              <a:srgbClr val="75741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Себебі, бұршақ тұқымдас өсімдіктердің тамырымен түйнек бактериялары селбесіп тіршілік етеді. Түйнек бактериялары атмосферадағы азотты сіңіреді. Азот нәруыз молекуласының құрамына енеді.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Picture 2" descr="Картинки по запросу азотфиксация"/>
          <p:cNvPicPr/>
          <p:nvPr/>
        </p:nvPicPr>
        <p:blipFill>
          <a:blip r:embed="rId3"/>
          <a:stretch/>
        </p:blipFill>
        <p:spPr>
          <a:xfrm>
            <a:off x="822240" y="1160640"/>
            <a:ext cx="5251680" cy="4128840"/>
          </a:xfrm>
          <a:prstGeom prst="rect">
            <a:avLst/>
          </a:prstGeom>
          <a:ln w="0">
            <a:noFill/>
          </a:ln>
        </p:spPr>
      </p:pic>
    </p:spTree>
  </p:cSld>
  <p:transition spd="slow">
    <p:blinds dir="vert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utoShape 18"/>
          <p:cNvSpPr/>
          <p:nvPr/>
        </p:nvSpPr>
        <p:spPr>
          <a:xfrm>
            <a:off x="477720" y="-158760"/>
            <a:ext cx="33516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AutoShape 20"/>
          <p:cNvSpPr/>
          <p:nvPr/>
        </p:nvSpPr>
        <p:spPr>
          <a:xfrm>
            <a:off x="477720" y="-158760"/>
            <a:ext cx="335160" cy="3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78000" y="426960"/>
            <a:ext cx="9370800" cy="493920"/>
          </a:xfrm>
          <a:prstGeom prst="rect">
            <a:avLst/>
          </a:prstGeom>
          <a:solidFill>
            <a:srgbClr val="d8e8f1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755640"/>
                <a:tab algn="l" pos="1511280"/>
                <a:tab algn="l" pos="2266920"/>
                <a:tab algn="l" pos="3022560"/>
                <a:tab algn="l" pos="3778200"/>
                <a:tab algn="l" pos="4533840"/>
                <a:tab algn="l" pos="5289480"/>
                <a:tab algn="l" pos="6045120"/>
                <a:tab algn="l" pos="6800760"/>
                <a:tab algn="l" pos="7556400"/>
                <a:tab algn="l" pos="8312040"/>
                <a:tab algn="l" pos="9067680"/>
                <a:tab algn="l" pos="9823320"/>
                <a:tab algn="l" pos="10578960"/>
              </a:tabLst>
            </a:pPr>
            <a:r>
              <a:rPr b="1" lang="ru-RU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   </a:t>
            </a:r>
            <a:r>
              <a:rPr b="1" lang="ru-RU" sz="32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Азық – түлік өнімдеріндегі нәруыз мөлшері </a:t>
            </a:r>
            <a:endParaRPr b="0" lang="ru-RU" sz="3200" strike="noStrike" u="none">
              <a:solidFill>
                <a:srgbClr val="a6b727"/>
              </a:solidFill>
              <a:uFillTx/>
              <a:latin typeface="Corbel"/>
            </a:endParaRPr>
          </a:p>
        </p:txBody>
      </p:sp>
      <p:graphicFrame>
        <p:nvGraphicFramePr>
          <p:cNvPr id="73" name=""/>
          <p:cNvGraphicFramePr/>
          <p:nvPr/>
        </p:nvGraphicFramePr>
        <p:xfrm>
          <a:off x="584280" y="1889280"/>
          <a:ext cx="9337680" cy="4146480"/>
        </p:xfrm>
        <a:graphic>
          <a:graphicData uri="http://schemas.openxmlformats.org/drawingml/2006/table">
            <a:tbl>
              <a:tblPr/>
              <a:tblGrid>
                <a:gridCol w="1866960"/>
                <a:gridCol w="1866600"/>
                <a:gridCol w="1866960"/>
                <a:gridCol w="1868760"/>
                <a:gridCol w="1868400"/>
              </a:tblGrid>
              <a:tr h="103644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Азық- түлік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Нәруыздар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Майлар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Көмірсулар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Калория, ккал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</a:tr>
              <a:tr h="5191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Сиыр 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18,5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16,00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0,00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218,00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</a:tr>
              <a:tr h="5176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Қой 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15,6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16,3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0,00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209,00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</a:tr>
              <a:tr h="5191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Жылқы 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19,5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8,3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0,00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167,00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</a:tr>
              <a:tr h="517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Тауық еті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18,2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18,4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0,70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241,00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</a:tr>
              <a:tr h="5191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Жұмыртқа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12,7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11,5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0,70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157,00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</a:tr>
              <a:tr h="5176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1" lang="kk-KZ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Шұжық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b0ad26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16,5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63,6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0,00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55640"/>
                          <a:tab algn="l" pos="1511280"/>
                          <a:tab algn="l" pos="2266920"/>
                          <a:tab algn="l" pos="3022560"/>
                          <a:tab algn="l" pos="3778200"/>
                          <a:tab algn="l" pos="4533840"/>
                          <a:tab algn="l" pos="5289480"/>
                          <a:tab algn="l" pos="6045120"/>
                          <a:tab algn="l" pos="6800760"/>
                          <a:tab algn="l" pos="7556400"/>
                          <a:tab algn="l" pos="8312040"/>
                          <a:tab algn="l" pos="9067680"/>
                          <a:tab algn="l" pos="9823320"/>
                          <a:tab algn="l" pos="1057896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376,00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2eba0"/>
                    </a:solidFill>
                  </a:tcPr>
                </a:tc>
              </a:tr>
            </a:tbl>
          </a:graphicData>
        </a:graphic>
      </p:graphicFrame>
    </p:spTree>
  </p:cSld>
  <p:transition spd="slow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2024-11-02T22:11:11Z</dcterms:modified>
  <cp:revision>310</cp:revision>
  <dc:subject/>
  <dc:title>Презентация PowerPoint</dc:title>
</cp:coreProperties>
</file>