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Lst>
  <p:sldSz cx="10691813" cy="7559675"/>
  <p:notesSz cx="6796088" cy="99282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3F0CA37-D06B-49C2-BB9B-DF1E4F83BA1D}"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34960" y="303120"/>
            <a:ext cx="9623520" cy="1260720"/>
          </a:xfrm>
          <a:prstGeom prst="rect">
            <a:avLst/>
          </a:prstGeom>
          <a:noFill/>
          <a:ln w="0">
            <a:noFill/>
          </a:ln>
        </p:spPr>
        <p:txBody>
          <a:bodyPr lIns="104400" rIns="104400" tIns="52200" bIns="52200" anchor="ctr">
            <a:noAutofit/>
          </a:bodyPr>
          <a:p>
            <a:pPr indent="0" algn="ctr">
              <a:buNone/>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5000" strike="noStrike" u="none">
                <a:solidFill>
                  <a:srgbClr val="000000"/>
                </a:solidFill>
                <a:uFillTx/>
                <a:latin typeface="Calibri"/>
              </a:rPr>
              <a:t>Click to edit the title text format</a:t>
            </a:r>
            <a:endParaRPr b="0" lang="ru-RU" sz="5000" strike="noStrike" u="none">
              <a:solidFill>
                <a:srgbClr val="000000"/>
              </a:solidFill>
              <a:uFillTx/>
              <a:latin typeface="Calibri"/>
            </a:endParaRPr>
          </a:p>
        </p:txBody>
      </p:sp>
      <p:sp>
        <p:nvSpPr>
          <p:cNvPr id="1" name="PlaceHolder 2"/>
          <p:cNvSpPr>
            <a:spLocks noGrp="1"/>
          </p:cNvSpPr>
          <p:nvPr>
            <p:ph type="body"/>
          </p:nvPr>
        </p:nvSpPr>
        <p:spPr>
          <a:xfrm>
            <a:off x="534960" y="1763640"/>
            <a:ext cx="9623520" cy="4991040"/>
          </a:xfrm>
          <a:prstGeom prst="rect">
            <a:avLst/>
          </a:prstGeom>
          <a:noFill/>
          <a:ln w="0">
            <a:noFill/>
          </a:ln>
        </p:spPr>
        <p:txBody>
          <a:bodyPr lIns="104400" rIns="104400" tIns="52200" bIns="52200" anchor="t">
            <a:normAutofit/>
          </a:bodyPr>
          <a:p>
            <a:pPr marL="390600" indent="-39060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Click to edit the outline text format</a:t>
            </a:r>
            <a:endParaRPr b="0" lang="ru-RU" sz="3700" strike="noStrike" u="none">
              <a:solidFill>
                <a:srgbClr val="000000"/>
              </a:solidFill>
              <a:uFillTx/>
              <a:latin typeface="Calibri"/>
            </a:endParaRPr>
          </a:p>
          <a:p>
            <a:pPr lvl="1" marL="846000" indent="-32544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Second Outline Level</a:t>
            </a:r>
            <a:endParaRPr b="0" lang="ru-RU" sz="3700" strike="noStrike" u="none">
              <a:solidFill>
                <a:srgbClr val="000000"/>
              </a:solidFill>
              <a:uFillTx/>
              <a:latin typeface="Calibri"/>
            </a:endParaRPr>
          </a:p>
          <a:p>
            <a:pPr lvl="2" marL="1301760" indent="-26028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Third Outline Level</a:t>
            </a:r>
            <a:endParaRPr b="0" lang="ru-RU" sz="3700" strike="noStrike" u="none">
              <a:solidFill>
                <a:srgbClr val="000000"/>
              </a:solidFill>
              <a:uFillTx/>
              <a:latin typeface="Calibri"/>
            </a:endParaRPr>
          </a:p>
          <a:p>
            <a:pPr lvl="3" marL="1824120" indent="-26028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Fourth Outline Level</a:t>
            </a:r>
            <a:endParaRPr b="0" lang="ru-RU" sz="3700" strike="noStrike" u="none">
              <a:solidFill>
                <a:srgbClr val="000000"/>
              </a:solidFill>
              <a:uFillTx/>
              <a:latin typeface="Calibri"/>
            </a:endParaRPr>
          </a:p>
          <a:p>
            <a:pPr lvl="4" marL="2344680" indent="-26028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Fifth Outline Level</a:t>
            </a:r>
            <a:endParaRPr b="0" lang="ru-RU" sz="3700" strike="noStrike" u="none">
              <a:solidFill>
                <a:srgbClr val="000000"/>
              </a:solidFill>
              <a:uFillTx/>
              <a:latin typeface="Calibri"/>
            </a:endParaRPr>
          </a:p>
          <a:p>
            <a:pPr lvl="5" marL="2344680" indent="-26028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Sixth Outline Level</a:t>
            </a:r>
            <a:endParaRPr b="0" lang="ru-RU" sz="3700" strike="noStrike" u="none">
              <a:solidFill>
                <a:srgbClr val="000000"/>
              </a:solidFill>
              <a:uFillTx/>
              <a:latin typeface="Calibri"/>
            </a:endParaRPr>
          </a:p>
          <a:p>
            <a:pPr lvl="6" marL="2344680" indent="-260280">
              <a:spcBef>
                <a:spcPts val="924"/>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r>
              <a:rPr b="0" lang="ru-RU" sz="3700" strike="noStrike" u="none">
                <a:solidFill>
                  <a:srgbClr val="000000"/>
                </a:solidFill>
                <a:uFillTx/>
                <a:latin typeface="Calibri"/>
              </a:rPr>
              <a:t>Seventh Outline Level</a:t>
            </a:r>
            <a:endParaRPr b="0" lang="ru-RU" sz="3700" strike="noStrike" u="none">
              <a:solidFill>
                <a:srgbClr val="000000"/>
              </a:solidFill>
              <a:uFillTx/>
              <a:latin typeface="Calibri"/>
            </a:endParaRPr>
          </a:p>
        </p:txBody>
      </p:sp>
      <p:sp>
        <p:nvSpPr>
          <p:cNvPr id="2" name="PlaceHolder 3"/>
          <p:cNvSpPr>
            <a:spLocks noGrp="1"/>
          </p:cNvSpPr>
          <p:nvPr>
            <p:ph type="dt" idx="1"/>
          </p:nvPr>
        </p:nvSpPr>
        <p:spPr>
          <a:xfrm>
            <a:off x="534960" y="7008840"/>
            <a:ext cx="2495520" cy="401760"/>
          </a:xfrm>
          <a:prstGeom prst="rect">
            <a:avLst/>
          </a:prstGeom>
          <a:noFill/>
          <a:ln w="0">
            <a:noFill/>
          </a:ln>
        </p:spPr>
        <p:txBody>
          <a:bodyPr lIns="104400" rIns="104400" tIns="52200" bIns="522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500" strike="noStrike" u="none">
              <a:solidFill>
                <a:srgbClr val="000000"/>
              </a:solidFill>
              <a:uFillTx/>
              <a:latin typeface="Arial"/>
            </a:endParaRPr>
          </a:p>
        </p:txBody>
      </p:sp>
      <p:sp>
        <p:nvSpPr>
          <p:cNvPr id="3" name="PlaceHolder 4"/>
          <p:cNvSpPr>
            <a:spLocks noGrp="1"/>
          </p:cNvSpPr>
          <p:nvPr>
            <p:ph type="ftr" idx="2"/>
          </p:nvPr>
        </p:nvSpPr>
        <p:spPr>
          <a:xfrm>
            <a:off x="3652920" y="7008840"/>
            <a:ext cx="3387600" cy="401760"/>
          </a:xfrm>
          <a:prstGeom prst="rect">
            <a:avLst/>
          </a:prstGeom>
          <a:noFill/>
          <a:ln w="0">
            <a:noFill/>
          </a:ln>
        </p:spPr>
        <p:txBody>
          <a:bodyPr lIns="104400" rIns="104400" tIns="52200" bIns="522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500" strike="noStrike" u="none">
              <a:solidFill>
                <a:srgbClr val="000000"/>
              </a:solidFill>
              <a:uFillTx/>
              <a:latin typeface="Arial"/>
            </a:endParaRPr>
          </a:p>
        </p:txBody>
      </p:sp>
      <p:sp>
        <p:nvSpPr>
          <p:cNvPr id="4" name="PlaceHolder 5"/>
          <p:cNvSpPr>
            <a:spLocks noGrp="1"/>
          </p:cNvSpPr>
          <p:nvPr>
            <p:ph type="sldNum" idx="3"/>
          </p:nvPr>
        </p:nvSpPr>
        <p:spPr>
          <a:xfrm>
            <a:off x="7662960" y="7008840"/>
            <a:ext cx="2495520" cy="401760"/>
          </a:xfrm>
          <a:prstGeom prst="rect">
            <a:avLst/>
          </a:prstGeom>
          <a:noFill/>
          <a:ln w="0">
            <a:noFill/>
          </a:ln>
        </p:spPr>
        <p:txBody>
          <a:bodyPr lIns="104400" rIns="104400" tIns="52200" bIns="522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400" strike="noStrike" u="none">
                <a:solidFill>
                  <a:srgbClr val="898989"/>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633325A0-D504-4F99-8E82-A31F3B35BF43}" type="slidenum">
              <a:rPr b="0" lang="ru-RU" sz="1400" strike="noStrike" u="none">
                <a:solidFill>
                  <a:srgbClr val="898989"/>
                </a:solidFill>
                <a:uFillTx/>
                <a:latin typeface="Arial"/>
              </a:rPr>
              <a:t>&lt;number&gt;</a:t>
            </a:fld>
            <a:endParaRPr b="0" lang="ru-RU" sz="14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hyperlink" Target="https://youtu.be/RiivvpNf9TE" TargetMode="External"/><Relationship Id="rId4"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Picture 2" descr="C:\Users\Типография\Desktop\Безымянный.png"/>
          <p:cNvPicPr/>
          <p:nvPr/>
        </p:nvPicPr>
        <p:blipFill>
          <a:blip r:embed="rId1"/>
          <a:srcRect l="11758" t="0" r="11484" b="0"/>
          <a:stretch/>
        </p:blipFill>
        <p:spPr>
          <a:xfrm>
            <a:off x="0" y="0"/>
            <a:ext cx="10693440" cy="7597800"/>
          </a:xfrm>
          <a:prstGeom prst="rect">
            <a:avLst/>
          </a:prstGeom>
          <a:ln w="0">
            <a:noFill/>
          </a:ln>
        </p:spPr>
      </p:pic>
      <p:sp>
        <p:nvSpPr>
          <p:cNvPr id="6" name="Google Shape;76;p1"/>
          <p:cNvSpPr/>
          <p:nvPr/>
        </p:nvSpPr>
        <p:spPr>
          <a:xfrm>
            <a:off x="281160" y="2882880"/>
            <a:ext cx="9943920" cy="1620720"/>
          </a:xfrm>
          <a:prstGeom prst="rect">
            <a:avLst/>
          </a:prstGeom>
          <a:noFill/>
          <a:ln w="0">
            <a:noFill/>
          </a:ln>
        </p:spPr>
        <p:style>
          <a:lnRef idx="0"/>
          <a:fillRef idx="0"/>
          <a:effectRef idx="0"/>
          <a:fontRef idx="minor"/>
        </p:style>
        <p:txBody>
          <a:bodyPr lIns="56520" rIns="56520" tIns="28440" bIns="2844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1f497d"/>
                </a:solidFill>
                <a:uFillTx/>
                <a:latin typeface="Century Gothic"/>
                <a:ea typeface="Times New Roman"/>
              </a:rPr>
              <a:t>Тақырыбы:</a:t>
            </a:r>
            <a:r>
              <a:rPr b="1" lang="kk-KZ" sz="3200" strike="noStrike" u="none">
                <a:solidFill>
                  <a:srgbClr val="1f497d"/>
                </a:solidFill>
                <a:uFillTx/>
                <a:latin typeface="Times New Roman"/>
                <a:ea typeface="Times New Roman"/>
              </a:rPr>
              <a:t>                                                                    </a:t>
            </a:r>
            <a:r>
              <a:rPr b="1" lang="kk-KZ" sz="3600" strike="noStrike" u="none">
                <a:solidFill>
                  <a:srgbClr val="1f497d"/>
                </a:solidFill>
                <a:uFillTx/>
                <a:latin typeface="Century Gothic"/>
              </a:rPr>
              <a:t>Редуцирленетін және редуцирленбейтін қанттар. </a:t>
            </a:r>
            <a:endParaRPr b="0" lang="ru-RU" sz="36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3200" strike="noStrike" u="none">
                <a:solidFill>
                  <a:srgbClr val="0070c0"/>
                </a:solidFill>
                <a:uFillTx/>
                <a:latin typeface="Times New Roman"/>
                <a:ea typeface="Times New Roman"/>
              </a:rPr>
              <a:t>10 сынып</a:t>
            </a:r>
            <a:r>
              <a:rPr b="1" i="1" lang="en-US" sz="3200" strike="noStrike" u="none">
                <a:solidFill>
                  <a:srgbClr val="0070c0"/>
                </a:solidFill>
                <a:uFillTx/>
                <a:latin typeface="Times New Roman"/>
                <a:ea typeface="Times New Roman"/>
              </a:rPr>
              <a:t> </a:t>
            </a:r>
            <a:endParaRPr b="0" lang="ru-R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3200" strike="noStrike" u="none">
                <a:solidFill>
                  <a:srgbClr val="0070c0"/>
                </a:solidFill>
                <a:uFillTx/>
                <a:latin typeface="Times New Roman"/>
                <a:ea typeface="Times New Roman"/>
              </a:rPr>
              <a:t>жаратылыстану математикалы</a:t>
            </a:r>
            <a:r>
              <a:rPr b="1" i="1" lang="kk-KZ" sz="3200" strike="noStrike" u="none">
                <a:solidFill>
                  <a:srgbClr val="0070c0"/>
                </a:solidFill>
                <a:uFillTx/>
                <a:latin typeface="Times New Roman"/>
                <a:ea typeface="Times New Roman"/>
              </a:rPr>
              <a:t>қ бағыт </a:t>
            </a:r>
            <a:endParaRPr b="0" lang="ru-R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9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900" strike="noStrike" u="none">
              <a:solidFill>
                <a:srgbClr val="000000"/>
              </a:solidFill>
              <a:uFillTx/>
              <a:latin typeface="Arial"/>
            </a:endParaRPr>
          </a:p>
        </p:txBody>
      </p:sp>
      <p:cxnSp>
        <p:nvCxnSpPr>
          <p:cNvPr id="7" name="Google Shape;77;p1"/>
          <p:cNvCxnSpPr/>
          <p:nvPr/>
        </p:nvCxnSpPr>
        <p:spPr>
          <a:xfrm>
            <a:off x="1525680" y="6911640"/>
            <a:ext cx="8115840" cy="1080"/>
          </a:xfrm>
          <a:prstGeom prst="straightConnector1">
            <a:avLst/>
          </a:prstGeom>
          <a:ln w="38160">
            <a:solidFill>
              <a:srgbClr val="090f78"/>
            </a:solidFill>
            <a:miter/>
          </a:ln>
        </p:spPr>
      </p:cxnSp>
      <p:cxnSp>
        <p:nvCxnSpPr>
          <p:cNvPr id="8" name="Google Shape;78;p1"/>
          <p:cNvCxnSpPr/>
          <p:nvPr/>
        </p:nvCxnSpPr>
        <p:spPr>
          <a:xfrm>
            <a:off x="1670040" y="7087680"/>
            <a:ext cx="7850880" cy="1080"/>
          </a:xfrm>
          <a:prstGeom prst="straightConnector1">
            <a:avLst/>
          </a:prstGeom>
          <a:ln w="38160">
            <a:solidFill>
              <a:srgbClr val="00b050"/>
            </a:solidFill>
            <a:miter/>
          </a:ln>
        </p:spPr>
      </p:cxn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534960" y="303120"/>
            <a:ext cx="9623520" cy="1260720"/>
          </a:xfrm>
          <a:prstGeom prst="rect">
            <a:avLst/>
          </a:prstGeom>
          <a:noFill/>
          <a:ln w="0">
            <a:noFill/>
          </a:ln>
        </p:spPr>
        <p:txBody>
          <a:bodyPr lIns="104400" rIns="104400" tIns="52200" bIns="52200" anchor="ctr">
            <a:noAutofit/>
          </a:bodyPr>
          <a:p>
            <a:pPr indent="0" algn="ctr">
              <a:buNone/>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5000" strike="noStrike" u="none">
              <a:solidFill>
                <a:srgbClr val="000000"/>
              </a:solidFill>
              <a:uFillTx/>
              <a:latin typeface="Calibri"/>
            </a:endParaRPr>
          </a:p>
        </p:txBody>
      </p:sp>
      <p:sp>
        <p:nvSpPr>
          <p:cNvPr id="75" name="Номер слайда 4"/>
          <p:cNvSpPr/>
          <p:nvPr/>
        </p:nvSpPr>
        <p:spPr>
          <a:xfrm>
            <a:off x="7662960" y="7008840"/>
            <a:ext cx="2495520" cy="401760"/>
          </a:xfrm>
          <a:prstGeom prst="rect">
            <a:avLst/>
          </a:prstGeom>
          <a:noFill/>
          <a:ln w="0">
            <a:noFill/>
          </a:ln>
        </p:spPr>
        <p:style>
          <a:lnRef idx="0"/>
          <a:fillRef idx="0"/>
          <a:effectRef idx="0"/>
          <a:fontRef idx="minor"/>
        </p:style>
        <p:txBody>
          <a:bodyPr lIns="104400" rIns="104400" tIns="52200" bIns="5220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4A73CCE8-E1A9-4103-8003-EED9F9C91AC9}" type="slidenum">
              <a:rPr b="0" lang="ru-RU" sz="1400" strike="noStrike" u="none">
                <a:solidFill>
                  <a:srgbClr val="898989"/>
                </a:solidFill>
                <a:uFillTx/>
                <a:latin typeface="Arial"/>
              </a:rPr>
              <a:t>&lt;number&gt;</a:t>
            </a:fld>
            <a:endParaRPr b="0" lang="ru-RU" sz="1400" strike="noStrike" u="none">
              <a:solidFill>
                <a:srgbClr val="000000"/>
              </a:solidFill>
              <a:uFillTx/>
              <a:latin typeface="Arial"/>
            </a:endParaRPr>
          </a:p>
        </p:txBody>
      </p:sp>
      <p:pic>
        <p:nvPicPr>
          <p:cNvPr id="76" name="Picture 2" descr="C:\Users\Типография\Desktop\Безымянный.png"/>
          <p:cNvPicPr/>
          <p:nvPr/>
        </p:nvPicPr>
        <p:blipFill>
          <a:blip r:embed="rId1"/>
          <a:srcRect l="11758" t="0" r="11484" b="0"/>
          <a:stretch/>
        </p:blipFill>
        <p:spPr>
          <a:xfrm>
            <a:off x="-3240" y="0"/>
            <a:ext cx="10696680" cy="7561440"/>
          </a:xfrm>
          <a:prstGeom prst="rect">
            <a:avLst/>
          </a:prstGeom>
          <a:ln w="0">
            <a:noFill/>
          </a:ln>
        </p:spPr>
      </p:pic>
      <p:sp>
        <p:nvSpPr>
          <p:cNvPr id="77" name="Прямоугольник 7"/>
          <p:cNvSpPr/>
          <p:nvPr/>
        </p:nvSpPr>
        <p:spPr>
          <a:xfrm>
            <a:off x="9905400" y="6649920"/>
            <a:ext cx="1163520" cy="335520"/>
          </a:xfrm>
          <a:prstGeom prst="rect">
            <a:avLst/>
          </a:prstGeom>
          <a:noFill/>
          <a:ln w="0">
            <a:noFill/>
          </a:ln>
        </p:spPr>
        <p:style>
          <a:lnRef idx="0"/>
          <a:fillRef idx="0"/>
          <a:effectRef idx="0"/>
          <a:fontRef idx="minor"/>
        </p:style>
        <p:txBody>
          <a:bodyPr wrap="none"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825F69ED-9972-4104-941E-BE948459EF1A}" type="slidenum">
              <a:rPr b="1" lang="ru-RU" sz="1600" strike="noStrike" u="none">
                <a:solidFill>
                  <a:srgbClr val="002060"/>
                </a:solidFill>
                <a:uFillTx/>
                <a:latin typeface="Arial"/>
              </a:rPr>
              <a:t>&lt;number&gt;</a:t>
            </a:fld>
            <a:endParaRPr b="0" lang="ru-RU" sz="1600" strike="noStrike" u="none">
              <a:solidFill>
                <a:srgbClr val="000000"/>
              </a:solidFill>
              <a:uFillTx/>
              <a:latin typeface="Arial"/>
            </a:endParaRPr>
          </a:p>
        </p:txBody>
      </p:sp>
      <p:graphicFrame>
        <p:nvGraphicFramePr>
          <p:cNvPr id="78" name=""/>
          <p:cNvGraphicFramePr/>
          <p:nvPr/>
        </p:nvGraphicFramePr>
        <p:xfrm>
          <a:off x="341280" y="1665360"/>
          <a:ext cx="9580680" cy="3778200"/>
        </p:xfrm>
        <a:graphic>
          <a:graphicData uri="http://schemas.openxmlformats.org/drawingml/2006/table">
            <a:tbl>
              <a:tblPr/>
              <a:tblGrid>
                <a:gridCol w="9580680"/>
              </a:tblGrid>
              <a:tr h="420480">
                <a:tc>
                  <a:txBody>
                    <a:bodyPr lIns="68760" rIns="6876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59120">
                <a:tc>
                  <a:txBody>
                    <a:bodyPr lIns="68760" rIns="68760" tIns="8280" bIns="0" anchor="t">
                      <a:noAutofit/>
                    </a:bodyPr>
                    <a:p>
                      <a:pPr>
                        <a:lnSpc>
                          <a:spcPct val="115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i="1" lang="kk-KZ" sz="3200" strike="noStrike" u="none">
                          <a:solidFill>
                            <a:srgbClr val="1f497d"/>
                          </a:solidFill>
                          <a:uFillTx/>
                          <a:latin typeface="Times New Roman"/>
                          <a:ea typeface="Calibri"/>
                        </a:rPr>
                        <a:t>Түсіндім</a:t>
                      </a:r>
                      <a:r>
                        <a:rPr b="1" i="1" lang="ru-RU" sz="3200" strike="noStrike" u="none">
                          <a:solidFill>
                            <a:srgbClr val="1f497d"/>
                          </a:solidFill>
                          <a:uFillTx/>
                          <a:latin typeface="Times New Roman"/>
                          <a:ea typeface="Calibri"/>
                        </a:rPr>
                        <a:t>______________________________________</a:t>
                      </a:r>
                      <a:endParaRPr b="0" lang="ru-RU" sz="3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79320">
                <a:tc>
                  <a:txBody>
                    <a:bodyPr lIns="68760" rIns="68760" tIns="828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i="1" lang="kk-KZ" sz="3200" strike="noStrike" u="none">
                          <a:solidFill>
                            <a:srgbClr val="1f497d"/>
                          </a:solidFill>
                          <a:uFillTx/>
                          <a:latin typeface="Times New Roman"/>
                          <a:ea typeface="Calibri"/>
                        </a:rPr>
                        <a:t>Түсінуді қажет етеді _________________________</a:t>
                      </a:r>
                      <a:endParaRPr b="0" lang="ru-RU" sz="3200" strike="noStrike" u="none">
                        <a:solidFill>
                          <a:srgbClr val="000000"/>
                        </a:solidFill>
                        <a:uFillTx/>
                        <a:latin typeface="Arial"/>
                      </a:endParaRPr>
                    </a:p>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i="1" lang="kk-KZ" sz="3200" strike="noStrike" u="none">
                          <a:solidFill>
                            <a:srgbClr val="1f497d"/>
                          </a:solidFill>
                          <a:uFillTx/>
                          <a:latin typeface="Times New Roman"/>
                          <a:ea typeface="Calibri"/>
                        </a:rPr>
                        <a:t>_____________________________________________</a:t>
                      </a:r>
                      <a:endParaRPr b="0" lang="ru-RU" sz="3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19280">
                <a:tc>
                  <a:txBody>
                    <a:bodyPr lIns="68760" rIns="68760" tIns="828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i="1" lang="kk-KZ" sz="3200" strike="noStrike" u="none">
                          <a:solidFill>
                            <a:srgbClr val="1f497d"/>
                          </a:solidFill>
                          <a:uFillTx/>
                          <a:latin typeface="Times New Roman"/>
                          <a:ea typeface="Calibri"/>
                        </a:rPr>
                        <a:t>Түсінбедім____________________________________</a:t>
                      </a:r>
                      <a:endParaRPr b="0" lang="ru-RU" sz="3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 name="Picture 2" descr="C:\Users\Типография\Desktop\Безымянный.png"/>
          <p:cNvPicPr/>
          <p:nvPr/>
        </p:nvPicPr>
        <p:blipFill>
          <a:blip r:embed="rId1"/>
          <a:srcRect l="11758" t="0" r="11484" b="0"/>
          <a:stretch/>
        </p:blipFill>
        <p:spPr>
          <a:xfrm>
            <a:off x="0" y="-36360"/>
            <a:ext cx="10693440" cy="7597800"/>
          </a:xfrm>
          <a:prstGeom prst="rect">
            <a:avLst/>
          </a:prstGeom>
          <a:ln w="0">
            <a:noFill/>
          </a:ln>
        </p:spPr>
      </p:pic>
      <p:sp>
        <p:nvSpPr>
          <p:cNvPr id="10" name="Google Shape;123;p4"/>
          <p:cNvSpPr/>
          <p:nvPr/>
        </p:nvSpPr>
        <p:spPr>
          <a:xfrm>
            <a:off x="8182080" y="6662880"/>
            <a:ext cx="2404800" cy="40140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52412BA5-2E34-4B9B-93FD-10D7F21D6C2C}"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11" name="Google Shape;124;p4"/>
          <p:cNvCxnSpPr/>
          <p:nvPr/>
        </p:nvCxnSpPr>
        <p:spPr>
          <a:xfrm flipV="1">
            <a:off x="894960" y="7025400"/>
            <a:ext cx="9092520" cy="3960"/>
          </a:xfrm>
          <a:prstGeom prst="straightConnector1">
            <a:avLst/>
          </a:prstGeom>
          <a:ln w="38160">
            <a:solidFill>
              <a:srgbClr val="002060"/>
            </a:solidFill>
            <a:miter/>
          </a:ln>
        </p:spPr>
      </p:cxnSp>
      <p:cxnSp>
        <p:nvCxnSpPr>
          <p:cNvPr id="12" name="Google Shape;125;p4"/>
          <p:cNvCxnSpPr/>
          <p:nvPr/>
        </p:nvCxnSpPr>
        <p:spPr>
          <a:xfrm>
            <a:off x="1428480" y="7257600"/>
            <a:ext cx="8242920" cy="64440"/>
          </a:xfrm>
          <a:prstGeom prst="straightConnector1">
            <a:avLst/>
          </a:prstGeom>
          <a:ln w="38160">
            <a:solidFill>
              <a:srgbClr val="00b050"/>
            </a:solidFill>
            <a:miter/>
          </a:ln>
        </p:spPr>
      </p:cxnSp>
      <p:sp>
        <p:nvSpPr>
          <p:cNvPr id="13" name="Прямоугольник 9"/>
          <p:cNvSpPr/>
          <p:nvPr/>
        </p:nvSpPr>
        <p:spPr>
          <a:xfrm>
            <a:off x="4375800" y="466560"/>
            <a:ext cx="2773440" cy="579600"/>
          </a:xfrm>
          <a:prstGeom prst="rect">
            <a:avLst/>
          </a:prstGeom>
          <a:noFill/>
          <a:ln w="0">
            <a:noFill/>
          </a:ln>
        </p:spPr>
        <p:style>
          <a:lnRef idx="0"/>
          <a:fillRef idx="0"/>
          <a:effectRef idx="0"/>
          <a:fontRef idx="minor"/>
        </p:style>
        <p:txBody>
          <a:bodyPr wrap="none"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Century Gothic"/>
              </a:rPr>
              <a:t>Оқу мақсаты</a:t>
            </a:r>
            <a:endParaRPr b="0" lang="ru-RU" sz="3200" strike="noStrike" u="none">
              <a:solidFill>
                <a:srgbClr val="000000"/>
              </a:solidFill>
              <a:uFillTx/>
              <a:latin typeface="Arial"/>
            </a:endParaRPr>
          </a:p>
        </p:txBody>
      </p:sp>
      <p:sp>
        <p:nvSpPr>
          <p:cNvPr id="14" name="Прямоугольник 9"/>
          <p:cNvSpPr/>
          <p:nvPr/>
        </p:nvSpPr>
        <p:spPr>
          <a:xfrm>
            <a:off x="1311120" y="1790640"/>
            <a:ext cx="8406000" cy="1555200"/>
          </a:xfrm>
          <a:prstGeom prst="rect">
            <a:avLst/>
          </a:prstGeom>
          <a:noFill/>
          <a:ln w="0">
            <a:noFill/>
          </a:ln>
        </p:spPr>
        <p:style>
          <a:lnRef idx="0"/>
          <a:fillRef idx="0"/>
          <a:effectRef idx="0"/>
          <a:fontRef idx="minor"/>
        </p:style>
        <p:txBody>
          <a:bodyPr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1f497d"/>
                </a:solidFill>
                <a:uFillTx/>
                <a:latin typeface="Arial"/>
              </a:rPr>
              <a:t>10.4.1.3 - редуцирленетін және редуцирленбейтін қанттарды зерттеу және  анықтау</a:t>
            </a:r>
            <a:endParaRPr b="0" lang="ru-RU" sz="3200" strike="noStrike" u="none">
              <a:solidFill>
                <a:srgbClr val="000000"/>
              </a:solidFill>
              <a:uFillTx/>
              <a:latin typeface="Arial"/>
            </a:endParaRPr>
          </a:p>
        </p:txBody>
      </p:sp>
      <p:sp>
        <p:nvSpPr>
          <p:cNvPr id="15" name="Прямоугольник 8"/>
          <p:cNvSpPr/>
          <p:nvPr/>
        </p:nvSpPr>
        <p:spPr>
          <a:xfrm>
            <a:off x="884160" y="4734000"/>
            <a:ext cx="9120240" cy="2043000"/>
          </a:xfrm>
          <a:prstGeom prst="rect">
            <a:avLst/>
          </a:prstGeom>
          <a:noFill/>
          <a:ln w="0">
            <a:noFill/>
          </a:ln>
        </p:spPr>
        <p:style>
          <a:lnRef idx="0"/>
          <a:fillRef idx="0"/>
          <a:effectRef idx="0"/>
          <a:fontRef idx="minor"/>
        </p:style>
        <p:txBody>
          <a:bodyPr anchor="t">
            <a:spAutoFit/>
          </a:bodyPr>
          <a:p>
            <a:pPr>
              <a:buClr>
                <a:srgbClr val="0070c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70c0"/>
                </a:solidFill>
                <a:uFillTx/>
                <a:latin typeface="Arial"/>
              </a:rPr>
              <a:t>редуцирленетін және редуцирленбейтін қанттарды зерттейді; </a:t>
            </a:r>
            <a:endParaRPr b="0" lang="ru-RU" sz="3200" strike="noStrike" u="none">
              <a:solidFill>
                <a:srgbClr val="000000"/>
              </a:solidFill>
              <a:uFillTx/>
              <a:latin typeface="Arial"/>
            </a:endParaRPr>
          </a:p>
          <a:p>
            <a:pPr>
              <a:buClr>
                <a:srgbClr val="0070c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70c0"/>
                </a:solidFill>
                <a:uFillTx/>
                <a:latin typeface="Arial"/>
              </a:rPr>
              <a:t>редуцирленетін және редуцирленбейтін қанттарды  анықтайды;</a:t>
            </a:r>
            <a:endParaRPr b="0" lang="ru-RU" sz="3200" strike="noStrike" u="none">
              <a:solidFill>
                <a:srgbClr val="000000"/>
              </a:solidFill>
              <a:uFillTx/>
              <a:latin typeface="Arial"/>
            </a:endParaRPr>
          </a:p>
        </p:txBody>
      </p:sp>
      <p:sp>
        <p:nvSpPr>
          <p:cNvPr id="16" name="Прямоугольник 9"/>
          <p:cNvSpPr/>
          <p:nvPr/>
        </p:nvSpPr>
        <p:spPr>
          <a:xfrm>
            <a:off x="3214800" y="3844800"/>
            <a:ext cx="4300200" cy="579600"/>
          </a:xfrm>
          <a:prstGeom prst="rect">
            <a:avLst/>
          </a:prstGeom>
          <a:noFill/>
          <a:ln w="0">
            <a:noFill/>
          </a:ln>
        </p:spPr>
        <p:style>
          <a:lnRef idx="0"/>
          <a:fillRef idx="0"/>
          <a:effectRef idx="0"/>
          <a:fontRef idx="minor"/>
        </p:style>
        <p:txBody>
          <a:bodyPr wrap="none"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2060"/>
                </a:solidFill>
                <a:uFillTx/>
                <a:latin typeface="Times New Roman"/>
                <a:ea typeface="Times New Roman"/>
              </a:rPr>
              <a:t>Бағалау критерийлері</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 name="Picture 2" descr="C:\Users\Типография\Desktop\Безымянный.png"/>
          <p:cNvPicPr/>
          <p:nvPr/>
        </p:nvPicPr>
        <p:blipFill>
          <a:blip r:embed="rId1"/>
          <a:srcRect l="11758" t="0" r="11484" b="0"/>
          <a:stretch/>
        </p:blipFill>
        <p:spPr>
          <a:xfrm>
            <a:off x="0" y="-36360"/>
            <a:ext cx="10693440" cy="7597800"/>
          </a:xfrm>
          <a:prstGeom prst="rect">
            <a:avLst/>
          </a:prstGeom>
          <a:ln w="0">
            <a:noFill/>
          </a:ln>
        </p:spPr>
      </p:pic>
      <p:sp>
        <p:nvSpPr>
          <p:cNvPr id="18" name="Google Shape;123;p4"/>
          <p:cNvSpPr/>
          <p:nvPr/>
        </p:nvSpPr>
        <p:spPr>
          <a:xfrm>
            <a:off x="8182080" y="6662880"/>
            <a:ext cx="2404800" cy="40140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68125216-E476-4C1D-BED9-C4C4B4EFF9EA}"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19" name="Google Shape;124;p4"/>
          <p:cNvCxnSpPr/>
          <p:nvPr/>
        </p:nvCxnSpPr>
        <p:spPr>
          <a:xfrm flipV="1">
            <a:off x="894960" y="7025400"/>
            <a:ext cx="9092520" cy="3960"/>
          </a:xfrm>
          <a:prstGeom prst="straightConnector1">
            <a:avLst/>
          </a:prstGeom>
          <a:ln w="38160">
            <a:solidFill>
              <a:srgbClr val="002060"/>
            </a:solidFill>
            <a:miter/>
          </a:ln>
        </p:spPr>
      </p:cxnSp>
      <p:cxnSp>
        <p:nvCxnSpPr>
          <p:cNvPr id="20" name="Google Shape;125;p4"/>
          <p:cNvCxnSpPr/>
          <p:nvPr/>
        </p:nvCxnSpPr>
        <p:spPr>
          <a:xfrm>
            <a:off x="1428480" y="7257600"/>
            <a:ext cx="8242920" cy="64440"/>
          </a:xfrm>
          <a:prstGeom prst="straightConnector1">
            <a:avLst/>
          </a:prstGeom>
          <a:ln w="38160">
            <a:solidFill>
              <a:srgbClr val="00b050"/>
            </a:solidFill>
            <a:miter/>
          </a:ln>
        </p:spPr>
      </p:cxnSp>
      <p:pic>
        <p:nvPicPr>
          <p:cNvPr id="21" name="Схема 7" descr=""/>
          <p:cNvPicPr/>
          <p:nvPr/>
        </p:nvPicPr>
        <p:blipFill>
          <a:blip r:embed="rId2"/>
          <a:stretch/>
        </p:blipFill>
        <p:spPr>
          <a:xfrm>
            <a:off x="1036800" y="907920"/>
            <a:ext cx="8478720" cy="56390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2" name="Picture 2" descr="C:\Users\Типография\Desktop\Безымянный.png"/>
          <p:cNvPicPr/>
          <p:nvPr/>
        </p:nvPicPr>
        <p:blipFill>
          <a:blip r:embed="rId1"/>
          <a:srcRect l="11758" t="0" r="11484" b="0"/>
          <a:stretch/>
        </p:blipFill>
        <p:spPr>
          <a:xfrm>
            <a:off x="0" y="-36360"/>
            <a:ext cx="10693440" cy="7597800"/>
          </a:xfrm>
          <a:prstGeom prst="rect">
            <a:avLst/>
          </a:prstGeom>
          <a:ln w="0">
            <a:noFill/>
          </a:ln>
        </p:spPr>
      </p:pic>
      <p:sp>
        <p:nvSpPr>
          <p:cNvPr id="23" name="Google Shape;123;p4"/>
          <p:cNvSpPr/>
          <p:nvPr/>
        </p:nvSpPr>
        <p:spPr>
          <a:xfrm>
            <a:off x="8182080" y="6662880"/>
            <a:ext cx="2404800" cy="40140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ED943C8-612E-4884-A350-3F9B65B4D07F}"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24" name="Google Shape;124;p4"/>
          <p:cNvCxnSpPr/>
          <p:nvPr/>
        </p:nvCxnSpPr>
        <p:spPr>
          <a:xfrm flipV="1">
            <a:off x="894960" y="7176240"/>
            <a:ext cx="9092520" cy="3960"/>
          </a:xfrm>
          <a:prstGeom prst="straightConnector1">
            <a:avLst/>
          </a:prstGeom>
          <a:ln w="38160">
            <a:solidFill>
              <a:srgbClr val="002060"/>
            </a:solidFill>
            <a:miter/>
          </a:ln>
        </p:spPr>
      </p:cxnSp>
      <p:cxnSp>
        <p:nvCxnSpPr>
          <p:cNvPr id="25" name="Google Shape;125;p4"/>
          <p:cNvCxnSpPr/>
          <p:nvPr/>
        </p:nvCxnSpPr>
        <p:spPr>
          <a:xfrm>
            <a:off x="1428480" y="7257600"/>
            <a:ext cx="8242920" cy="64440"/>
          </a:xfrm>
          <a:prstGeom prst="straightConnector1">
            <a:avLst/>
          </a:prstGeom>
          <a:ln w="38160">
            <a:solidFill>
              <a:srgbClr val="00b050"/>
            </a:solidFill>
            <a:miter/>
          </a:ln>
        </p:spPr>
      </p:cxnSp>
      <p:grpSp>
        <p:nvGrpSpPr>
          <p:cNvPr id="26" name="Прямоугольник 10"/>
          <p:cNvGrpSpPr/>
          <p:nvPr/>
        </p:nvGrpSpPr>
        <p:grpSpPr>
          <a:xfrm>
            <a:off x="42840" y="963720"/>
            <a:ext cx="10929960" cy="6186240"/>
            <a:chOff x="42840" y="963720"/>
            <a:chExt cx="10929960" cy="6186240"/>
          </a:xfrm>
        </p:grpSpPr>
        <p:pic>
          <p:nvPicPr>
            <p:cNvPr id="27" name="Прямоугольник 10" descr=""/>
            <p:cNvPicPr/>
            <p:nvPr/>
          </p:nvPicPr>
          <p:blipFill>
            <a:blip r:embed="rId2"/>
            <a:stretch/>
          </p:blipFill>
          <p:spPr>
            <a:xfrm>
              <a:off x="42840" y="963720"/>
              <a:ext cx="10929960" cy="6186240"/>
            </a:xfrm>
            <a:prstGeom prst="rect">
              <a:avLst/>
            </a:prstGeom>
            <a:ln w="0">
              <a:noFill/>
            </a:ln>
          </p:spPr>
        </p:pic>
        <p:sp>
          <p:nvSpPr>
            <p:cNvPr id="28" name=""/>
            <p:cNvSpPr/>
            <p:nvPr/>
          </p:nvSpPr>
          <p:spPr>
            <a:xfrm>
              <a:off x="177840" y="1066680"/>
              <a:ext cx="10331280" cy="5214600"/>
            </a:xfrm>
            <a:prstGeom prst="rect">
              <a:avLst/>
            </a:prstGeom>
            <a:noFill/>
            <a:ln w="0">
              <a:noFill/>
            </a:ln>
          </p:spPr>
          <p:style>
            <a:lnRef idx="0"/>
            <a:fillRef idx="0"/>
            <a:effectRef idx="0"/>
            <a:fontRef idx="minor"/>
          </p:style>
          <p:txBody>
            <a:bodyPr lIns="90000" rIns="90000" tIns="46800" bIns="46800" anchor="t">
              <a:spAutoFit/>
            </a:bodyPr>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1f497d"/>
                  </a:solidFill>
                  <a:uFillTx/>
                  <a:latin typeface="Century Gothic"/>
                </a:rPr>
                <a:t>Редуцирлену</a:t>
              </a:r>
              <a:r>
                <a:rPr b="1" lang="en-US" sz="2400" strike="noStrike" u="none">
                  <a:solidFill>
                    <a:srgbClr val="1f497d"/>
                  </a:solidFill>
                  <a:uFillTx/>
                  <a:latin typeface="Century Gothic"/>
                </a:rPr>
                <a:t> </a:t>
              </a:r>
              <a:r>
                <a:rPr b="0" lang="ru-RU" sz="2400" strike="noStrike" u="none">
                  <a:solidFill>
                    <a:srgbClr val="1f497d"/>
                  </a:solidFill>
                  <a:uFillTx/>
                  <a:latin typeface="Century Gothic"/>
                </a:rPr>
                <a:t>сөзі</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биологиялық</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тұрғыдан</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алғанда</a:t>
              </a:r>
              <a:r>
                <a:rPr b="0" lang="en-US" sz="2400" strike="noStrike" u="none">
                  <a:solidFill>
                    <a:srgbClr val="1f497d"/>
                  </a:solidFill>
                  <a:uFillTx/>
                  <a:latin typeface="Century Gothic"/>
                </a:rPr>
                <a:t> </a:t>
              </a:r>
              <a:r>
                <a:rPr b="0" i="1" lang="ru-RU" sz="2400" strike="noStrike" u="none">
                  <a:solidFill>
                    <a:srgbClr val="1f497d"/>
                  </a:solidFill>
                  <a:uFillTx/>
                  <a:latin typeface="Century Gothic"/>
                </a:rPr>
                <a:t>кіші</a:t>
              </a:r>
              <a:r>
                <a:rPr b="0" i="1" lang="en-US" sz="2400" strike="noStrike" u="none">
                  <a:solidFill>
                    <a:srgbClr val="1f497d"/>
                  </a:solidFill>
                  <a:uFillTx/>
                  <a:latin typeface="Century Gothic"/>
                </a:rPr>
                <a:t> </a:t>
              </a:r>
              <a:r>
                <a:rPr b="0" i="1" lang="ru-RU" sz="2400" strike="noStrike" u="none">
                  <a:solidFill>
                    <a:srgbClr val="1f497d"/>
                  </a:solidFill>
                  <a:uFillTx/>
                  <a:latin typeface="Century Gothic"/>
                </a:rPr>
                <a:t>өлшемге</a:t>
              </a:r>
              <a:r>
                <a:rPr b="0" i="1" lang="en-US" sz="2400" strike="noStrike" u="none">
                  <a:solidFill>
                    <a:srgbClr val="1f497d"/>
                  </a:solidFill>
                  <a:uFillTx/>
                  <a:latin typeface="Century Gothic"/>
                </a:rPr>
                <a:t> </a:t>
              </a:r>
              <a:r>
                <a:rPr b="0" i="1" lang="ru-RU" sz="2400" strike="noStrike" u="none">
                  <a:solidFill>
                    <a:srgbClr val="1f497d"/>
                  </a:solidFill>
                  <a:uFillTx/>
                  <a:latin typeface="Century Gothic"/>
                </a:rPr>
                <a:t>айналу</a:t>
              </a:r>
              <a:r>
                <a:rPr b="0" i="1" lang="en-US" sz="2400" strike="noStrike" u="none">
                  <a:solidFill>
                    <a:srgbClr val="1f497d"/>
                  </a:solidFill>
                  <a:uFillTx/>
                  <a:latin typeface="Century Gothic"/>
                </a:rPr>
                <a:t> </a:t>
              </a:r>
              <a:r>
                <a:rPr b="0" lang="ru-RU" sz="2400" strike="noStrike" u="none">
                  <a:solidFill>
                    <a:srgbClr val="1f497d"/>
                  </a:solidFill>
                  <a:uFillTx/>
                  <a:latin typeface="Century Gothic"/>
                </a:rPr>
                <a:t>деген</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мағынаны</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білдіреді.</a:t>
              </a:r>
              <a:endParaRPr b="0" lang="ru-RU" sz="24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1f497d"/>
                  </a:solidFill>
                  <a:uFillTx/>
                  <a:latin typeface="Century Gothic"/>
                </a:rPr>
                <a:t>Моносахаридтер</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және</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көптеген</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дисахаридтер</a:t>
              </a:r>
              <a:r>
                <a:rPr b="0" lang="en-US" sz="2400" strike="noStrike" u="none">
                  <a:solidFill>
                    <a:srgbClr val="1f497d"/>
                  </a:solidFill>
                  <a:uFillTx/>
                  <a:latin typeface="Century Gothic"/>
                </a:rPr>
                <a:t> </a:t>
              </a:r>
              <a:r>
                <a:rPr b="1" lang="ru-RU" sz="2400" strike="noStrike" u="none">
                  <a:solidFill>
                    <a:srgbClr val="1f497d"/>
                  </a:solidFill>
                  <a:uFillTx/>
                  <a:latin typeface="Century Gothic"/>
                </a:rPr>
                <a:t>редуцирленетін</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қабілетке</a:t>
              </a:r>
              <a:r>
                <a:rPr b="0" lang="en-US" sz="2400" strike="noStrike" u="none">
                  <a:solidFill>
                    <a:srgbClr val="1f497d"/>
                  </a:solidFill>
                  <a:uFillTx/>
                  <a:latin typeface="Century Gothic"/>
                </a:rPr>
                <a:t> </a:t>
              </a:r>
              <a:r>
                <a:rPr b="0" lang="ru-RU" sz="2400" strike="noStrike" u="none">
                  <a:solidFill>
                    <a:srgbClr val="1f497d"/>
                  </a:solidFill>
                  <a:uFillTx/>
                  <a:latin typeface="Century Gothic"/>
                </a:rPr>
                <a:t>ие</a:t>
              </a:r>
              <a:r>
                <a:rPr b="0" lang="kk-KZ" sz="2400" strike="noStrike" u="none">
                  <a:solidFill>
                    <a:srgbClr val="1f497d"/>
                  </a:solidFill>
                  <a:uFillTx/>
                  <a:latin typeface="Century Gothic"/>
                </a:rPr>
                <a:t>.</a:t>
              </a:r>
              <a:endParaRPr b="0" lang="ru-RU" sz="24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1f497d"/>
                  </a:solidFill>
                  <a:uFillTx/>
                  <a:latin typeface="Century Gothic"/>
                </a:rPr>
                <a:t>Олардың барлығының молекулаларында </a:t>
              </a:r>
              <a:r>
                <a:rPr b="1" lang="ru-RU" sz="2400" strike="noStrike" u="none">
                  <a:solidFill>
                    <a:srgbClr val="1f497d"/>
                  </a:solidFill>
                  <a:uFillTx/>
                  <a:latin typeface="Century Gothic"/>
                </a:rPr>
                <a:t>карбоксил тобы </a:t>
              </a:r>
              <a:r>
                <a:rPr b="0" lang="ru-RU" sz="2400" strike="noStrike" u="none">
                  <a:solidFill>
                    <a:srgbClr val="1f497d"/>
                  </a:solidFill>
                  <a:uFillTx/>
                  <a:latin typeface="Century Gothic"/>
                </a:rPr>
                <a:t>болады. </a:t>
              </a:r>
              <a:endParaRPr b="0" lang="ru-RU" sz="24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1f497d"/>
                  </a:solidFill>
                  <a:uFillTx/>
                  <a:latin typeface="Century Gothic"/>
                </a:rPr>
                <a:t>Мұндай редуцирленетін қасиетін өзара және мыс (ІІ) сульфаты арасындағы тотығу-тотықсыздану реакциясының көмегімен көрсетуге болады. Бұл тұздардың ерітіндісі көк түсті болады. Көмірсудағы мыс(І) оксидімен тотықсыздандырған соң қызыл кірпіш түс пайда болады. Түстің өзгеруі реакцияның жүргенін және берілген көмірсу  редуцирлейтін  көмірсу екенін көрсетеді.  </a:t>
              </a:r>
              <a:endParaRPr b="0" lang="ru-RU" sz="24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1f497d"/>
                  </a:solidFill>
                  <a:uFillTx/>
                  <a:latin typeface="Century Gothic"/>
                </a:rPr>
                <a:t>Ғалымдар редуцирленетін қанттарды анықтау үшін бірнеше құрамы қарапайым химиялық  реакцияларды пайдаланады:  ең кең таралғандары- </a:t>
              </a:r>
              <a:r>
                <a:rPr b="1" i="1" lang="ru-RU" sz="2400" strike="noStrike" u="none">
                  <a:solidFill>
                    <a:srgbClr val="1f497d"/>
                  </a:solidFill>
                  <a:uFillTx/>
                  <a:latin typeface="Century Gothic"/>
                </a:rPr>
                <a:t>Бенедикт </a:t>
              </a:r>
              <a:r>
                <a:rPr b="1" lang="ru-RU" sz="2400" strike="noStrike" u="none">
                  <a:solidFill>
                    <a:srgbClr val="1f497d"/>
                  </a:solidFill>
                  <a:uFillTx/>
                  <a:latin typeface="Century Gothic"/>
                </a:rPr>
                <a:t>және </a:t>
              </a:r>
              <a:r>
                <a:rPr b="1" i="1" lang="ru-RU" sz="2400" strike="noStrike" u="none">
                  <a:solidFill>
                    <a:srgbClr val="1f497d"/>
                  </a:solidFill>
                  <a:uFillTx/>
                  <a:latin typeface="Century Gothic"/>
                </a:rPr>
                <a:t>Фелинг реакциясы</a:t>
              </a:r>
              <a:endParaRPr b="0" lang="ru-RU" sz="2400" strike="noStrike" u="none">
                <a:solidFill>
                  <a:srgbClr val="000000"/>
                </a:solidFill>
                <a:uFillTx/>
                <a:latin typeface="Arial"/>
              </a:endParaRPr>
            </a:p>
          </p:txBody>
        </p:sp>
      </p:grpSp>
      <p:sp>
        <p:nvSpPr>
          <p:cNvPr id="29" name="Прямоугольник 11"/>
          <p:cNvSpPr/>
          <p:nvPr/>
        </p:nvSpPr>
        <p:spPr>
          <a:xfrm>
            <a:off x="2497320" y="430200"/>
            <a:ext cx="520200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Century Gothic"/>
              </a:rPr>
              <a:t>Редуцирленетін</a:t>
            </a:r>
            <a:r>
              <a:rPr b="1" lang="en-US" sz="3200" strike="noStrike" u="none">
                <a:solidFill>
                  <a:srgbClr val="ffffff"/>
                </a:solidFill>
                <a:uFillTx/>
                <a:latin typeface="Century Gothic"/>
              </a:rPr>
              <a:t> </a:t>
            </a:r>
            <a:r>
              <a:rPr b="1" lang="ru-RU" sz="3200" strike="noStrike" u="none">
                <a:solidFill>
                  <a:srgbClr val="ffffff"/>
                </a:solidFill>
                <a:uFillTx/>
                <a:latin typeface="Century Gothic"/>
              </a:rPr>
              <a:t>қанттар</a:t>
            </a:r>
            <a:r>
              <a:rPr b="1" lang="en-US" sz="3200" strike="noStrike" u="none">
                <a:solidFill>
                  <a:srgbClr val="ffffff"/>
                </a:solidFill>
                <a:uFillTx/>
                <a:latin typeface="Century Gothic"/>
              </a:rPr>
              <a:t> </a:t>
            </a:r>
            <a:endParaRPr b="0" lang="ru-RU" sz="3200" strike="noStrike" u="none">
              <a:solidFill>
                <a:srgbClr val="000000"/>
              </a:solidFill>
              <a:uFillTx/>
              <a:latin typeface="Arial"/>
            </a:endParaRPr>
          </a:p>
        </p:txBody>
      </p:sp>
      <p:sp>
        <p:nvSpPr>
          <p:cNvPr id="30" name="Прямоугольник 8"/>
          <p:cNvSpPr/>
          <p:nvPr/>
        </p:nvSpPr>
        <p:spPr>
          <a:xfrm>
            <a:off x="772920" y="6811920"/>
            <a:ext cx="3476520" cy="3988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trike="noStrike" u="sng">
                <a:solidFill>
                  <a:srgbClr val="0000ff"/>
                </a:solidFill>
                <a:uFillTx/>
                <a:latin typeface="Arial"/>
                <a:hlinkClick r:id="rId3"/>
              </a:rPr>
              <a:t>https://youtu.be/RiivvpNf9TE</a:t>
            </a:r>
            <a:r>
              <a:rPr b="0" lang="kk-KZ" sz="2000" strike="noStrike" u="none">
                <a:solidFill>
                  <a:srgbClr val="000000"/>
                </a:solidFill>
                <a:uFillTx/>
                <a:latin typeface="Arial"/>
              </a:rPr>
              <a:t> </a:t>
            </a: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1" name="Picture 2" descr="C:\Users\Типография\Desktop\Безымянный.png"/>
          <p:cNvPicPr/>
          <p:nvPr/>
        </p:nvPicPr>
        <p:blipFill>
          <a:blip r:embed="rId1"/>
          <a:srcRect l="11758" t="0" r="11484" b="0"/>
          <a:stretch/>
        </p:blipFill>
        <p:spPr>
          <a:xfrm>
            <a:off x="0" y="-36360"/>
            <a:ext cx="10693440" cy="7597800"/>
          </a:xfrm>
          <a:prstGeom prst="rect">
            <a:avLst/>
          </a:prstGeom>
          <a:ln w="0">
            <a:noFill/>
          </a:ln>
        </p:spPr>
      </p:pic>
      <p:sp>
        <p:nvSpPr>
          <p:cNvPr id="32" name="Google Shape;123;p4"/>
          <p:cNvSpPr/>
          <p:nvPr/>
        </p:nvSpPr>
        <p:spPr>
          <a:xfrm>
            <a:off x="8182080" y="6662880"/>
            <a:ext cx="2404800" cy="40140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BD6824C-CE1A-484B-B1AA-5FEF78156638}"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33" name="Google Shape;124;p4"/>
          <p:cNvCxnSpPr/>
          <p:nvPr/>
        </p:nvCxnSpPr>
        <p:spPr>
          <a:xfrm>
            <a:off x="941400" y="7027560"/>
            <a:ext cx="8704800" cy="13320"/>
          </a:xfrm>
          <a:prstGeom prst="straightConnector1">
            <a:avLst/>
          </a:prstGeom>
          <a:ln w="38160">
            <a:solidFill>
              <a:srgbClr val="002060"/>
            </a:solidFill>
            <a:miter/>
          </a:ln>
        </p:spPr>
      </p:cxnSp>
      <p:cxnSp>
        <p:nvCxnSpPr>
          <p:cNvPr id="34" name="Google Shape;125;p4"/>
          <p:cNvCxnSpPr/>
          <p:nvPr/>
        </p:nvCxnSpPr>
        <p:spPr>
          <a:xfrm flipV="1">
            <a:off x="1270080" y="7246440"/>
            <a:ext cx="7874640" cy="15120"/>
          </a:xfrm>
          <a:prstGeom prst="straightConnector1">
            <a:avLst/>
          </a:prstGeom>
          <a:ln w="38160">
            <a:solidFill>
              <a:srgbClr val="00b050"/>
            </a:solidFill>
            <a:miter/>
          </a:ln>
        </p:spPr>
      </p:cxnSp>
      <p:sp>
        <p:nvSpPr>
          <p:cNvPr id="35" name="Прямоугольник 11"/>
          <p:cNvSpPr/>
          <p:nvPr/>
        </p:nvSpPr>
        <p:spPr>
          <a:xfrm>
            <a:off x="2446560" y="430200"/>
            <a:ext cx="570348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Century Gothic"/>
              </a:rPr>
              <a:t>Редуцирленбейтін</a:t>
            </a:r>
            <a:r>
              <a:rPr b="1" lang="en-US" sz="3200" strike="noStrike" u="none">
                <a:solidFill>
                  <a:srgbClr val="ffffff"/>
                </a:solidFill>
                <a:uFillTx/>
                <a:latin typeface="Century Gothic"/>
              </a:rPr>
              <a:t> </a:t>
            </a:r>
            <a:r>
              <a:rPr b="1" lang="ru-RU" sz="3200" strike="noStrike" u="none">
                <a:solidFill>
                  <a:srgbClr val="ffffff"/>
                </a:solidFill>
                <a:uFillTx/>
                <a:latin typeface="Century Gothic"/>
              </a:rPr>
              <a:t>қанттар</a:t>
            </a:r>
            <a:r>
              <a:rPr b="1" lang="en-US" sz="3200" strike="noStrike" u="none">
                <a:solidFill>
                  <a:srgbClr val="ffffff"/>
                </a:solidFill>
                <a:uFillTx/>
                <a:latin typeface="Century Gothic"/>
              </a:rPr>
              <a:t> </a:t>
            </a:r>
            <a:endParaRPr b="0" lang="ru-RU" sz="3200" strike="noStrike" u="none">
              <a:solidFill>
                <a:srgbClr val="000000"/>
              </a:solidFill>
              <a:uFillTx/>
              <a:latin typeface="Arial"/>
            </a:endParaRPr>
          </a:p>
        </p:txBody>
      </p:sp>
      <p:grpSp>
        <p:nvGrpSpPr>
          <p:cNvPr id="36" name="Прямоугольник 8"/>
          <p:cNvGrpSpPr/>
          <p:nvPr/>
        </p:nvGrpSpPr>
        <p:grpSpPr>
          <a:xfrm>
            <a:off x="476280" y="1547640"/>
            <a:ext cx="9990000" cy="5438880"/>
            <a:chOff x="476280" y="1547640"/>
            <a:chExt cx="9990000" cy="5438880"/>
          </a:xfrm>
        </p:grpSpPr>
        <p:pic>
          <p:nvPicPr>
            <p:cNvPr id="37" name="Прямоугольник 8" descr=""/>
            <p:cNvPicPr/>
            <p:nvPr/>
          </p:nvPicPr>
          <p:blipFill>
            <a:blip r:embed="rId2"/>
            <a:stretch/>
          </p:blipFill>
          <p:spPr>
            <a:xfrm>
              <a:off x="476280" y="1547640"/>
              <a:ext cx="9990000" cy="5438880"/>
            </a:xfrm>
            <a:prstGeom prst="rect">
              <a:avLst/>
            </a:prstGeom>
            <a:ln w="0">
              <a:noFill/>
            </a:ln>
          </p:spPr>
        </p:pic>
        <p:sp>
          <p:nvSpPr>
            <p:cNvPr id="38" name=""/>
            <p:cNvSpPr/>
            <p:nvPr/>
          </p:nvSpPr>
          <p:spPr>
            <a:xfrm>
              <a:off x="641520" y="1665360"/>
              <a:ext cx="9458280" cy="4790520"/>
            </a:xfrm>
            <a:prstGeom prst="rect">
              <a:avLst/>
            </a:prstGeom>
            <a:noFill/>
            <a:ln w="0">
              <a:noFill/>
            </a:ln>
          </p:spPr>
          <p:style>
            <a:lnRef idx="0"/>
            <a:fillRef idx="0"/>
            <a:effectRef idx="0"/>
            <a:fontRef idx="minor"/>
          </p:style>
          <p:txBody>
            <a:bodyPr lIns="90000" rIns="90000" tIns="46800" bIns="46800" anchor="t">
              <a:spAutoFit/>
            </a:bodyPr>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1f497d"/>
                  </a:solidFill>
                  <a:uFillTx/>
                  <a:latin typeface="Century Gothic"/>
                </a:rPr>
                <a:t>Бұл көмірсулар –</a:t>
              </a:r>
              <a:r>
                <a:rPr b="0" i="1" lang="ru-RU" sz="2800" strike="noStrike" u="none">
                  <a:solidFill>
                    <a:srgbClr val="1f497d"/>
                  </a:solidFill>
                  <a:uFillTx/>
                  <a:latin typeface="Century Gothic"/>
                </a:rPr>
                <a:t>полисахаридтер</a:t>
              </a:r>
              <a:r>
                <a:rPr b="0" lang="ru-RU" sz="2800" strike="noStrike" u="none">
                  <a:solidFill>
                    <a:srgbClr val="1f497d"/>
                  </a:solidFill>
                  <a:uFillTx/>
                  <a:latin typeface="Century Gothic"/>
                </a:rPr>
                <a:t>; </a:t>
              </a:r>
              <a:endParaRPr b="0" lang="ru-RU" sz="28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1f497d"/>
                  </a:solidFill>
                  <a:uFillTx/>
                  <a:latin typeface="Century Gothic"/>
                </a:rPr>
                <a:t>Ең кең тарағаны-сахароза;</a:t>
              </a:r>
              <a:endParaRPr b="0" lang="ru-RU" sz="28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1f497d"/>
                  </a:solidFill>
                  <a:uFillTx/>
                  <a:latin typeface="Century Gothic"/>
                </a:rPr>
                <a:t>Тұйық химиялық құрылымға ие; </a:t>
              </a:r>
              <a:endParaRPr b="0" lang="ru-RU" sz="28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1f497d"/>
                  </a:solidFill>
                  <a:uFillTx/>
                  <a:latin typeface="Century Gothic"/>
                </a:rPr>
                <a:t>Онда бірнеше химиялық сақиналар болады, ашық тұсында құрылымды тұтас байланыстырушы ретінде атомдарды пайдаланады; </a:t>
              </a:r>
              <a:endParaRPr b="0" lang="ru-RU" sz="28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1f497d"/>
                  </a:solidFill>
                  <a:uFillTx/>
                  <a:latin typeface="Century Gothic"/>
                </a:rPr>
                <a:t>соған сәйкес байланыстырушы молекулаға беретін бос электрондары болмайды, сондықтан реакция кезінде тотығу байқалмайды; </a:t>
              </a:r>
              <a:endParaRPr b="0" lang="ru-RU" sz="28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1f497d"/>
                  </a:solidFill>
                  <a:uFillTx/>
                  <a:latin typeface="Century Gothic"/>
                </a:rPr>
                <a:t>Ыдырату үшін салыстырмалы түрде көп уақыт керек болады;</a:t>
              </a:r>
              <a:endParaRPr b="0" lang="ru-RU" sz="2800" strike="noStrike" u="none">
                <a:solidFill>
                  <a:srgbClr val="000000"/>
                </a:solidFill>
                <a:uFillTx/>
                <a:latin typeface="Arial"/>
              </a:endParaRPr>
            </a:p>
          </p:txBody>
        </p:sp>
      </p:gr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9" name="Picture 2" descr="C:\Users\Типография\Desktop\Безымянный.png"/>
          <p:cNvPicPr/>
          <p:nvPr/>
        </p:nvPicPr>
        <p:blipFill>
          <a:blip r:embed="rId1"/>
          <a:srcRect l="11758" t="0" r="11484" b="0"/>
          <a:stretch/>
        </p:blipFill>
        <p:spPr>
          <a:xfrm>
            <a:off x="23760" y="0"/>
            <a:ext cx="10669680" cy="7561440"/>
          </a:xfrm>
          <a:prstGeom prst="rect">
            <a:avLst/>
          </a:prstGeom>
          <a:ln w="0">
            <a:noFill/>
          </a:ln>
          <a:effectLst>
            <a:outerShdw dist="20160" dir="5400000" blurRad="0" rotWithShape="0">
              <a:srgbClr val="000000">
                <a:alpha val="38000"/>
              </a:srgbClr>
            </a:outerShdw>
          </a:effectLst>
        </p:spPr>
      </p:pic>
      <p:sp>
        <p:nvSpPr>
          <p:cNvPr id="40" name="Google Shape;123;p4"/>
          <p:cNvSpPr/>
          <p:nvPr/>
        </p:nvSpPr>
        <p:spPr>
          <a:xfrm>
            <a:off x="10110960" y="6656400"/>
            <a:ext cx="582480" cy="40176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47F894E-1FDB-4EE6-AA77-52AFB3F9C444}"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41" name="Google Shape;124;p4"/>
          <p:cNvCxnSpPr/>
          <p:nvPr/>
        </p:nvCxnSpPr>
        <p:spPr>
          <a:xfrm>
            <a:off x="619200" y="7063920"/>
            <a:ext cx="10074960" cy="1080"/>
          </a:xfrm>
          <a:prstGeom prst="straightConnector1">
            <a:avLst/>
          </a:prstGeom>
          <a:ln w="38160">
            <a:solidFill>
              <a:srgbClr val="002060"/>
            </a:solidFill>
            <a:miter/>
          </a:ln>
        </p:spPr>
      </p:cxnSp>
      <p:cxnSp>
        <p:nvCxnSpPr>
          <p:cNvPr id="42" name="Google Shape;125;p4"/>
          <p:cNvCxnSpPr/>
          <p:nvPr/>
        </p:nvCxnSpPr>
        <p:spPr>
          <a:xfrm flipV="1">
            <a:off x="797040" y="7246080"/>
            <a:ext cx="9727200" cy="1080"/>
          </a:xfrm>
          <a:prstGeom prst="straightConnector1">
            <a:avLst/>
          </a:prstGeom>
          <a:ln w="38160">
            <a:solidFill>
              <a:srgbClr val="00b050"/>
            </a:solidFill>
            <a:miter/>
          </a:ln>
        </p:spPr>
      </p:cxnSp>
      <p:sp>
        <p:nvSpPr>
          <p:cNvPr id="43" name="Прямоугольник 11"/>
          <p:cNvSpPr/>
          <p:nvPr/>
        </p:nvSpPr>
        <p:spPr>
          <a:xfrm>
            <a:off x="3240000" y="379440"/>
            <a:ext cx="3273120" cy="579600"/>
          </a:xfrm>
          <a:prstGeom prst="rect">
            <a:avLst/>
          </a:prstGeom>
          <a:noFill/>
          <a:ln w="0">
            <a:noFill/>
          </a:ln>
        </p:spPr>
        <p:style>
          <a:lnRef idx="0"/>
          <a:fillRef idx="0"/>
          <a:effectRef idx="0"/>
          <a:fontRef idx="minor"/>
        </p:style>
        <p:txBody>
          <a:bodyPr wrap="none"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Century Gothic"/>
                <a:ea typeface="Times New Roman"/>
              </a:rPr>
              <a:t>Тапсырма</a:t>
            </a:r>
            <a:r>
              <a:rPr b="0" lang="kk-KZ" sz="3200" strike="noStrike" u="none">
                <a:solidFill>
                  <a:srgbClr val="c00000"/>
                </a:solidFill>
                <a:uFillTx/>
                <a:latin typeface="Century Gothic"/>
                <a:ea typeface="Calibri"/>
              </a:rPr>
              <a:t> </a:t>
            </a:r>
            <a:r>
              <a:rPr b="1" lang="kk-KZ" sz="3200" strike="noStrike" u="none">
                <a:solidFill>
                  <a:srgbClr val="ffffff"/>
                </a:solidFill>
                <a:uFillTx/>
                <a:latin typeface="Century Gothic"/>
                <a:ea typeface="Calibri"/>
              </a:rPr>
              <a:t>№ 1</a:t>
            </a:r>
            <a:r>
              <a:rPr b="0" lang="kk-KZ" sz="3200" strike="noStrike" u="none">
                <a:solidFill>
                  <a:srgbClr val="c00000"/>
                </a:solidFill>
                <a:uFillTx/>
                <a:latin typeface="Century Gothic"/>
                <a:ea typeface="Calibri"/>
              </a:rPr>
              <a:t> </a:t>
            </a:r>
            <a:endParaRPr b="0" lang="ru-RU" sz="3200" strike="noStrike" u="none">
              <a:solidFill>
                <a:srgbClr val="000000"/>
              </a:solidFill>
              <a:uFillTx/>
              <a:latin typeface="Arial"/>
            </a:endParaRPr>
          </a:p>
        </p:txBody>
      </p:sp>
      <p:grpSp>
        <p:nvGrpSpPr>
          <p:cNvPr id="44" name="Rectangle 10"/>
          <p:cNvGrpSpPr/>
          <p:nvPr/>
        </p:nvGrpSpPr>
        <p:grpSpPr>
          <a:xfrm>
            <a:off x="23760" y="1504800"/>
            <a:ext cx="10826640" cy="3640320"/>
            <a:chOff x="23760" y="1504800"/>
            <a:chExt cx="10826640" cy="3640320"/>
          </a:xfrm>
        </p:grpSpPr>
        <p:pic>
          <p:nvPicPr>
            <p:cNvPr id="45" name="Rectangle 10" descr=""/>
            <p:cNvPicPr/>
            <p:nvPr/>
          </p:nvPicPr>
          <p:blipFill>
            <a:blip r:embed="rId2"/>
            <a:stretch/>
          </p:blipFill>
          <p:spPr>
            <a:xfrm>
              <a:off x="23760" y="1504800"/>
              <a:ext cx="10826640" cy="3640320"/>
            </a:xfrm>
            <a:prstGeom prst="rect">
              <a:avLst/>
            </a:prstGeom>
            <a:ln w="0">
              <a:noFill/>
            </a:ln>
          </p:spPr>
        </p:pic>
        <p:sp>
          <p:nvSpPr>
            <p:cNvPr id="46" name=""/>
            <p:cNvSpPr/>
            <p:nvPr/>
          </p:nvSpPr>
          <p:spPr>
            <a:xfrm>
              <a:off x="177840" y="1539360"/>
              <a:ext cx="10304280" cy="33238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70c0"/>
                  </a:solidFill>
                  <a:uFillTx/>
                  <a:latin typeface="Century Gothic"/>
                  <a:ea typeface="Calibri"/>
                </a:rPr>
                <a:t> </a:t>
              </a:r>
              <a:r>
                <a:rPr b="1" lang="kk-KZ" sz="2600" strike="noStrike" u="none">
                  <a:solidFill>
                    <a:srgbClr val="0070c0"/>
                  </a:solidFill>
                  <a:uFillTx/>
                  <a:latin typeface="Century Gothic"/>
                </a:rPr>
                <a:t>____________ </a:t>
              </a:r>
              <a:r>
                <a:rPr b="0" lang="kk-KZ" sz="2800" strike="noStrike" u="none">
                  <a:solidFill>
                    <a:srgbClr val="0070c0"/>
                  </a:solidFill>
                  <a:uFillTx/>
                  <a:latin typeface="Century Gothic"/>
                </a:rPr>
                <a:t>сөзі</a:t>
              </a:r>
              <a:r>
                <a:rPr b="0" lang="kk-KZ" sz="2800" strike="noStrike" u="none">
                  <a:solidFill>
                    <a:srgbClr val="1f497d"/>
                  </a:solidFill>
                  <a:uFillTx/>
                  <a:latin typeface="Century Gothic"/>
                </a:rPr>
                <a:t> </a:t>
              </a:r>
              <a:r>
                <a:rPr b="1" lang="kk-KZ" sz="2600" strike="noStrike" u="none">
                  <a:solidFill>
                    <a:srgbClr val="1f497d"/>
                  </a:solidFill>
                  <a:uFillTx/>
                  <a:latin typeface="Century Gothic"/>
                  <a:ea typeface="Calibri"/>
                </a:rPr>
                <a:t> </a:t>
              </a:r>
              <a:r>
                <a:rPr b="0" lang="kk-KZ" sz="2600" strike="noStrike" u="none">
                  <a:solidFill>
                    <a:srgbClr val="0070c0"/>
                  </a:solidFill>
                  <a:uFillTx/>
                  <a:latin typeface="Century Gothic"/>
                  <a:ea typeface="Calibri"/>
                </a:rPr>
                <a:t>кіші өлшемге айналу деген мағынаны білдіреді.  Моносахаридтер және көптеген дисахаридтер </a:t>
              </a:r>
              <a:r>
                <a:rPr b="0" lang="kk-KZ" sz="2600" strike="noStrike" u="none">
                  <a:solidFill>
                    <a:srgbClr val="0070c0"/>
                  </a:solidFill>
                  <a:uFillTx/>
                  <a:latin typeface="Calibri"/>
                </a:rPr>
                <a:t>_____________</a:t>
              </a:r>
              <a:r>
                <a:rPr b="1" lang="kk-KZ" sz="2600" strike="noStrike" u="none">
                  <a:solidFill>
                    <a:srgbClr val="0070c0"/>
                  </a:solidFill>
                  <a:uFillTx/>
                  <a:latin typeface="Calibri"/>
                </a:rPr>
                <a:t> </a:t>
              </a:r>
              <a:r>
                <a:rPr b="1" lang="kk-KZ" sz="2800" strike="noStrike" u="none">
                  <a:solidFill>
                    <a:srgbClr val="000000"/>
                  </a:solidFill>
                  <a:uFillTx/>
                  <a:latin typeface="Calibri"/>
                </a:rPr>
                <a:t> </a:t>
              </a:r>
              <a:r>
                <a:rPr b="0" lang="kk-KZ" sz="2600" strike="noStrike" u="none">
                  <a:solidFill>
                    <a:srgbClr val="0070c0"/>
                  </a:solidFill>
                  <a:uFillTx/>
                  <a:latin typeface="Century Gothic"/>
                  <a:ea typeface="Calibri"/>
                </a:rPr>
                <a:t>қабілетке ие.</a:t>
              </a:r>
              <a:r>
                <a:rPr b="0" lang="ru-RU" sz="2600" strike="noStrike" u="none">
                  <a:solidFill>
                    <a:srgbClr val="000000"/>
                  </a:solidFill>
                  <a:uFillTx/>
                  <a:latin typeface="Century Gothic"/>
                  <a:ea typeface="Calibri"/>
                </a:rPr>
                <a:t> </a:t>
              </a:r>
              <a:r>
                <a:rPr b="0" lang="kk-KZ" sz="2600" strike="noStrike" u="none">
                  <a:solidFill>
                    <a:srgbClr val="0070c0"/>
                  </a:solidFill>
                  <a:uFillTx/>
                  <a:latin typeface="Century Gothic"/>
                  <a:ea typeface="Calibri"/>
                </a:rPr>
                <a:t>Олардың барлығының молекулаларында _______________</a:t>
              </a:r>
              <a:r>
                <a:rPr b="0" i="1" lang="kk-KZ" sz="2600" strike="noStrike" u="none">
                  <a:solidFill>
                    <a:srgbClr val="0070c0"/>
                  </a:solidFill>
                  <a:uFillTx/>
                  <a:latin typeface="Century Gothic"/>
                  <a:ea typeface="Calibri"/>
                </a:rPr>
                <a:t> </a:t>
              </a:r>
              <a:r>
                <a:rPr b="0" lang="kk-KZ" sz="2600" strike="noStrike" u="none">
                  <a:solidFill>
                    <a:srgbClr val="0070c0"/>
                  </a:solidFill>
                  <a:uFillTx/>
                  <a:latin typeface="Century Gothic"/>
                  <a:ea typeface="Calibri"/>
                </a:rPr>
                <a:t>болады.  Ғалымдар редуцирленетін қанттарды анықтау үшін бірнеше құрамы қарапайым химиялық  реакцияларды пайдаланады:  ең кең таралғандары- ___________</a:t>
              </a:r>
              <a:r>
                <a:rPr b="1" i="1" lang="kk-KZ" sz="2600" strike="noStrike" u="none">
                  <a:solidFill>
                    <a:srgbClr val="0070c0"/>
                  </a:solidFill>
                  <a:uFillTx/>
                  <a:latin typeface="Century Gothic"/>
                  <a:ea typeface="Calibri"/>
                </a:rPr>
                <a:t>  </a:t>
              </a:r>
              <a:r>
                <a:rPr b="0" lang="kk-KZ" sz="2600" strike="noStrike" u="none">
                  <a:solidFill>
                    <a:srgbClr val="0070c0"/>
                  </a:solidFill>
                  <a:uFillTx/>
                  <a:latin typeface="Century Gothic"/>
                  <a:ea typeface="Calibri"/>
                </a:rPr>
                <a:t>және _____________</a:t>
              </a:r>
              <a:r>
                <a:rPr b="0" lang="ru-RU" sz="2600" strike="noStrike" u="none">
                  <a:solidFill>
                    <a:srgbClr val="0070c0"/>
                  </a:solidFill>
                  <a:uFillTx/>
                  <a:latin typeface="Century Gothic"/>
                  <a:ea typeface="Calibri"/>
                </a:rPr>
                <a:t>__</a:t>
              </a:r>
              <a:r>
                <a:rPr b="0" lang="kk-KZ" sz="2600" strike="noStrike" u="none">
                  <a:solidFill>
                    <a:srgbClr val="0070c0"/>
                  </a:solidFill>
                  <a:uFillTx/>
                  <a:latin typeface="Century Gothic"/>
                  <a:ea typeface="Calibri"/>
                </a:rPr>
                <a:t> реакциясы.</a:t>
              </a:r>
              <a:r>
                <a:rPr b="1" i="1" lang="kk-KZ" sz="2600" strike="noStrike" u="none">
                  <a:solidFill>
                    <a:srgbClr val="0070c0"/>
                  </a:solidFill>
                  <a:uFillTx/>
                  <a:latin typeface="Century Gothic"/>
                  <a:ea typeface="Calibri"/>
                </a:rPr>
                <a:t> </a:t>
              </a:r>
              <a:endParaRPr b="0" lang="ru-RU" sz="26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600" strike="noStrike" u="none">
                <a:solidFill>
                  <a:srgbClr val="000000"/>
                </a:solidFill>
                <a:uFillTx/>
                <a:latin typeface="Arial"/>
              </a:endParaRPr>
            </a:p>
          </p:txBody>
        </p:sp>
      </p:grpSp>
      <p:sp>
        <p:nvSpPr>
          <p:cNvPr id="47" name="Rectangle 2"/>
          <p:cNvSpPr/>
          <p:nvPr/>
        </p:nvSpPr>
        <p:spPr>
          <a:xfrm>
            <a:off x="536400" y="5070600"/>
            <a:ext cx="9507600" cy="155700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f497d"/>
                </a:solidFill>
                <a:uFillTx/>
                <a:latin typeface="Century Gothic"/>
                <a:ea typeface="Calibri"/>
              </a:rPr>
              <a:t>Дескриптор: </a:t>
            </a:r>
            <a:endParaRPr b="0" lang="ru-RU" sz="24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1f497d"/>
                </a:solidFill>
                <a:uFillTx/>
                <a:latin typeface="Century Gothic"/>
              </a:rPr>
              <a:t>редуцирленетін қабілетке ие көмірсуларды анықтайд</a:t>
            </a:r>
            <a:r>
              <a:rPr b="0" i="1" lang="kk-KZ" sz="2400" strike="noStrike" u="none">
                <a:solidFill>
                  <a:srgbClr val="1f497d"/>
                </a:solidFill>
                <a:uFillTx/>
                <a:latin typeface="Century Gothic"/>
                <a:ea typeface="Calibri"/>
              </a:rPr>
              <a:t>ы; </a:t>
            </a:r>
            <a:endParaRPr b="0" lang="ru-RU" sz="2400" strike="noStrike" u="none">
              <a:solidFill>
                <a:srgbClr val="000000"/>
              </a:solidFill>
              <a:uFillTx/>
              <a:latin typeface="Arial"/>
            </a:endParaRPr>
          </a:p>
          <a:p>
            <a:pPr>
              <a:lnSpc>
                <a:spcPct val="100000"/>
              </a:lnSpc>
              <a:buClr>
                <a:srgbClr val="1f497d"/>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1f497d"/>
                </a:solidFill>
                <a:uFillTx/>
                <a:latin typeface="Century Gothic"/>
                <a:ea typeface="Calibri"/>
              </a:rPr>
              <a:t>редуцирленетін қанттарды анықтау үшін пайдалананатын  химиялық  реакцияларды біледі;</a:t>
            </a:r>
            <a:endParaRPr b="0" lang="ru-RU" sz="2400" strike="noStrike" u="none">
              <a:solidFill>
                <a:srgbClr val="000000"/>
              </a:solidFill>
              <a:uFillTx/>
              <a:latin typeface="Arial"/>
            </a:endParaRPr>
          </a:p>
        </p:txBody>
      </p:sp>
      <p:sp>
        <p:nvSpPr>
          <p:cNvPr id="48" name="Прямоугольник 12"/>
          <p:cNvSpPr/>
          <p:nvPr/>
        </p:nvSpPr>
        <p:spPr>
          <a:xfrm>
            <a:off x="464040" y="1127160"/>
            <a:ext cx="419148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Century Gothic"/>
                <a:ea typeface="Calibri"/>
              </a:rPr>
              <a:t>Биологиялық диктант:</a:t>
            </a:r>
            <a:endParaRPr b="0" lang="ru-RU"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9" name="Picture 2" descr="C:\Users\Типография\Desktop\Безымянный.png"/>
          <p:cNvPicPr/>
          <p:nvPr/>
        </p:nvPicPr>
        <p:blipFill>
          <a:blip r:embed="rId1"/>
          <a:srcRect l="11758" t="0" r="11484" b="0"/>
          <a:stretch/>
        </p:blipFill>
        <p:spPr>
          <a:xfrm>
            <a:off x="23760" y="0"/>
            <a:ext cx="10669680" cy="7561440"/>
          </a:xfrm>
          <a:prstGeom prst="rect">
            <a:avLst/>
          </a:prstGeom>
          <a:ln w="0">
            <a:noFill/>
          </a:ln>
          <a:effectLst>
            <a:outerShdw dist="20160" dir="5400000" blurRad="0" rotWithShape="0">
              <a:srgbClr val="000000">
                <a:alpha val="38000"/>
              </a:srgbClr>
            </a:outerShdw>
          </a:effectLst>
        </p:spPr>
      </p:pic>
      <p:sp>
        <p:nvSpPr>
          <p:cNvPr id="50" name="Google Shape;123;p4"/>
          <p:cNvSpPr/>
          <p:nvPr/>
        </p:nvSpPr>
        <p:spPr>
          <a:xfrm>
            <a:off x="10110960" y="6656400"/>
            <a:ext cx="582480" cy="40176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A4A7CB8-B121-42D1-A70C-8F47A7A5C12C}"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51" name="Google Shape;124;p4"/>
          <p:cNvCxnSpPr/>
          <p:nvPr/>
        </p:nvCxnSpPr>
        <p:spPr>
          <a:xfrm>
            <a:off x="619200" y="7063920"/>
            <a:ext cx="10074960" cy="1080"/>
          </a:xfrm>
          <a:prstGeom prst="straightConnector1">
            <a:avLst/>
          </a:prstGeom>
          <a:ln w="38160">
            <a:solidFill>
              <a:srgbClr val="002060"/>
            </a:solidFill>
            <a:miter/>
          </a:ln>
        </p:spPr>
      </p:cxnSp>
      <p:cxnSp>
        <p:nvCxnSpPr>
          <p:cNvPr id="52" name="Google Shape;125;p4"/>
          <p:cNvCxnSpPr/>
          <p:nvPr/>
        </p:nvCxnSpPr>
        <p:spPr>
          <a:xfrm flipV="1">
            <a:off x="797040" y="7246080"/>
            <a:ext cx="9727200" cy="1080"/>
          </a:xfrm>
          <a:prstGeom prst="straightConnector1">
            <a:avLst/>
          </a:prstGeom>
          <a:ln w="38160">
            <a:solidFill>
              <a:srgbClr val="00b050"/>
            </a:solidFill>
            <a:miter/>
          </a:ln>
        </p:spPr>
      </p:cxnSp>
      <p:sp>
        <p:nvSpPr>
          <p:cNvPr id="53" name="Прямоугольник 8"/>
          <p:cNvSpPr/>
          <p:nvPr/>
        </p:nvSpPr>
        <p:spPr>
          <a:xfrm>
            <a:off x="3463920" y="409680"/>
            <a:ext cx="3317760" cy="579600"/>
          </a:xfrm>
          <a:prstGeom prst="rect">
            <a:avLst/>
          </a:prstGeom>
          <a:noFill/>
          <a:ln w="0">
            <a:noFill/>
          </a:ln>
        </p:spPr>
        <p:style>
          <a:lnRef idx="0"/>
          <a:fillRef idx="0"/>
          <a:effectRef idx="0"/>
          <a:fontRef idx="minor"/>
        </p:style>
        <p:txBody>
          <a:bodyPr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Century Gothic"/>
              </a:rPr>
              <a:t>Дұрыс жауап</a:t>
            </a:r>
            <a:endParaRPr b="0" lang="ru-RU" sz="3200" strike="noStrike" u="none">
              <a:solidFill>
                <a:srgbClr val="000000"/>
              </a:solidFill>
              <a:uFillTx/>
              <a:latin typeface="Arial"/>
            </a:endParaRPr>
          </a:p>
        </p:txBody>
      </p:sp>
      <p:sp>
        <p:nvSpPr>
          <p:cNvPr id="54" name="Rectangle 10"/>
          <p:cNvSpPr/>
          <p:nvPr/>
        </p:nvSpPr>
        <p:spPr>
          <a:xfrm>
            <a:off x="531720" y="1959840"/>
            <a:ext cx="9663120" cy="3323880"/>
          </a:xfrm>
          <a:prstGeom prst="rect">
            <a:avLst/>
          </a:prstGeom>
          <a:solidFill>
            <a:srgbClr val="ffffff"/>
          </a:solidFill>
          <a:ln w="0">
            <a:noFill/>
          </a:ln>
          <a:effectLst>
            <a:outerShdw dist="228593" dir="2700000" blurRad="0" rotWithShape="0">
              <a:srgbClr val="000000">
                <a:alpha val="30000"/>
              </a:srgbClr>
            </a:outerShdw>
          </a:effectLst>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70c0"/>
                </a:solidFill>
                <a:uFillTx/>
                <a:latin typeface="Century Gothic"/>
                <a:ea typeface="Calibri"/>
              </a:rPr>
              <a:t> </a:t>
            </a:r>
            <a:r>
              <a:rPr b="1" lang="kk-KZ" sz="2600" strike="noStrike" u="none">
                <a:solidFill>
                  <a:srgbClr val="0070c0"/>
                </a:solidFill>
                <a:uFillTx/>
                <a:latin typeface="Century Gothic"/>
              </a:rPr>
              <a:t>Редуцирлену </a:t>
            </a:r>
            <a:r>
              <a:rPr b="0" lang="kk-KZ" sz="2800" strike="noStrike" u="none">
                <a:solidFill>
                  <a:srgbClr val="0070c0"/>
                </a:solidFill>
                <a:uFillTx/>
                <a:latin typeface="Century Gothic"/>
              </a:rPr>
              <a:t>сөзі</a:t>
            </a:r>
            <a:r>
              <a:rPr b="0" lang="kk-KZ" sz="2800" strike="noStrike" u="none">
                <a:solidFill>
                  <a:srgbClr val="1f497d"/>
                </a:solidFill>
                <a:uFillTx/>
                <a:latin typeface="Century Gothic"/>
              </a:rPr>
              <a:t> </a:t>
            </a:r>
            <a:r>
              <a:rPr b="1" lang="kk-KZ" sz="2600" strike="noStrike" u="none">
                <a:solidFill>
                  <a:srgbClr val="1f497d"/>
                </a:solidFill>
                <a:uFillTx/>
                <a:latin typeface="Century Gothic"/>
                <a:ea typeface="Calibri"/>
              </a:rPr>
              <a:t> </a:t>
            </a:r>
            <a:r>
              <a:rPr b="0" lang="kk-KZ" sz="2600" strike="noStrike" u="none">
                <a:solidFill>
                  <a:srgbClr val="0070c0"/>
                </a:solidFill>
                <a:uFillTx/>
                <a:latin typeface="Century Gothic"/>
                <a:ea typeface="Calibri"/>
              </a:rPr>
              <a:t>кіші өлшемге айналу деген мағынаны білдіреді.  Моносахаридтер және көптеген дисахаридтер </a:t>
            </a:r>
            <a:r>
              <a:rPr b="1" lang="kk-KZ" sz="2600" strike="noStrike" u="none">
                <a:solidFill>
                  <a:srgbClr val="0070c0"/>
                </a:solidFill>
                <a:uFillTx/>
                <a:latin typeface="Calibri"/>
              </a:rPr>
              <a:t>редуцирленетін</a:t>
            </a:r>
            <a:r>
              <a:rPr b="1" lang="kk-KZ" sz="2800" strike="noStrike" u="none">
                <a:solidFill>
                  <a:srgbClr val="000000"/>
                </a:solidFill>
                <a:uFillTx/>
                <a:latin typeface="Calibri"/>
              </a:rPr>
              <a:t> </a:t>
            </a:r>
            <a:r>
              <a:rPr b="0" lang="kk-KZ" sz="2600" strike="noStrike" u="none">
                <a:solidFill>
                  <a:srgbClr val="0070c0"/>
                </a:solidFill>
                <a:uFillTx/>
                <a:latin typeface="Century Gothic"/>
                <a:ea typeface="Calibri"/>
              </a:rPr>
              <a:t>қабілетке ие.</a:t>
            </a:r>
            <a:r>
              <a:rPr b="0" lang="ru-RU" sz="2600" strike="noStrike" u="none">
                <a:solidFill>
                  <a:srgbClr val="000000"/>
                </a:solidFill>
                <a:uFillTx/>
                <a:latin typeface="Century Gothic"/>
                <a:ea typeface="Calibri"/>
              </a:rPr>
              <a:t> </a:t>
            </a:r>
            <a:r>
              <a:rPr b="0" lang="kk-KZ" sz="2600" strike="noStrike" u="none">
                <a:solidFill>
                  <a:srgbClr val="0070c0"/>
                </a:solidFill>
                <a:uFillTx/>
                <a:latin typeface="Century Gothic"/>
                <a:ea typeface="Calibri"/>
              </a:rPr>
              <a:t>Олардың барлығының молекулаларында </a:t>
            </a:r>
            <a:r>
              <a:rPr b="1" lang="ru-RU" sz="2600" strike="noStrike" u="none">
                <a:solidFill>
                  <a:srgbClr val="0070c0"/>
                </a:solidFill>
                <a:uFillTx/>
                <a:latin typeface="Century Gothic"/>
              </a:rPr>
              <a:t>карбоксил тобы</a:t>
            </a:r>
            <a:r>
              <a:rPr b="0" i="1" lang="kk-KZ" sz="2600" strike="noStrike" u="none">
                <a:solidFill>
                  <a:srgbClr val="0070c0"/>
                </a:solidFill>
                <a:uFillTx/>
                <a:latin typeface="Century Gothic"/>
                <a:ea typeface="Calibri"/>
              </a:rPr>
              <a:t> </a:t>
            </a:r>
            <a:r>
              <a:rPr b="0" lang="kk-KZ" sz="2600" strike="noStrike" u="none">
                <a:solidFill>
                  <a:srgbClr val="0070c0"/>
                </a:solidFill>
                <a:uFillTx/>
                <a:latin typeface="Century Gothic"/>
                <a:ea typeface="Calibri"/>
              </a:rPr>
              <a:t>болады.  Ғалымдар редуцирленетін қанттарды анықтау үшін бірнеше құрамы қарапайым химиялық  реакцияларды пайдаланады:  ең кең таралғандары- </a:t>
            </a:r>
            <a:r>
              <a:rPr b="1" lang="kk-KZ" sz="2600" strike="noStrike" u="none">
                <a:solidFill>
                  <a:srgbClr val="0070c0"/>
                </a:solidFill>
                <a:uFillTx/>
                <a:latin typeface="Century Gothic"/>
              </a:rPr>
              <a:t>Бенедикт </a:t>
            </a:r>
            <a:r>
              <a:rPr b="0" lang="kk-KZ" sz="2600" strike="noStrike" u="none">
                <a:solidFill>
                  <a:srgbClr val="0070c0"/>
                </a:solidFill>
                <a:uFillTx/>
                <a:latin typeface="Century Gothic"/>
              </a:rPr>
              <a:t>және</a:t>
            </a:r>
            <a:r>
              <a:rPr b="1" lang="kk-KZ" sz="2600" strike="noStrike" u="none">
                <a:solidFill>
                  <a:srgbClr val="0070c0"/>
                </a:solidFill>
                <a:uFillTx/>
                <a:latin typeface="Century Gothic"/>
              </a:rPr>
              <a:t> Фелинг </a:t>
            </a:r>
            <a:r>
              <a:rPr b="0" lang="kk-KZ" sz="2600" strike="noStrike" u="none">
                <a:solidFill>
                  <a:srgbClr val="0070c0"/>
                </a:solidFill>
                <a:uFillTx/>
                <a:latin typeface="Century Gothic"/>
                <a:ea typeface="Calibri"/>
              </a:rPr>
              <a:t>реакциясы.</a:t>
            </a:r>
            <a:r>
              <a:rPr b="1" i="1" lang="kk-KZ" sz="2600" strike="noStrike" u="none">
                <a:solidFill>
                  <a:srgbClr val="0070c0"/>
                </a:solidFill>
                <a:uFillTx/>
                <a:latin typeface="Century Gothic"/>
                <a:ea typeface="Calibri"/>
              </a:rPr>
              <a:t> </a:t>
            </a:r>
            <a:endParaRPr b="0" lang="ru-RU" sz="26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5" name="Picture 2" descr="C:\Users\Типография\Desktop\Безымянный.png"/>
          <p:cNvPicPr/>
          <p:nvPr/>
        </p:nvPicPr>
        <p:blipFill>
          <a:blip r:embed="rId1"/>
          <a:srcRect l="11758" t="0" r="11484" b="0"/>
          <a:stretch/>
        </p:blipFill>
        <p:spPr>
          <a:xfrm>
            <a:off x="0" y="-7920"/>
            <a:ext cx="10693440" cy="7569360"/>
          </a:xfrm>
          <a:prstGeom prst="rect">
            <a:avLst/>
          </a:prstGeom>
          <a:ln w="0">
            <a:noFill/>
          </a:ln>
        </p:spPr>
      </p:pic>
      <p:sp>
        <p:nvSpPr>
          <p:cNvPr id="56" name="Google Shape;123;p4"/>
          <p:cNvSpPr/>
          <p:nvPr/>
        </p:nvSpPr>
        <p:spPr>
          <a:xfrm>
            <a:off x="8288280" y="6615000"/>
            <a:ext cx="2405160" cy="401760"/>
          </a:xfrm>
          <a:prstGeom prst="rect">
            <a:avLst/>
          </a:prstGeom>
          <a:noFill/>
          <a:ln w="0">
            <a:noFill/>
          </a:ln>
        </p:spPr>
        <p:style>
          <a:lnRef idx="0"/>
          <a:fillRef idx="0"/>
          <a:effectRef idx="0"/>
          <a:fontRef idx="minor"/>
        </p:style>
        <p:txBody>
          <a:bodyPr lIns="90720" rIns="90720" tIns="45360" bIns="4536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0F43E71-A57E-499C-9E40-28265795194A}" type="slidenum">
              <a:rPr b="1" lang="ru-RU" sz="1400" strike="noStrike" u="none">
                <a:solidFill>
                  <a:srgbClr val="002060"/>
                </a:solidFill>
                <a:uFillTx/>
                <a:latin typeface="Arial"/>
              </a:rPr>
              <a:t>&lt;number&gt;</a:t>
            </a:fld>
            <a:endParaRPr b="0" lang="ru-RU" sz="1400" strike="noStrike" u="none">
              <a:solidFill>
                <a:srgbClr val="000000"/>
              </a:solidFill>
              <a:uFillTx/>
              <a:latin typeface="Arial"/>
            </a:endParaRPr>
          </a:p>
        </p:txBody>
      </p:sp>
      <p:cxnSp>
        <p:nvCxnSpPr>
          <p:cNvPr id="57" name="Google Shape;124;p4"/>
          <p:cNvCxnSpPr/>
          <p:nvPr/>
        </p:nvCxnSpPr>
        <p:spPr>
          <a:xfrm flipV="1">
            <a:off x="874440" y="7265160"/>
            <a:ext cx="8809560" cy="10440"/>
          </a:xfrm>
          <a:prstGeom prst="straightConnector1">
            <a:avLst/>
          </a:prstGeom>
          <a:ln w="38160">
            <a:solidFill>
              <a:srgbClr val="002060"/>
            </a:solidFill>
            <a:miter/>
          </a:ln>
        </p:spPr>
      </p:cxnSp>
      <p:cxnSp>
        <p:nvCxnSpPr>
          <p:cNvPr id="58" name="Google Shape;125;p4"/>
          <p:cNvCxnSpPr/>
          <p:nvPr/>
        </p:nvCxnSpPr>
        <p:spPr>
          <a:xfrm flipV="1">
            <a:off x="1296720" y="7395840"/>
            <a:ext cx="7971480" cy="2160"/>
          </a:xfrm>
          <a:prstGeom prst="straightConnector1">
            <a:avLst/>
          </a:prstGeom>
          <a:ln w="38160">
            <a:solidFill>
              <a:srgbClr val="00b050"/>
            </a:solidFill>
            <a:miter/>
          </a:ln>
        </p:spPr>
      </p:cxnSp>
      <p:sp>
        <p:nvSpPr>
          <p:cNvPr id="59" name="Прямоугольник 13"/>
          <p:cNvSpPr/>
          <p:nvPr/>
        </p:nvSpPr>
        <p:spPr>
          <a:xfrm>
            <a:off x="479520" y="6006960"/>
            <a:ext cx="9688320" cy="1311480"/>
          </a:xfrm>
          <a:prstGeom prst="rect">
            <a:avLst/>
          </a:prstGeom>
          <a:noFill/>
          <a:ln w="0">
            <a:noFill/>
          </a:ln>
        </p:spPr>
        <p:style>
          <a:lnRef idx="0"/>
          <a:fillRef idx="0"/>
          <a:effectRef idx="0"/>
          <a:fontRef idx="minor"/>
        </p:style>
        <p:txBody>
          <a:bodyPr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1f497d"/>
                </a:solidFill>
                <a:uFillTx/>
                <a:latin typeface="Century Gothic"/>
              </a:rPr>
              <a:t>Дескриптор:</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1f497d"/>
                </a:solidFill>
                <a:uFillTx/>
                <a:latin typeface="Century Gothic"/>
              </a:rPr>
              <a:t>Сәйкестікті таба отырып </a:t>
            </a:r>
            <a:r>
              <a:rPr b="0" lang="kk-KZ" sz="2000" strike="noStrike" u="none">
                <a:solidFill>
                  <a:srgbClr val="1f497d"/>
                </a:solidFill>
                <a:uFillTx/>
                <a:latin typeface="Century Gothic"/>
              </a:rPr>
              <a:t>редуцирленетін және редуцирленбейтін қанттарды  анықтайды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
        <p:nvSpPr>
          <p:cNvPr id="60" name="Rectangle 7"/>
          <p:cNvSpPr/>
          <p:nvPr/>
        </p:nvSpPr>
        <p:spPr>
          <a:xfrm>
            <a:off x="0" y="2514600"/>
            <a:ext cx="10693440" cy="360"/>
          </a:xfrm>
          <a:prstGeom prst="rect">
            <a:avLst/>
          </a:prstGeom>
          <a:solidFill>
            <a:srgbClr val="ffffff"/>
          </a:solidFill>
          <a:ln w="0">
            <a:noFill/>
          </a:ln>
          <a:effectLst>
            <a:outerShdw dist="17819" dir="2700000" blurRad="0" rotWithShape="0">
              <a:srgbClr val="999999"/>
            </a:outerShdw>
          </a:effectLst>
        </p:spPr>
        <p:style>
          <a:lnRef idx="0"/>
          <a:fillRef idx="0"/>
          <a:effectRef idx="0"/>
          <a:fontRef idx="minor"/>
        </p:style>
        <p:txBody>
          <a:bodyPr wrap="none" lIns="90000" rIns="90000" tIns="-46440" bIns="-46440" anchor="ctr">
            <a:spAutoFit/>
          </a:bodyPr>
          <a:p>
            <a:endParaRPr b="0" lang="ru-RU" sz="1500" strike="noStrike" u="none">
              <a:solidFill>
                <a:srgbClr val="000000"/>
              </a:solidFill>
              <a:uFillTx/>
              <a:latin typeface="Arial"/>
            </a:endParaRPr>
          </a:p>
        </p:txBody>
      </p:sp>
      <p:graphicFrame>
        <p:nvGraphicFramePr>
          <p:cNvPr id="61" name=""/>
          <p:cNvGraphicFramePr/>
          <p:nvPr/>
        </p:nvGraphicFramePr>
        <p:xfrm>
          <a:off x="382680" y="1901880"/>
          <a:ext cx="9894960" cy="4054320"/>
        </p:xfrm>
        <a:graphic>
          <a:graphicData uri="http://schemas.openxmlformats.org/drawingml/2006/table">
            <a:tbl>
              <a:tblPr/>
              <a:tblGrid>
                <a:gridCol w="5314680"/>
                <a:gridCol w="2125800"/>
                <a:gridCol w="2454480"/>
              </a:tblGrid>
              <a:tr h="579240">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lang="kk-KZ" sz="1900" strike="noStrike" u="none">
                          <a:solidFill>
                            <a:srgbClr val="0070c0"/>
                          </a:solidFill>
                          <a:uFillTx/>
                          <a:latin typeface="Century Gothic"/>
                          <a:ea typeface="Calibri"/>
                        </a:rPr>
                        <a:t>Сипаттамасы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lang="ru-RU" sz="1900" strike="noStrike" u="none">
                          <a:solidFill>
                            <a:srgbClr val="0070c0"/>
                          </a:solidFill>
                          <a:uFillTx/>
                          <a:latin typeface="Century Gothic"/>
                          <a:ea typeface="Calibri"/>
                        </a:rPr>
                        <a:t>Редуцирленетін </a:t>
                      </a:r>
                      <a:r>
                        <a:rPr b="1" lang="kk-KZ" sz="1900" strike="noStrike" u="none">
                          <a:solidFill>
                            <a:srgbClr val="0070c0"/>
                          </a:solidFill>
                          <a:uFillTx/>
                          <a:latin typeface="Century Gothic"/>
                          <a:ea typeface="Calibri"/>
                        </a:rPr>
                        <a:t>қанттар</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lang="ru-RU" sz="1900" strike="noStrike" u="none">
                          <a:solidFill>
                            <a:srgbClr val="0070c0"/>
                          </a:solidFill>
                          <a:uFillTx/>
                          <a:latin typeface="Century Gothic"/>
                          <a:ea typeface="Calibri"/>
                        </a:rPr>
                        <a:t>Редуцирлен</a:t>
                      </a:r>
                      <a:r>
                        <a:rPr b="1" lang="kk-KZ" sz="1900" strike="noStrike" u="none">
                          <a:solidFill>
                            <a:srgbClr val="0070c0"/>
                          </a:solidFill>
                          <a:uFillTx/>
                          <a:latin typeface="Century Gothic"/>
                          <a:ea typeface="Calibri"/>
                        </a:rPr>
                        <a:t>бей</a:t>
                      </a:r>
                      <a:r>
                        <a:rPr b="1" lang="ru-RU" sz="1900" strike="noStrike" u="none">
                          <a:solidFill>
                            <a:srgbClr val="0070c0"/>
                          </a:solidFill>
                          <a:uFillTx/>
                          <a:latin typeface="Century Gothic"/>
                          <a:ea typeface="Calibri"/>
                        </a:rPr>
                        <a:t>тін</a:t>
                      </a:r>
                      <a:r>
                        <a:rPr b="1" lang="kk-KZ" sz="1900" strike="noStrike" u="none">
                          <a:solidFill>
                            <a:srgbClr val="0070c0"/>
                          </a:solidFill>
                          <a:uFillTx/>
                          <a:latin typeface="Century Gothic"/>
                          <a:ea typeface="Calibri"/>
                        </a:rPr>
                        <a:t> қанттар  </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Бұл тұздардың ерітіндісі көк түсті болады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7924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Бұларды анықтау үшін Бенедикт және Фелинг реакциясын пайдаланады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Бұлар көмірсулар –полисахаридтер</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Ең кең тарағаны-сахароза</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Тұйық химиялық құрылымға ие</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Глюкоза</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Р</a:t>
                      </a:r>
                      <a:r>
                        <a:rPr b="0" lang="ru-RU" sz="1900" strike="noStrike" u="none">
                          <a:solidFill>
                            <a:srgbClr val="0070c0"/>
                          </a:solidFill>
                          <a:uFillTx/>
                          <a:latin typeface="Century Gothic"/>
                          <a:ea typeface="Calibri"/>
                        </a:rPr>
                        <a:t>еакция кезінде тотығу байқалмайды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7924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Мыс(І) оксидімен тотықсыздандырған соң қызыл кірпіш түс пайда болады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Мальтоза</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Р</a:t>
                      </a:r>
                      <a:r>
                        <a:rPr b="0" lang="ru-RU" sz="1900" strike="noStrike" u="none">
                          <a:solidFill>
                            <a:srgbClr val="0070c0"/>
                          </a:solidFill>
                          <a:uFillTx/>
                          <a:latin typeface="Century Gothic"/>
                          <a:ea typeface="Calibri"/>
                        </a:rPr>
                        <a:t>еакция кезінде </a:t>
                      </a:r>
                      <a:r>
                        <a:rPr b="0" lang="kk-KZ" sz="1900" strike="noStrike" u="none">
                          <a:solidFill>
                            <a:srgbClr val="0070c0"/>
                          </a:solidFill>
                          <a:uFillTx/>
                          <a:latin typeface="Century Gothic"/>
                          <a:ea typeface="Calibri"/>
                        </a:rPr>
                        <a:t>тотықсыздады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62" name="Прямоугольник 11"/>
          <p:cNvSpPr/>
          <p:nvPr/>
        </p:nvSpPr>
        <p:spPr>
          <a:xfrm>
            <a:off x="3872160" y="399960"/>
            <a:ext cx="3264840" cy="579600"/>
          </a:xfrm>
          <a:prstGeom prst="rect">
            <a:avLst/>
          </a:prstGeom>
          <a:noFill/>
          <a:ln w="0">
            <a:noFill/>
          </a:ln>
        </p:spPr>
        <p:style>
          <a:lnRef idx="0"/>
          <a:fillRef idx="0"/>
          <a:effectRef idx="0"/>
          <a:fontRef idx="minor"/>
        </p:style>
        <p:txBody>
          <a:bodyPr wrap="none"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Century Gothic"/>
              </a:rPr>
              <a:t>Сабақты бекіту</a:t>
            </a:r>
            <a:endParaRPr b="0" lang="ru-RU" sz="3200" strike="noStrike" u="none">
              <a:solidFill>
                <a:srgbClr val="000000"/>
              </a:solidFill>
              <a:uFillTx/>
              <a:latin typeface="Arial"/>
            </a:endParaRPr>
          </a:p>
        </p:txBody>
      </p:sp>
      <p:sp>
        <p:nvSpPr>
          <p:cNvPr id="63" name="Прямоугольник 14"/>
          <p:cNvSpPr/>
          <p:nvPr/>
        </p:nvSpPr>
        <p:spPr>
          <a:xfrm>
            <a:off x="219240" y="1030320"/>
            <a:ext cx="1008540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c00000"/>
                </a:solidFill>
                <a:uFillTx/>
                <a:latin typeface="Century Gothic"/>
              </a:rPr>
              <a:t> </a:t>
            </a:r>
            <a:r>
              <a:rPr b="1" lang="kk-KZ" sz="2400" strike="noStrike" u="none">
                <a:solidFill>
                  <a:srgbClr val="1f497d"/>
                </a:solidFill>
                <a:uFillTx/>
                <a:latin typeface="Century Gothic"/>
              </a:rPr>
              <a:t>Редуцирленетін және редуцирленбейтін қанттарға </a:t>
            </a:r>
            <a:r>
              <a:rPr b="1" lang="ru-RU" sz="2400" strike="noStrike" u="none">
                <a:solidFill>
                  <a:srgbClr val="1f497d"/>
                </a:solidFill>
                <a:uFillTx/>
                <a:latin typeface="Century Gothic"/>
              </a:rPr>
              <a:t> қатысты  тұжырымдардың  сәйкестегін   анықтаңыз  </a:t>
            </a: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type="title"/>
          </p:nvPr>
        </p:nvSpPr>
        <p:spPr>
          <a:xfrm>
            <a:off x="534960" y="303120"/>
            <a:ext cx="9623520" cy="1260720"/>
          </a:xfrm>
          <a:prstGeom prst="rect">
            <a:avLst/>
          </a:prstGeom>
          <a:noFill/>
          <a:ln w="0">
            <a:noFill/>
          </a:ln>
        </p:spPr>
        <p:txBody>
          <a:bodyPr lIns="104400" rIns="104400" tIns="52200" bIns="52200" anchor="ctr">
            <a:noAutofit/>
          </a:bodyPr>
          <a:p>
            <a:pPr indent="0" algn="ctr">
              <a:buNone/>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5000" strike="noStrike" u="none">
              <a:solidFill>
                <a:srgbClr val="000000"/>
              </a:solidFill>
              <a:uFillTx/>
              <a:latin typeface="Calibri"/>
            </a:endParaRPr>
          </a:p>
        </p:txBody>
      </p:sp>
      <p:sp>
        <p:nvSpPr>
          <p:cNvPr id="65" name=""/>
          <p:cNvSpPr txBox="1"/>
          <p:nvPr/>
        </p:nvSpPr>
        <p:spPr>
          <a:xfrm>
            <a:off x="625320" y="1944720"/>
            <a:ext cx="5538960" cy="5502240"/>
          </a:xfrm>
          <a:prstGeom prst="rect">
            <a:avLst/>
          </a:prstGeom>
          <a:noFill/>
          <a:ln w="0">
            <a:noFill/>
          </a:ln>
        </p:spPr>
        <p:txBody>
          <a:bodyPr lIns="104400" rIns="104400" tIns="52200" bIns="52200" anchor="t">
            <a:normAutofit/>
          </a:bodyPr>
          <a:p>
            <a:pPr marL="390600" indent="-390600">
              <a:spcBef>
                <a:spcPts val="799"/>
              </a:spcBef>
              <a:buClr>
                <a:srgbClr val="000000"/>
              </a:buClr>
              <a:buFont typeface="Arial"/>
              <a:buChar char="•"/>
              <a:tabLst>
                <a:tab algn="l" pos="1041480"/>
                <a:tab algn="l" pos="2082960"/>
                <a:tab algn="l" pos="3124080"/>
                <a:tab algn="l" pos="4165560"/>
                <a:tab algn="l" pos="5207040"/>
                <a:tab algn="l" pos="6248520"/>
                <a:tab algn="l" pos="7289640"/>
                <a:tab algn="l" pos="8331120"/>
                <a:tab algn="l" pos="9372600"/>
                <a:tab algn="l" pos="10414080"/>
              </a:tabLst>
            </a:pPr>
            <a:endParaRPr b="0" lang="ru-RU" sz="3700" strike="noStrike" u="none">
              <a:solidFill>
                <a:srgbClr val="000000"/>
              </a:solidFill>
              <a:uFillTx/>
              <a:latin typeface="Calibri"/>
            </a:endParaRPr>
          </a:p>
        </p:txBody>
      </p:sp>
      <p:sp>
        <p:nvSpPr>
          <p:cNvPr id="66" name="Номер слайда 4"/>
          <p:cNvSpPr/>
          <p:nvPr/>
        </p:nvSpPr>
        <p:spPr>
          <a:xfrm>
            <a:off x="7662960" y="7008840"/>
            <a:ext cx="2495520" cy="401760"/>
          </a:xfrm>
          <a:prstGeom prst="rect">
            <a:avLst/>
          </a:prstGeom>
          <a:noFill/>
          <a:ln w="0">
            <a:noFill/>
          </a:ln>
        </p:spPr>
        <p:style>
          <a:lnRef idx="0"/>
          <a:fillRef idx="0"/>
          <a:effectRef idx="0"/>
          <a:fontRef idx="minor"/>
        </p:style>
        <p:txBody>
          <a:bodyPr lIns="104400" rIns="104400" tIns="52200" bIns="5220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3160402-15BF-4CE4-911A-12FB9237D0BC}" type="slidenum">
              <a:rPr b="0" lang="ru-RU" sz="1400" strike="noStrike" u="none">
                <a:solidFill>
                  <a:srgbClr val="898989"/>
                </a:solidFill>
                <a:uFillTx/>
                <a:latin typeface="Arial"/>
              </a:rPr>
              <a:t>&lt;number&gt;</a:t>
            </a:fld>
            <a:endParaRPr b="0" lang="ru-RU" sz="1400" strike="noStrike" u="none">
              <a:solidFill>
                <a:srgbClr val="000000"/>
              </a:solidFill>
              <a:uFillTx/>
              <a:latin typeface="Arial"/>
            </a:endParaRPr>
          </a:p>
        </p:txBody>
      </p:sp>
      <p:pic>
        <p:nvPicPr>
          <p:cNvPr id="67" name="Picture 2" descr="C:\Users\Типография\Desktop\Безымянный.png"/>
          <p:cNvPicPr/>
          <p:nvPr/>
        </p:nvPicPr>
        <p:blipFill>
          <a:blip r:embed="rId1"/>
          <a:srcRect l="11758" t="0" r="11484" b="0"/>
          <a:stretch/>
        </p:blipFill>
        <p:spPr>
          <a:xfrm>
            <a:off x="0" y="-36360"/>
            <a:ext cx="10693440" cy="7597800"/>
          </a:xfrm>
          <a:prstGeom prst="rect">
            <a:avLst/>
          </a:prstGeom>
          <a:ln w="0">
            <a:noFill/>
          </a:ln>
        </p:spPr>
      </p:pic>
      <p:sp>
        <p:nvSpPr>
          <p:cNvPr id="68" name="Прямоугольник 7"/>
          <p:cNvSpPr/>
          <p:nvPr/>
        </p:nvSpPr>
        <p:spPr>
          <a:xfrm>
            <a:off x="4461120" y="3610080"/>
            <a:ext cx="1769760" cy="335520"/>
          </a:xfrm>
          <a:prstGeom prst="rect">
            <a:avLst/>
          </a:prstGeom>
          <a:noFill/>
          <a:ln w="0">
            <a:noFill/>
          </a:ln>
        </p:spPr>
        <p:style>
          <a:lnRef idx="0"/>
          <a:fillRef idx="0"/>
          <a:effectRef idx="0"/>
          <a:fontRef idx="minor"/>
        </p:style>
        <p:txBody>
          <a:bodyPr wrap="none"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Century Gothic"/>
              </a:rPr>
              <a:t>Үй тапсырмасы</a:t>
            </a:r>
            <a:endParaRPr b="0" lang="ru-RU" sz="1600" strike="noStrike" u="none">
              <a:solidFill>
                <a:srgbClr val="000000"/>
              </a:solidFill>
              <a:uFillTx/>
              <a:latin typeface="Arial"/>
            </a:endParaRPr>
          </a:p>
        </p:txBody>
      </p:sp>
      <p:sp>
        <p:nvSpPr>
          <p:cNvPr id="69" name="Прямоугольник 8"/>
          <p:cNvSpPr/>
          <p:nvPr/>
        </p:nvSpPr>
        <p:spPr>
          <a:xfrm>
            <a:off x="4111560" y="409680"/>
            <a:ext cx="3318120" cy="579600"/>
          </a:xfrm>
          <a:prstGeom prst="rect">
            <a:avLst/>
          </a:prstGeom>
          <a:noFill/>
          <a:ln w="0">
            <a:noFill/>
          </a:ln>
        </p:spPr>
        <p:style>
          <a:lnRef idx="0"/>
          <a:fillRef idx="0"/>
          <a:effectRef idx="0"/>
          <a:fontRef idx="minor"/>
        </p:style>
        <p:txBody>
          <a:bodyPr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Century Gothic"/>
              </a:rPr>
              <a:t>Дұрыс жауап</a:t>
            </a:r>
            <a:endParaRPr b="0" lang="ru-RU" sz="3200" strike="noStrike" u="none">
              <a:solidFill>
                <a:srgbClr val="000000"/>
              </a:solidFill>
              <a:uFillTx/>
              <a:latin typeface="Arial"/>
            </a:endParaRPr>
          </a:p>
        </p:txBody>
      </p:sp>
      <p:cxnSp>
        <p:nvCxnSpPr>
          <p:cNvPr id="70" name="Google Shape;124;p4"/>
          <p:cNvCxnSpPr/>
          <p:nvPr/>
        </p:nvCxnSpPr>
        <p:spPr>
          <a:xfrm>
            <a:off x="351000" y="7178400"/>
            <a:ext cx="10074960" cy="1080"/>
          </a:xfrm>
          <a:prstGeom prst="straightConnector1">
            <a:avLst/>
          </a:prstGeom>
          <a:ln w="38160">
            <a:solidFill>
              <a:srgbClr val="002060"/>
            </a:solidFill>
            <a:miter/>
          </a:ln>
        </p:spPr>
      </p:cxnSp>
      <p:cxnSp>
        <p:nvCxnSpPr>
          <p:cNvPr id="71" name="Google Shape;125;p4"/>
          <p:cNvCxnSpPr/>
          <p:nvPr/>
        </p:nvCxnSpPr>
        <p:spPr>
          <a:xfrm flipV="1">
            <a:off x="534960" y="7320960"/>
            <a:ext cx="9727200" cy="1080"/>
          </a:xfrm>
          <a:prstGeom prst="straightConnector1">
            <a:avLst/>
          </a:prstGeom>
          <a:ln w="38160">
            <a:solidFill>
              <a:srgbClr val="00b050"/>
            </a:solidFill>
            <a:miter/>
          </a:ln>
        </p:spPr>
      </p:cxnSp>
      <p:sp>
        <p:nvSpPr>
          <p:cNvPr id="72" name="Прямоугольник 13"/>
          <p:cNvSpPr/>
          <p:nvPr/>
        </p:nvSpPr>
        <p:spPr>
          <a:xfrm>
            <a:off x="9905400" y="6670800"/>
            <a:ext cx="1163520" cy="335520"/>
          </a:xfrm>
          <a:prstGeom prst="rect">
            <a:avLst/>
          </a:prstGeom>
          <a:noFill/>
          <a:ln w="0">
            <a:noFill/>
          </a:ln>
        </p:spPr>
        <p:style>
          <a:lnRef idx="0"/>
          <a:fillRef idx="0"/>
          <a:effectRef idx="0"/>
          <a:fontRef idx="minor"/>
        </p:style>
        <p:txBody>
          <a:bodyPr wrap="none"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4EC52DE3-CF69-4489-8A5E-FF77C30F1662}" type="slidenum">
              <a:rPr b="1" lang="ru-RU" sz="1600" strike="noStrike" u="none">
                <a:solidFill>
                  <a:srgbClr val="002060"/>
                </a:solidFill>
                <a:uFillTx/>
                <a:latin typeface="Arial"/>
              </a:rPr>
              <a:t>&lt;number&gt;</a:t>
            </a:fld>
            <a:endParaRPr b="0" lang="ru-RU" sz="1600" strike="noStrike" u="none">
              <a:solidFill>
                <a:srgbClr val="000000"/>
              </a:solidFill>
              <a:uFillTx/>
              <a:latin typeface="Arial"/>
            </a:endParaRPr>
          </a:p>
        </p:txBody>
      </p:sp>
      <p:graphicFrame>
        <p:nvGraphicFramePr>
          <p:cNvPr id="73" name=""/>
          <p:cNvGraphicFramePr/>
          <p:nvPr/>
        </p:nvGraphicFramePr>
        <p:xfrm>
          <a:off x="219240" y="1533600"/>
          <a:ext cx="10289880" cy="4054320"/>
        </p:xfrm>
        <a:graphic>
          <a:graphicData uri="http://schemas.openxmlformats.org/drawingml/2006/table">
            <a:tbl>
              <a:tblPr/>
              <a:tblGrid>
                <a:gridCol w="5690880"/>
                <a:gridCol w="2141640"/>
                <a:gridCol w="2457360"/>
              </a:tblGrid>
              <a:tr h="579240">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lang="kk-KZ" sz="1900" strike="noStrike" u="none">
                          <a:solidFill>
                            <a:srgbClr val="0070c0"/>
                          </a:solidFill>
                          <a:uFillTx/>
                          <a:latin typeface="Century Gothic"/>
                          <a:ea typeface="Calibri"/>
                        </a:rPr>
                        <a:t>Сипаттамасы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lang="ru-RU" sz="1900" strike="noStrike" u="none">
                          <a:solidFill>
                            <a:srgbClr val="0070c0"/>
                          </a:solidFill>
                          <a:uFillTx/>
                          <a:latin typeface="Century Gothic"/>
                          <a:ea typeface="Calibri"/>
                        </a:rPr>
                        <a:t>Редуцирленетін </a:t>
                      </a:r>
                      <a:r>
                        <a:rPr b="1" lang="kk-KZ" sz="1900" strike="noStrike" u="none">
                          <a:solidFill>
                            <a:srgbClr val="0070c0"/>
                          </a:solidFill>
                          <a:uFillTx/>
                          <a:latin typeface="Century Gothic"/>
                          <a:ea typeface="Calibri"/>
                        </a:rPr>
                        <a:t>қанттар</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1" lang="ru-RU" sz="1900" strike="noStrike" u="none">
                          <a:solidFill>
                            <a:srgbClr val="0070c0"/>
                          </a:solidFill>
                          <a:uFillTx/>
                          <a:latin typeface="Century Gothic"/>
                          <a:ea typeface="Calibri"/>
                        </a:rPr>
                        <a:t>Редуцирлен</a:t>
                      </a:r>
                      <a:r>
                        <a:rPr b="1" lang="kk-KZ" sz="1900" strike="noStrike" u="none">
                          <a:solidFill>
                            <a:srgbClr val="0070c0"/>
                          </a:solidFill>
                          <a:uFillTx/>
                          <a:latin typeface="Century Gothic"/>
                          <a:ea typeface="Calibri"/>
                        </a:rPr>
                        <a:t>бей</a:t>
                      </a:r>
                      <a:r>
                        <a:rPr b="1" lang="ru-RU" sz="1900" strike="noStrike" u="none">
                          <a:solidFill>
                            <a:srgbClr val="0070c0"/>
                          </a:solidFill>
                          <a:uFillTx/>
                          <a:latin typeface="Century Gothic"/>
                          <a:ea typeface="Calibri"/>
                        </a:rPr>
                        <a:t>тін</a:t>
                      </a:r>
                      <a:r>
                        <a:rPr b="1" lang="kk-KZ" sz="1900" strike="noStrike" u="none">
                          <a:solidFill>
                            <a:srgbClr val="0070c0"/>
                          </a:solidFill>
                          <a:uFillTx/>
                          <a:latin typeface="Century Gothic"/>
                          <a:ea typeface="Calibri"/>
                        </a:rPr>
                        <a:t> қанттар  </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Бұл тұздардың ерітіндісі көк түсті болады. </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7924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Бұларды анықтау үшін Бенедикт және Фелинг реакциясын пайдаланады.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Бұлар көмірсулар –полисахаридтер</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Ең кең тарағаны-сахароза</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ru-RU" sz="1900" strike="noStrike" u="none">
                          <a:solidFill>
                            <a:srgbClr val="0070c0"/>
                          </a:solidFill>
                          <a:uFillTx/>
                          <a:latin typeface="Century Gothic"/>
                          <a:ea typeface="Calibri"/>
                        </a:rPr>
                        <a:t>Тұйық химиялық құрылымға ие</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Глюкоза</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Р</a:t>
                      </a:r>
                      <a:r>
                        <a:rPr b="0" lang="ru-RU" sz="1900" strike="noStrike" u="none">
                          <a:solidFill>
                            <a:srgbClr val="0070c0"/>
                          </a:solidFill>
                          <a:uFillTx/>
                          <a:latin typeface="Century Gothic"/>
                          <a:ea typeface="Calibri"/>
                        </a:rPr>
                        <a:t>еакция кезінде тотығу байқалмайды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7924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Мыс(І) оксидімен тотықсыздандырған соң қызыл кірпіш түс пайда болады.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Мальтоза</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89800">
                <a:tc>
                  <a:txBody>
                    <a:bodyPr lIns="68760" rIns="68760" tIns="0" bIns="0" anchor="t">
                      <a:noAutofit/>
                    </a:bodyPr>
                    <a:p>
                      <a:pP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Р</a:t>
                      </a:r>
                      <a:r>
                        <a:rPr b="0" lang="ru-RU" sz="1900" strike="noStrike" u="none">
                          <a:solidFill>
                            <a:srgbClr val="0070c0"/>
                          </a:solidFill>
                          <a:uFillTx/>
                          <a:latin typeface="Century Gothic"/>
                          <a:ea typeface="Calibri"/>
                        </a:rPr>
                        <a:t>еакция кезінде </a:t>
                      </a:r>
                      <a:r>
                        <a:rPr b="0" lang="kk-KZ" sz="1900" strike="noStrike" u="none">
                          <a:solidFill>
                            <a:srgbClr val="0070c0"/>
                          </a:solidFill>
                          <a:uFillTx/>
                          <a:latin typeface="Century Gothic"/>
                          <a:ea typeface="Calibri"/>
                        </a:rPr>
                        <a:t>тотықсыздады</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r>
                        <a:rPr b="0" lang="kk-KZ" sz="1900" strike="noStrike" u="none">
                          <a:solidFill>
                            <a:srgbClr val="0070c0"/>
                          </a:solidFill>
                          <a:uFillTx/>
                          <a:latin typeface="Century Gothic"/>
                          <a:ea typeface="Calibri"/>
                        </a:rPr>
                        <a:t>+</a:t>
                      </a:r>
                      <a:endParaRPr b="0" lang="ru-RU" sz="19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00000"/>
                        </a:lnSpc>
                        <a:tabLst>
                          <a:tab algn="l" pos="0"/>
                          <a:tab algn="l" pos="1041480"/>
                          <a:tab algn="l" pos="2082960"/>
                          <a:tab algn="l" pos="3124080"/>
                          <a:tab algn="l" pos="4165560"/>
                          <a:tab algn="l" pos="5207040"/>
                          <a:tab algn="l" pos="6248520"/>
                          <a:tab algn="l" pos="7289640"/>
                          <a:tab algn="l" pos="8331120"/>
                          <a:tab algn="l" pos="9372600"/>
                          <a:tab algn="l" pos="10414080"/>
                        </a:tabLst>
                      </a:pPr>
                      <a:endParaRPr b="0" lang="ru-RU" sz="15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6400</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Администратор</dc:creator>
  <dc:description/>
  <dc:language>ru-RU</dc:language>
  <cp:lastModifiedBy>Huawei</cp:lastModifiedBy>
  <cp:lastPrinted>2020-01-23T08:03:28Z</cp:lastPrinted>
  <dcterms:modified xsi:type="dcterms:W3CDTF">2024-11-02T21:34:52Z</dcterms:modified>
  <cp:revision>529</cp:revision>
  <dc:subject/>
  <dc:title>Презентация PowerPoint</dc:title>
</cp:coreProperties>
</file>