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49C562-B3F1-48F4-BDE3-0320CD884F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3530A5-41D7-4AC2-9929-AC53ADB6D256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hyperlink" Target="https://youtu.be/vgqNuV38QKI" TargetMode="External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s://youtu.be/vgqNuV38QKI" TargetMode="External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281160" y="2882880"/>
            <a:ext cx="99439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rmAutofit fontScale="77500" lnSpcReduction="1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Тақырыбы:                                                                    </a:t>
            </a:r>
            <a:r>
              <a:rPr b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Көмірсулардың химиялық құрылымы.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Қасиеті және қызметтері                            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 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жаратылыстану- математикалық бағыт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510920" y="663840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684440" y="689724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534600" y="1763640"/>
            <a:ext cx="472284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DB9FB2-7B5C-4334-B314-A0E294788F05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5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4B50F9-E53C-4C3B-8C8E-3D2C5B3CF207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" name="Rectangle 26" descr=""/>
          <p:cNvPicPr/>
          <p:nvPr/>
        </p:nvPicPr>
        <p:blipFill>
          <a:blip r:embed="rId2"/>
          <a:stretch/>
        </p:blipFill>
        <p:spPr>
          <a:xfrm>
            <a:off x="596880" y="2646360"/>
            <a:ext cx="8193240" cy="279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8" name="Google Shape;123;p4"/>
          <p:cNvSpPr/>
          <p:nvPr/>
        </p:nvSpPr>
        <p:spPr>
          <a:xfrm>
            <a:off x="8288280" y="66880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6DF8E6-4AF4-4B0A-855E-5B3DB20360A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9" name="Google Shape;124;p4"/>
          <p:cNvCxnSpPr/>
          <p:nvPr/>
        </p:nvCxnSpPr>
        <p:spPr>
          <a:xfrm>
            <a:off x="449280" y="7286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0" name="Google Shape;125;p4"/>
          <p:cNvCxnSpPr/>
          <p:nvPr/>
        </p:nvCxnSpPr>
        <p:spPr>
          <a:xfrm flipV="1">
            <a:off x="774720" y="73954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1" name="Прямоугольник 11"/>
          <p:cNvSpPr/>
          <p:nvPr/>
        </p:nvSpPr>
        <p:spPr>
          <a:xfrm>
            <a:off x="0" y="946080"/>
            <a:ext cx="982512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3"/>
          <p:cNvSpPr/>
          <p:nvPr/>
        </p:nvSpPr>
        <p:spPr>
          <a:xfrm>
            <a:off x="349200" y="6093000"/>
            <a:ext cx="943632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9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Көмірсулар қызметін сипаттай отырып, құрылымын  жіктейді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3" name="TextBox 10"/>
          <p:cNvGrpSpPr/>
          <p:nvPr/>
        </p:nvGrpSpPr>
        <p:grpSpPr>
          <a:xfrm>
            <a:off x="1133640" y="2925720"/>
            <a:ext cx="9016920" cy="2163960"/>
            <a:chOff x="1133640" y="2925720"/>
            <a:chExt cx="9016920" cy="2163960"/>
          </a:xfrm>
        </p:grpSpPr>
        <p:pic>
          <p:nvPicPr>
            <p:cNvPr id="104" name="TextBox 10" descr=""/>
            <p:cNvPicPr/>
            <p:nvPr/>
          </p:nvPicPr>
          <p:blipFill>
            <a:blip r:embed="rId2"/>
            <a:stretch/>
          </p:blipFill>
          <p:spPr>
            <a:xfrm>
              <a:off x="1133640" y="2925720"/>
              <a:ext cx="9016920" cy="2163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" name=""/>
            <p:cNvSpPr/>
            <p:nvPr/>
          </p:nvSpPr>
          <p:spPr>
            <a:xfrm>
              <a:off x="1270080" y="3030480"/>
              <a:ext cx="8515440" cy="119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400" strike="noStrike" u="none">
                  <a:solidFill>
                    <a:srgbClr val="0070c0"/>
                  </a:solidFill>
                  <a:uFillTx/>
                  <a:latin typeface="Century Gothic"/>
                </a:rPr>
                <a:t>Крахмалға бай нан, печенье және басқа да тәттілердің құрғақ жемістер, дәнді дақылдарға қарағанда ағзаға өте тез сіңірілуінің себебі неде? Тұжырымдаңыз. 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6" name="TextBox 12"/>
          <p:cNvSpPr/>
          <p:nvPr/>
        </p:nvSpPr>
        <p:spPr>
          <a:xfrm>
            <a:off x="714960" y="1446120"/>
            <a:ext cx="8594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https://youtu.be/vgqNuV38QKI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Arial"/>
              </a:rPr>
              <a:t>  </a:t>
            </a:r>
            <a:r>
              <a:rPr b="1" i="1" lang="kk-KZ" sz="2400" strike="noStrike" u="none">
                <a:solidFill>
                  <a:srgbClr val="254061"/>
                </a:solidFill>
                <a:uFillTx/>
                <a:latin typeface="Arial"/>
              </a:rPr>
              <a:t>бейнебаянды пайдаланып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254061"/>
                </a:solidFill>
                <a:uFillTx/>
                <a:latin typeface="Arial"/>
              </a:rPr>
              <a:t>төмендегі сұраққа жауап беріңіз </a:t>
            </a:r>
            <a:r>
              <a:rPr b="1" i="1" lang="en-US" sz="2400" strike="noStrike" u="none">
                <a:solidFill>
                  <a:srgbClr val="254061"/>
                </a:solidFill>
                <a:uFillTx/>
                <a:latin typeface="Arial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kk-KZ" sz="5000" strike="noStrike" u="none">
                <a:solidFill>
                  <a:srgbClr val="000000"/>
                </a:solidFill>
                <a:uFillTx/>
                <a:latin typeface="Calibri"/>
              </a:rPr>
              <a:t>Тұ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534600" y="1763640"/>
            <a:ext cx="472284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BBD1DE-F8AB-4C14-A085-61E00E11A470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1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5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F01590-F4F7-4B9D-BB7D-F2B78977E571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6" name="Прямоугольник 13"/>
          <p:cNvGrpSpPr/>
          <p:nvPr/>
        </p:nvGrpSpPr>
        <p:grpSpPr>
          <a:xfrm>
            <a:off x="646200" y="2243160"/>
            <a:ext cx="9515520" cy="3395520"/>
            <a:chOff x="646200" y="2243160"/>
            <a:chExt cx="9515520" cy="3395520"/>
          </a:xfrm>
        </p:grpSpPr>
        <p:pic>
          <p:nvPicPr>
            <p:cNvPr id="117" name="Прямоугольник 13" descr=""/>
            <p:cNvPicPr/>
            <p:nvPr/>
          </p:nvPicPr>
          <p:blipFill>
            <a:blip r:embed="rId2"/>
            <a:stretch/>
          </p:blipFill>
          <p:spPr>
            <a:xfrm>
              <a:off x="646200" y="2243160"/>
              <a:ext cx="9515520" cy="3395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8" name=""/>
            <p:cNvSpPr/>
            <p:nvPr/>
          </p:nvSpPr>
          <p:spPr>
            <a:xfrm>
              <a:off x="750960" y="2332080"/>
              <a:ext cx="9048600" cy="283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000" strike="noStrike" u="none">
                  <a:solidFill>
                    <a:srgbClr val="0070c0"/>
                  </a:solidFill>
                  <a:uFillTx/>
                  <a:latin typeface="Century Gothic"/>
                </a:rPr>
                <a:t>Крахмалға бай нан, печенье және басқа да тәттілердің құрғақ жемістер, дәнді дақылдарға қарағанда ағзаға өте тез сіңірілуінің себебі  сахаридтердің өзара байланыстарың айырмашылығында.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000" strike="noStrike" u="none">
                  <a:solidFill>
                    <a:srgbClr val="0070c0"/>
                  </a:solidFill>
                  <a:uFillTx/>
                  <a:latin typeface="Century Gothic"/>
                </a:rPr>
                <a:t>Целлюлозада моносахаридтер бета- байланыстар арқылы байланысқан. Олар глюкозаға қарағанда тез бұзылмайды жене қанға жылдам енуіне жол бермейді. 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000" strike="noStrike" u="none">
                  <a:solidFill>
                    <a:srgbClr val="0070c0"/>
                  </a:solidFill>
                  <a:uFillTx/>
                  <a:latin typeface="Century Gothic"/>
                </a:rPr>
                <a:t>Ал кәмпитте глюкоза молекулалары альфа байланыстар арқылы байланысады, олар біздің денемізде өте оңай бұзылады. Сол себептен ағзаға тез сіңеді. 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1106640" y="3675240"/>
          <a:ext cx="3581280" cy="1169640"/>
        </p:xfrm>
        <a:graphic>
          <a:graphicData uri="http://schemas.openxmlformats.org/drawingml/2006/table">
            <a:tbl>
              <a:tblPr/>
              <a:tblGrid>
                <a:gridCol w="1452240"/>
                <a:gridCol w="2129040"/>
              </a:tblGrid>
              <a:tr h="162000"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4520"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9680"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4520"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Түсіне алмадым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90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412BF7-B62D-4834-BE1D-AF4856A5ACBF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0"/>
            <a:ext cx="10658520" cy="7561440"/>
          </a:xfrm>
          <a:prstGeom prst="rect">
            <a:avLst/>
          </a:prstGeom>
          <a:ln w="0">
            <a:noFill/>
          </a:ln>
        </p:spPr>
      </p:pic>
      <p:sp>
        <p:nvSpPr>
          <p:cNvPr id="123" name="Прямоугольник 6"/>
          <p:cNvSpPr/>
          <p:nvPr/>
        </p:nvSpPr>
        <p:spPr>
          <a:xfrm>
            <a:off x="4592520" y="42228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7"/>
          <p:cNvSpPr/>
          <p:nvPr/>
        </p:nvSpPr>
        <p:spPr>
          <a:xfrm>
            <a:off x="9905400" y="662004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B7C42B-E127-40CC-8545-BD4662A8A969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5" name=""/>
          <p:cNvGraphicFramePr/>
          <p:nvPr/>
        </p:nvGraphicFramePr>
        <p:xfrm>
          <a:off x="341280" y="1665360"/>
          <a:ext cx="9580680" cy="377820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26900B-E502-450C-93DB-816882E70F8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" name="Прямоугольник 9"/>
          <p:cNvSpPr/>
          <p:nvPr/>
        </p:nvSpPr>
        <p:spPr>
          <a:xfrm>
            <a:off x="4353120" y="466560"/>
            <a:ext cx="21236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760320" y="2104920"/>
            <a:ext cx="89996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10.4.1.2 - көмірсуларды құрылымы, құрамы және қызметтері бойынша жіктеу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8"/>
          <p:cNvSpPr/>
          <p:nvPr/>
        </p:nvSpPr>
        <p:spPr>
          <a:xfrm>
            <a:off x="1339920" y="5275440"/>
            <a:ext cx="768996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Көмірсуларды құрылымы, құрамы және қызметтері бойынша жіктейді.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3309840" y="4511520"/>
            <a:ext cx="43002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348C07-9A80-46D9-90BF-CE0640EBD2A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Прямоугольник 13"/>
          <p:cNvSpPr/>
          <p:nvPr/>
        </p:nvSpPr>
        <p:spPr>
          <a:xfrm>
            <a:off x="2657520" y="480960"/>
            <a:ext cx="5378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КӨМІРСУЛАР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Прямоугольник 15" descr=""/>
          <p:cNvPicPr/>
          <p:nvPr/>
        </p:nvPicPr>
        <p:blipFill>
          <a:blip r:embed="rId2"/>
          <a:stretch/>
        </p:blipFill>
        <p:spPr>
          <a:xfrm>
            <a:off x="109440" y="974880"/>
            <a:ext cx="10356840" cy="5688000"/>
          </a:xfrm>
          <a:prstGeom prst="rect">
            <a:avLst/>
          </a:prstGeom>
          <a:ln w="0">
            <a:noFill/>
          </a:ln>
        </p:spPr>
      </p:pic>
      <p:cxnSp>
        <p:nvCxnSpPr>
          <p:cNvPr id="22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Прямоугольник 11"/>
          <p:cNvSpPr/>
          <p:nvPr/>
        </p:nvSpPr>
        <p:spPr>
          <a:xfrm>
            <a:off x="361440" y="6689880"/>
            <a:ext cx="455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https://youtu.be/vgqNuV38QKI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26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07943B-17CB-4C60-8830-89020EF0566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9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pSp>
        <p:nvGrpSpPr>
          <p:cNvPr id="30" name="Прямоугольник 12"/>
          <p:cNvGrpSpPr/>
          <p:nvPr/>
        </p:nvGrpSpPr>
        <p:grpSpPr>
          <a:xfrm>
            <a:off x="195120" y="1103400"/>
            <a:ext cx="10155240" cy="3376440"/>
            <a:chOff x="195120" y="1103400"/>
            <a:chExt cx="10155240" cy="3376440"/>
          </a:xfrm>
        </p:grpSpPr>
        <p:pic>
          <p:nvPicPr>
            <p:cNvPr id="31" name="Прямоугольник 12" descr=""/>
            <p:cNvPicPr/>
            <p:nvPr/>
          </p:nvPicPr>
          <p:blipFill>
            <a:blip r:embed="rId2"/>
            <a:stretch/>
          </p:blipFill>
          <p:spPr>
            <a:xfrm>
              <a:off x="195120" y="1103400"/>
              <a:ext cx="10155240" cy="3376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314280" y="1214280"/>
              <a:ext cx="9593280" cy="277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Arial"/>
                </a:rPr>
                <a:t>Моносахаридтер</a:t>
              </a:r>
              <a:r>
                <a:rPr b="1" lang="en-US" sz="2200" strike="noStrike" u="none">
                  <a:solidFill>
                    <a:srgbClr val="1f497d"/>
                  </a:solidFill>
                  <a:uFillTx/>
                  <a:latin typeface="Arial"/>
                </a:rPr>
                <a:t> </a:t>
              </a:r>
              <a:r>
                <a:rPr b="0" lang="kk-KZ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деп молекуласында бір карбонил (альдегид немесе кетон) және бірнеше гидроксил топтары бар қосылыстарды атайды.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200" strike="noStrike" u="none">
                  <a:solidFill>
                    <a:srgbClr val="1f497d"/>
                  </a:solidFill>
                  <a:uFillTx/>
                  <a:latin typeface="Arial"/>
                </a:rPr>
                <a:t>Моносахаридтер - қатты заттар, суда жақсы ериді, дәмі тәтті, реакция ортасы  бейтарап. Моносахаридтердің химиялық қасиеттері оның құрамындағы гидроксо- және альдегид (немесе фруктозадағы кето)  топтарына байланысты.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 </a:t>
              </a:r>
              <a:r>
                <a:rPr b="0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Альдегид тобы бар моносахаридтер альдоздар, ал </a:t>
              </a:r>
              <a:r>
                <a:rPr b="1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кетон</a:t>
              </a:r>
              <a:r>
                <a:rPr b="0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 тобы бар моносахаридтер </a:t>
              </a:r>
              <a:r>
                <a:rPr b="1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кетоздар </a:t>
              </a:r>
              <a:r>
                <a:rPr b="0" lang="ru-RU" sz="2200" strike="noStrike" u="none">
                  <a:solidFill>
                    <a:srgbClr val="1f497d"/>
                  </a:solidFill>
                  <a:uFillTx/>
                  <a:latin typeface="Arial"/>
                  <a:ea typeface="Times New Roman"/>
                </a:rPr>
                <a:t>деп аталады.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3" name="Прямоугольник 14"/>
          <p:cNvSpPr/>
          <p:nvPr/>
        </p:nvSpPr>
        <p:spPr>
          <a:xfrm>
            <a:off x="3527280" y="498600"/>
            <a:ext cx="316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Моносахаридтер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Объект 2"/>
          <p:cNvSpPr/>
          <p:nvPr/>
        </p:nvSpPr>
        <p:spPr>
          <a:xfrm>
            <a:off x="903240" y="4075200"/>
            <a:ext cx="301320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rmAutofit/>
          </a:bodyPr>
          <a:p>
            <a:pPr algn="ctr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sng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Альдоздар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Глицеральдегид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Рибоза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Глюкоза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Объект 2"/>
          <p:cNvSpPr/>
          <p:nvPr/>
        </p:nvSpPr>
        <p:spPr>
          <a:xfrm>
            <a:off x="5241960" y="4060800"/>
            <a:ext cx="3355920" cy="13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normAutofit fontScale="85000" lnSpcReduction="9999"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sng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Кетоздар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Дигидроксиацетон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Рибулоза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Фруктоза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Picture 2" descr="C:\НИШ\10 класс\Урок_10_1.4\Глицериновый альдегид.JPG"/>
          <p:cNvPicPr/>
          <p:nvPr/>
        </p:nvPicPr>
        <p:blipFill>
          <a:blip r:embed="rId3"/>
          <a:stretch/>
        </p:blipFill>
        <p:spPr>
          <a:xfrm>
            <a:off x="1014480" y="5649840"/>
            <a:ext cx="2752560" cy="141912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2" descr="C:\НИШ\10 класс\Урок_10_1.4\Диоксиацетон.JPG"/>
          <p:cNvPicPr/>
          <p:nvPr/>
        </p:nvPicPr>
        <p:blipFill>
          <a:blip r:embed="rId4"/>
          <a:stretch/>
        </p:blipFill>
        <p:spPr>
          <a:xfrm>
            <a:off x="5624640" y="5608800"/>
            <a:ext cx="3578040" cy="137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7CA058-0B5E-4626-9578-4695C35DB4E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1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2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3" name="Прямоугольник 7"/>
          <p:cNvSpPr/>
          <p:nvPr/>
        </p:nvSpPr>
        <p:spPr>
          <a:xfrm>
            <a:off x="272880" y="1069920"/>
            <a:ext cx="10058400" cy="16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Дисахаридтер 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деп гидролиздегенде екі молекула моносахаридтерге ыдырайтын көмірсуларды атайды.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Олардың 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жалпы формуласы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 С</a:t>
            </a:r>
            <a:r>
              <a:rPr b="0" lang="ru-RU" sz="2400" strike="noStrike" u="none" baseline="-30000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12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Н</a:t>
            </a:r>
            <a:r>
              <a:rPr b="0" lang="ru-RU" sz="2400" strike="noStrike" u="none" baseline="-30000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22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О</a:t>
            </a:r>
            <a:r>
              <a:rPr b="0" lang="ru-RU" sz="2400" strike="noStrike" u="none" baseline="-30000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11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Дисахаридтер гидролизденгенде  моносахаридтер түзіледі.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" name="Прямоугольник 8"/>
          <p:cNvGrpSpPr/>
          <p:nvPr/>
        </p:nvGrpSpPr>
        <p:grpSpPr>
          <a:xfrm>
            <a:off x="2523960" y="2481120"/>
            <a:ext cx="5480280" cy="719280"/>
            <a:chOff x="2523960" y="2481120"/>
            <a:chExt cx="5480280" cy="719280"/>
          </a:xfrm>
        </p:grpSpPr>
        <p:pic>
          <p:nvPicPr>
            <p:cNvPr id="45" name="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2523960" y="2481120"/>
              <a:ext cx="5480280" cy="71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" name=""/>
            <p:cNvSpPr/>
            <p:nvPr/>
          </p:nvSpPr>
          <p:spPr>
            <a:xfrm>
              <a:off x="2590920" y="2546280"/>
              <a:ext cx="5346720" cy="62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С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12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Н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22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11 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+ Н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2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  →  С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6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Н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12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6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   +     С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6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Н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12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</a:t>
              </a:r>
              <a:r>
                <a:rPr b="1" lang="ru-RU" sz="16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6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  </a:t>
              </a:r>
              <a:r>
                <a:rPr b="1" lang="ru-RU" sz="16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Сахароза           глюкоза        фруктоза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7" name="Прямоугольник 11"/>
          <p:cNvSpPr/>
          <p:nvPr/>
        </p:nvSpPr>
        <p:spPr>
          <a:xfrm>
            <a:off x="3723840" y="361800"/>
            <a:ext cx="3057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Дисахаридтер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Picture 4" descr="https://ds02.infourok.ru/uploads/ex/053f/0002d7e6-26e0f5d0/img12.jpg"/>
          <p:cNvPicPr/>
          <p:nvPr/>
        </p:nvPicPr>
        <p:blipFill>
          <a:blip r:embed="rId3"/>
          <a:stretch/>
        </p:blipFill>
        <p:spPr>
          <a:xfrm>
            <a:off x="1957320" y="3151080"/>
            <a:ext cx="6596280" cy="403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A4867F-61ED-4541-91E8-C20DDBBACBC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2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3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4" name="Прямоугольник 7"/>
          <p:cNvSpPr/>
          <p:nvPr/>
        </p:nvSpPr>
        <p:spPr>
          <a:xfrm>
            <a:off x="641520" y="1138320"/>
            <a:ext cx="8448480" cy="19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Полисахаридтер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 деп гидролизденгенде n - молекула моносахаридтерге ыдырайтын жоғары молекулалық көмірсуларды атайды.   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Жалпы формуласы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 (С</a:t>
            </a:r>
            <a:r>
              <a:rPr b="0" lang="kk-KZ" sz="2400" strike="noStrike" u="none" baseline="-30000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6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Н</a:t>
            </a:r>
            <a:r>
              <a:rPr b="0" lang="kk-KZ" sz="2400" strike="noStrike" u="none" baseline="-30000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10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О</a:t>
            </a:r>
            <a:r>
              <a:rPr b="0" lang="kk-KZ" sz="2400" strike="noStrike" u="none" baseline="-30000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5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)</a:t>
            </a:r>
            <a:r>
              <a:rPr b="0" lang="kk-KZ" sz="2400" strike="noStrike" u="none" baseline="-30000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n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entury Gothic"/>
                <a:ea typeface="Times New Roman"/>
              </a:rPr>
              <a:t>. Полисахаридтер үлкен молекулалы қосылыстар, суда ерімейді.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Picture 2" descr="https://cf.ppt-online.org/files/slide/k/Kc8tDxYnZM3hCO460ziHGvBXEoQaSJbIsWgFRk/slide-18.jpg"/>
          <p:cNvPicPr/>
          <p:nvPr/>
        </p:nvPicPr>
        <p:blipFill>
          <a:blip r:embed="rId2"/>
          <a:stretch/>
        </p:blipFill>
        <p:spPr>
          <a:xfrm>
            <a:off x="291960" y="3144960"/>
            <a:ext cx="5505480" cy="18414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2" descr="https://www.ok-t.ru/studopediaru/baza8/286952525957.files/image042.png"/>
          <p:cNvPicPr/>
          <p:nvPr/>
        </p:nvPicPr>
        <p:blipFill>
          <a:blip r:embed="rId3"/>
          <a:stretch/>
        </p:blipFill>
        <p:spPr>
          <a:xfrm>
            <a:off x="5870520" y="3164040"/>
            <a:ext cx="4565880" cy="17985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" descr="https://cf2.ppt-online.org/files2/slide/k/KdFVaubWTexAk1B6RlmZQHrSEgp48JfMXOqhjw2tC/slide-1.jpg"/>
          <p:cNvPicPr/>
          <p:nvPr/>
        </p:nvPicPr>
        <p:blipFill>
          <a:blip r:embed="rId4"/>
          <a:stretch/>
        </p:blipFill>
        <p:spPr>
          <a:xfrm>
            <a:off x="1652760" y="4925880"/>
            <a:ext cx="2663640" cy="21812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4" descr="https://cf2.ppt-online.org/files2/slide/k/KdFVaubWTexAk1B6RlmZQHrSEgp48JfMXOqhjw2tC/slide-1.jpg"/>
          <p:cNvPicPr/>
          <p:nvPr/>
        </p:nvPicPr>
        <p:blipFill>
          <a:blip r:embed="rId5"/>
          <a:stretch/>
        </p:blipFill>
        <p:spPr>
          <a:xfrm>
            <a:off x="6016680" y="4973760"/>
            <a:ext cx="2620800" cy="220824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13"/>
          <p:cNvSpPr/>
          <p:nvPr/>
        </p:nvSpPr>
        <p:spPr>
          <a:xfrm>
            <a:off x="3433680" y="444600"/>
            <a:ext cx="3566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Полисахаридтер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61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B6868C-F0D8-4BA0-B5E7-B50A74ABC01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2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3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4" name="Прямоугольник 11"/>
          <p:cNvSpPr/>
          <p:nvPr/>
        </p:nvSpPr>
        <p:spPr>
          <a:xfrm>
            <a:off x="3254400" y="3938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Прямоугольник 13"/>
          <p:cNvSpPr/>
          <p:nvPr/>
        </p:nvSpPr>
        <p:spPr>
          <a:xfrm>
            <a:off x="258840" y="6111720"/>
            <a:ext cx="9540720" cy="8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Көмірсуларды қасиеті бойынша біріктіріп, топтарға  жіктейді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355680" y="1531800"/>
          <a:ext cx="9785160" cy="3451320"/>
        </p:xfrm>
        <a:graphic>
          <a:graphicData uri="http://schemas.openxmlformats.org/drawingml/2006/table">
            <a:tbl>
              <a:tblPr/>
              <a:tblGrid>
                <a:gridCol w="477720"/>
                <a:gridCol w="3276720"/>
                <a:gridCol w="736560"/>
                <a:gridCol w="5294160"/>
              </a:tblGrid>
              <a:tr h="61308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6920" rIns="106920" tIns="50400" bIns="504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Глюкоза    С</a:t>
                      </a:r>
                      <a:r>
                        <a:rPr b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Н</a:t>
                      </a:r>
                      <a:r>
                        <a:rPr b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12</a:t>
                      </a: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</a:t>
                      </a:r>
                      <a:r>
                        <a:rPr b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06920" marR="106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Ол үлкен механикалық және химиялық беріктікке ие, суда мүлдем ерімейді.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800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6920" rIns="106920" tIns="50400" bIns="504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Сахароза    С</a:t>
                      </a:r>
                      <a:r>
                        <a:rPr b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12</a:t>
                      </a: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Н</a:t>
                      </a:r>
                      <a:r>
                        <a:rPr b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</a:t>
                      </a:r>
                      <a:r>
                        <a:rPr b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06920" marR="106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Б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Құрылымы крахмалға ұқсас, бірақ оның молекулалары тармақталған және үлкен молекулалық салмаққа ие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0064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6920" rIns="106920" tIns="50400" bIns="504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Крахмал    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(С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Н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10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)</a:t>
                      </a:r>
                      <a:r>
                        <a:rPr b="1" i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n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06920" marR="106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В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lnSpc>
                          <a:spcPct val="60000"/>
                        </a:lnSpc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Тәтті дәмі бар ақ кристалды зат,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суда өте жақсы ериді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3080">
                <a:tc>
                  <a:txBody>
                    <a:bodyPr lIns="64080" rIns="13320" tIns="288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6920" rIns="106920" tIns="50400" bIns="504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Гликоген    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(С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Н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10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)</a:t>
                      </a:r>
                      <a:r>
                        <a:rPr b="1" i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n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06920" marR="106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Г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080" rIns="13320" tIns="288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Ақ кристалды зат, дәмі тәтті, суда жақсы ериді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133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020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6920" rIns="106920" tIns="50400" bIns="50400" anchor="t">
                      <a:noAutofit/>
                    </a:bodyPr>
                    <a:p>
                      <a:pPr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Целлюлоза     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(С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Н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10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О</a:t>
                      </a:r>
                      <a:r>
                        <a:rPr b="1" i="1" lang="ru-RU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i="1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)</a:t>
                      </a:r>
                      <a:r>
                        <a:rPr b="1" i="1" lang="en-US" sz="2000" strike="noStrike" u="none" baseline="-25000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n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106920" marR="106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Д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4f81bd"/>
                          </a:solidFill>
                          <a:uFillTx/>
                          <a:latin typeface="Arial"/>
                        </a:rPr>
                        <a:t>Ақ, аморфты, жанасуға тайғақ ұнтақ, суда ерімейді, тек ісінеді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Rectangle 10"/>
          <p:cNvSpPr/>
          <p:nvPr/>
        </p:nvSpPr>
        <p:spPr>
          <a:xfrm>
            <a:off x="0" y="990360"/>
            <a:ext cx="10934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4f81bd"/>
                </a:solidFill>
                <a:uFillTx/>
                <a:latin typeface="Century Gothic"/>
                <a:ea typeface="Times New Roman"/>
              </a:rPr>
              <a:t>Көмірсулар түрлерінің  атауларын оның қасиетімен сәйкестендіріңіз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2673360" y="5254560"/>
          <a:ext cx="5965920" cy="874800"/>
        </p:xfrm>
        <a:graphic>
          <a:graphicData uri="http://schemas.openxmlformats.org/drawingml/2006/table">
            <a:tbl>
              <a:tblPr/>
              <a:tblGrid>
                <a:gridCol w="1193760"/>
                <a:gridCol w="1192320"/>
                <a:gridCol w="1193760"/>
                <a:gridCol w="1192320"/>
                <a:gridCol w="1193760"/>
              </a:tblGrid>
              <a:tr h="344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5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</a:tr>
              <a:tr h="5302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70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821DBC-A237-49E7-A256-A58C4BF6F94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3" name="Прямоугольник 8"/>
          <p:cNvSpPr/>
          <p:nvPr/>
        </p:nvSpPr>
        <p:spPr>
          <a:xfrm>
            <a:off x="3463920" y="409680"/>
            <a:ext cx="33177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2577960" y="2592360"/>
          <a:ext cx="5965920" cy="1692360"/>
        </p:xfrm>
        <a:graphic>
          <a:graphicData uri="http://schemas.openxmlformats.org/drawingml/2006/table">
            <a:tbl>
              <a:tblPr/>
              <a:tblGrid>
                <a:gridCol w="1194120"/>
                <a:gridCol w="1191960"/>
                <a:gridCol w="1193760"/>
                <a:gridCol w="1192320"/>
                <a:gridCol w="1193760"/>
              </a:tblGrid>
              <a:tr h="7761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4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5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</a:tr>
              <a:tr h="9162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Г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В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Д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Б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6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4160" y="-849240"/>
            <a:ext cx="11836440" cy="841068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3;p4"/>
          <p:cNvSpPr/>
          <p:nvPr/>
        </p:nvSpPr>
        <p:spPr>
          <a:xfrm>
            <a:off x="91216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73A873-AE07-449B-9BEB-610E3D8F60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7" name="Google Shape;124;p4"/>
          <p:cNvCxnSpPr/>
          <p:nvPr/>
        </p:nvCxnSpPr>
        <p:spPr>
          <a:xfrm>
            <a:off x="619200" y="68832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8" name="Google Shape;125;p4"/>
          <p:cNvCxnSpPr/>
          <p:nvPr/>
        </p:nvCxnSpPr>
        <p:spPr>
          <a:xfrm flipV="1">
            <a:off x="797040" y="710820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pSp>
        <p:nvGrpSpPr>
          <p:cNvPr id="79" name="Прямоугольник 12"/>
          <p:cNvGrpSpPr/>
          <p:nvPr/>
        </p:nvGrpSpPr>
        <p:grpSpPr>
          <a:xfrm>
            <a:off x="1689120" y="566640"/>
            <a:ext cx="8796240" cy="1603440"/>
            <a:chOff x="1689120" y="566640"/>
            <a:chExt cx="8796240" cy="1603440"/>
          </a:xfrm>
        </p:grpSpPr>
        <p:pic>
          <p:nvPicPr>
            <p:cNvPr id="80" name="Прямоугольник 12" descr=""/>
            <p:cNvPicPr/>
            <p:nvPr/>
          </p:nvPicPr>
          <p:blipFill>
            <a:blip r:embed="rId2"/>
            <a:stretch/>
          </p:blipFill>
          <p:spPr>
            <a:xfrm>
              <a:off x="1689120" y="566640"/>
              <a:ext cx="8796240" cy="1603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" name=""/>
            <p:cNvSpPr/>
            <p:nvPr/>
          </p:nvSpPr>
          <p:spPr>
            <a:xfrm>
              <a:off x="1971360" y="685800"/>
              <a:ext cx="7911000" cy="94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Дисахаридтер   гидролизденгенде түзілетін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 </a:t>
              </a:r>
              <a:r>
                <a:rPr b="1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моносахаридтерді жазыңыз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2" name="Прямоугольник 11"/>
          <p:cNvSpPr/>
          <p:nvPr/>
        </p:nvSpPr>
        <p:spPr>
          <a:xfrm>
            <a:off x="4021200" y="-29196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Arial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Calibri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3"/>
          <p:cNvSpPr/>
          <p:nvPr/>
        </p:nvSpPr>
        <p:spPr>
          <a:xfrm>
            <a:off x="685800" y="5067360"/>
            <a:ext cx="943596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Дисахаридтерді моносахаридтерге жіктейді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4" name="Rectangle 43"/>
          <p:cNvGrpSpPr/>
          <p:nvPr/>
        </p:nvGrpSpPr>
        <p:grpSpPr>
          <a:xfrm>
            <a:off x="573120" y="2238120"/>
            <a:ext cx="10180440" cy="2028960"/>
            <a:chOff x="573120" y="2238120"/>
            <a:chExt cx="10180440" cy="2028960"/>
          </a:xfrm>
        </p:grpSpPr>
        <p:pic>
          <p:nvPicPr>
            <p:cNvPr id="85" name="Rectangle 43" descr=""/>
            <p:cNvPicPr/>
            <p:nvPr/>
          </p:nvPicPr>
          <p:blipFill>
            <a:blip r:embed="rId3"/>
            <a:stretch/>
          </p:blipFill>
          <p:spPr>
            <a:xfrm>
              <a:off x="573120" y="2249640"/>
              <a:ext cx="10180440" cy="201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"/>
            <p:cNvSpPr/>
            <p:nvPr/>
          </p:nvSpPr>
          <p:spPr>
            <a:xfrm>
              <a:off x="736560" y="2238120"/>
              <a:ext cx="9648720" cy="16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Сахароза+Н</a:t>
              </a:r>
              <a:r>
                <a:rPr b="0" lang="ru-RU" sz="28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2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 →</a:t>
              </a:r>
              <a:r>
                <a:rPr b="0" lang="kk-KZ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 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_____________+_______________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Лактоза +Н</a:t>
              </a:r>
              <a:r>
                <a:rPr b="0" lang="ru-RU" sz="28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2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</a:t>
              </a:r>
              <a:r>
                <a:rPr b="0" lang="en-US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 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 →   ______________+______________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Мальтоза+ Н</a:t>
              </a:r>
              <a:r>
                <a:rPr b="0" lang="ru-RU" sz="2800" strike="noStrike" u="none" baseline="-30000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2</a:t>
              </a:r>
              <a:r>
                <a:rPr b="0" lang="ru-RU" sz="2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О →  ______________+______________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2024-11-02T21:33:06Z</dcterms:modified>
  <cp:revision>371</cp:revision>
  <dc:subject/>
  <dc:title>Презентация PowerPoint</dc:title>
</cp:coreProperties>
</file>