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306" r:id="rId4"/>
    <p:sldId id="314" r:id="rId5"/>
    <p:sldId id="319" r:id="rId6"/>
    <p:sldId id="259" r:id="rId7"/>
    <p:sldId id="320" r:id="rId8"/>
    <p:sldId id="309" r:id="rId9"/>
    <p:sldId id="311" r:id="rId10"/>
    <p:sldId id="312" r:id="rId11"/>
    <p:sldId id="313" r:id="rId12"/>
    <p:sldId id="321" r:id="rId13"/>
    <p:sldId id="322" r:id="rId14"/>
    <p:sldId id="323" r:id="rId15"/>
    <p:sldId id="324" r:id="rId16"/>
    <p:sldId id="325" r:id="rId17"/>
    <p:sldId id="295" r:id="rId18"/>
    <p:sldId id="263" r:id="rId19"/>
    <p:sldId id="264" r:id="rId20"/>
    <p:sldId id="265" r:id="rId21"/>
    <p:sldId id="326" r:id="rId22"/>
    <p:sldId id="272" r:id="rId23"/>
    <p:sldId id="273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087" autoAdjust="0"/>
    <p:restoredTop sz="98925" autoAdjust="0"/>
  </p:normalViewPr>
  <p:slideViewPr>
    <p:cSldViewPr>
      <p:cViewPr varScale="1">
        <p:scale>
          <a:sx n="88" d="100"/>
          <a:sy n="88" d="100"/>
        </p:scale>
        <p:origin x="74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515FE5-DF09-4494-B08E-FFA6144C8E2C}" type="doc">
      <dgm:prSet loTypeId="urn:microsoft.com/office/officeart/2005/8/layout/vList6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F518042-147E-49C2-AA1B-1A0A976149A4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Қаныққан</a:t>
          </a:r>
          <a:endParaRPr lang="ru-RU" dirty="0">
            <a:solidFill>
              <a:srgbClr val="002060"/>
            </a:solidFill>
          </a:endParaRPr>
        </a:p>
      </dgm:t>
    </dgm:pt>
    <dgm:pt modelId="{DE793A00-F663-4971-ABFE-669B6A8F7C17}" type="parTrans" cxnId="{4568DC18-DF51-4870-9C85-70724A69AD9D}">
      <dgm:prSet/>
      <dgm:spPr/>
      <dgm:t>
        <a:bodyPr/>
        <a:lstStyle/>
        <a:p>
          <a:endParaRPr lang="ru-RU"/>
        </a:p>
      </dgm:t>
    </dgm:pt>
    <dgm:pt modelId="{FC187566-5982-4758-9C27-4391C708F17E}" type="sibTrans" cxnId="{4568DC18-DF51-4870-9C85-70724A69AD9D}">
      <dgm:prSet/>
      <dgm:spPr/>
      <dgm:t>
        <a:bodyPr/>
        <a:lstStyle/>
        <a:p>
          <a:endParaRPr lang="ru-RU"/>
        </a:p>
      </dgm:t>
    </dgm:pt>
    <dgm:pt modelId="{28F61681-0F64-4304-921E-02A2C58688E5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Егер карбон қышқылындағы көміртек атомдарының арасында қос байланыс болмаса,онда оны қаныққан байланыс дейді. Мысалы,</a:t>
          </a:r>
          <a:r>
            <a:rPr lang="ru-RU" sz="1800" dirty="0" smtClean="0">
              <a:solidFill>
                <a:srgbClr val="002060"/>
              </a:solidFill>
            </a:rPr>
            <a:t>С</a:t>
          </a:r>
          <a:r>
            <a:rPr lang="ru-RU" sz="1800" baseline="-25000" dirty="0" smtClean="0">
              <a:solidFill>
                <a:srgbClr val="002060"/>
              </a:solidFill>
            </a:rPr>
            <a:t>15</a:t>
          </a:r>
          <a:r>
            <a:rPr lang="ru-RU" sz="1800" dirty="0" smtClean="0">
              <a:solidFill>
                <a:srgbClr val="002060"/>
              </a:solidFill>
            </a:rPr>
            <a:t>Н</a:t>
          </a:r>
          <a:r>
            <a:rPr lang="ru-RU" sz="1800" baseline="-25000" dirty="0" smtClean="0">
              <a:solidFill>
                <a:srgbClr val="002060"/>
              </a:solidFill>
            </a:rPr>
            <a:t>31</a:t>
          </a:r>
          <a:r>
            <a:rPr lang="ru-RU" sz="1800" dirty="0" smtClean="0">
              <a:solidFill>
                <a:srgbClr val="002060"/>
              </a:solidFill>
            </a:rPr>
            <a:t>СООН - </a:t>
          </a:r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пальмитин, </a:t>
          </a:r>
          <a:r>
            <a:rPr lang="ru-RU" sz="1800" dirty="0" smtClean="0">
              <a:solidFill>
                <a:srgbClr val="002060"/>
              </a:solidFill>
            </a:rPr>
            <a:t>С</a:t>
          </a:r>
          <a:r>
            <a:rPr lang="ru-RU" sz="1800" baseline="-25000" dirty="0" smtClean="0">
              <a:solidFill>
                <a:srgbClr val="002060"/>
              </a:solidFill>
            </a:rPr>
            <a:t>17</a:t>
          </a:r>
          <a:r>
            <a:rPr lang="ru-RU" sz="1800" dirty="0" smtClean="0">
              <a:solidFill>
                <a:srgbClr val="002060"/>
              </a:solidFill>
            </a:rPr>
            <a:t>Н</a:t>
          </a:r>
          <a:r>
            <a:rPr lang="ru-RU" sz="1800" baseline="-25000" dirty="0" smtClean="0">
              <a:solidFill>
                <a:srgbClr val="002060"/>
              </a:solidFill>
            </a:rPr>
            <a:t>35</a:t>
          </a:r>
          <a:r>
            <a:rPr lang="ru-RU" sz="1800" dirty="0" smtClean="0">
              <a:solidFill>
                <a:srgbClr val="002060"/>
              </a:solidFill>
            </a:rPr>
            <a:t>СООН - </a:t>
          </a:r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стеарин. Бұндай  майлар </a:t>
          </a:r>
          <a:r>
            <a:rPr lang="kk-KZ" sz="18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қатты күйде болады. Бұларға жануарлар майы (балық майынан басқа) жатады</a:t>
          </a:r>
          <a:endParaRPr lang="ru-RU" sz="1800" dirty="0">
            <a:solidFill>
              <a:srgbClr val="002060"/>
            </a:solidFill>
          </a:endParaRPr>
        </a:p>
      </dgm:t>
    </dgm:pt>
    <dgm:pt modelId="{D767597E-A40D-4EB2-8B92-E0CD3B20EB33}" type="parTrans" cxnId="{42BBF51D-6058-43BD-9B53-2E193D65E786}">
      <dgm:prSet/>
      <dgm:spPr/>
      <dgm:t>
        <a:bodyPr/>
        <a:lstStyle/>
        <a:p>
          <a:endParaRPr lang="ru-RU"/>
        </a:p>
      </dgm:t>
    </dgm:pt>
    <dgm:pt modelId="{09AC7E08-1764-47E4-B4EA-7E15C1675005}" type="sibTrans" cxnId="{42BBF51D-6058-43BD-9B53-2E193D65E786}">
      <dgm:prSet/>
      <dgm:spPr/>
      <dgm:t>
        <a:bodyPr/>
        <a:lstStyle/>
        <a:p>
          <a:endParaRPr lang="ru-RU"/>
        </a:p>
      </dgm:t>
    </dgm:pt>
    <dgm:pt modelId="{2CE24974-6EFA-4473-9A90-0DB76526BC58}">
      <dgm:prSet phldrT="[Текст]"/>
      <dgm:spPr/>
      <dgm:t>
        <a:bodyPr/>
        <a:lstStyle/>
        <a:p>
          <a:r>
            <a: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Қанықпаған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C1E738-1639-49F0-AE29-7FFDD2851A55}" type="parTrans" cxnId="{EDAD0469-0AF3-4594-987F-CBA908CCED24}">
      <dgm:prSet/>
      <dgm:spPr/>
      <dgm:t>
        <a:bodyPr/>
        <a:lstStyle/>
        <a:p>
          <a:endParaRPr lang="ru-RU"/>
        </a:p>
      </dgm:t>
    </dgm:pt>
    <dgm:pt modelId="{A62282AE-F38A-463C-8FAF-4162637A3672}" type="sibTrans" cxnId="{EDAD0469-0AF3-4594-987F-CBA908CCED24}">
      <dgm:prSet/>
      <dgm:spPr/>
      <dgm:t>
        <a:bodyPr/>
        <a:lstStyle/>
        <a:p>
          <a:endParaRPr lang="ru-RU"/>
        </a:p>
      </dgm:t>
    </dgm:pt>
    <dgm:pt modelId="{9E79A9F0-5ABE-4333-8027-26A14310121C}">
      <dgm:prSet phldrT="[Текст]" custT="1"/>
      <dgm:spPr/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Егер карбон қышқылындағы көміртек атомдарының арасында қос байланыс болса, оларға 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</a:t>
          </a:r>
          <a:r>
            <a:rPr lang="ru-RU" sz="1800" baseline="-2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17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</a:t>
          </a:r>
          <a:r>
            <a:rPr lang="ru-RU" sz="1800" baseline="-2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33</a:t>
          </a:r>
          <a:r>
            <a: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СООН-</a:t>
          </a:r>
          <a:r>
            <a:rPr lang="ru-RU" sz="1800" dirty="0" smtClean="0">
              <a:solidFill>
                <a:srgbClr val="002060"/>
              </a:solidFill>
            </a:rPr>
            <a:t> </a:t>
          </a:r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олеин, </a:t>
          </a:r>
          <a:r>
            <a:rPr lang="ru-RU" sz="1800" dirty="0" smtClean="0">
              <a:solidFill>
                <a:srgbClr val="002060"/>
              </a:solidFill>
            </a:rPr>
            <a:t>С</a:t>
          </a:r>
          <a:r>
            <a:rPr lang="ru-RU" sz="1800" baseline="-25000" dirty="0" smtClean="0">
              <a:solidFill>
                <a:srgbClr val="002060"/>
              </a:solidFill>
            </a:rPr>
            <a:t>17</a:t>
          </a:r>
          <a:r>
            <a:rPr lang="ru-RU" sz="1800" dirty="0" smtClean="0">
              <a:solidFill>
                <a:srgbClr val="002060"/>
              </a:solidFill>
            </a:rPr>
            <a:t>Н</a:t>
          </a:r>
          <a:r>
            <a:rPr lang="ru-RU" sz="1800" baseline="-25000" dirty="0" smtClean="0">
              <a:solidFill>
                <a:srgbClr val="002060"/>
              </a:solidFill>
            </a:rPr>
            <a:t>31</a:t>
          </a:r>
          <a:r>
            <a:rPr lang="ru-RU" sz="1800" dirty="0" smtClean="0">
              <a:solidFill>
                <a:srgbClr val="002060"/>
              </a:solidFill>
            </a:rPr>
            <a:t>СООН - </a:t>
          </a:r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линол және т.б. </a:t>
          </a:r>
          <a:endParaRPr lang="ru-RU" sz="1800" dirty="0">
            <a:solidFill>
              <a:srgbClr val="002060"/>
            </a:solidFill>
          </a:endParaRPr>
        </a:p>
      </dgm:t>
    </dgm:pt>
    <dgm:pt modelId="{98279832-FABA-4075-A430-E255D521FFCC}" type="parTrans" cxnId="{A7706968-9F20-4C61-A212-678D8A4A5101}">
      <dgm:prSet/>
      <dgm:spPr/>
      <dgm:t>
        <a:bodyPr/>
        <a:lstStyle/>
        <a:p>
          <a:endParaRPr lang="ru-RU"/>
        </a:p>
      </dgm:t>
    </dgm:pt>
    <dgm:pt modelId="{2ECABED5-75E7-459F-8428-472597356523}" type="sibTrans" cxnId="{A7706968-9F20-4C61-A212-678D8A4A5101}">
      <dgm:prSet/>
      <dgm:spPr/>
      <dgm:t>
        <a:bodyPr/>
        <a:lstStyle/>
        <a:p>
          <a:endParaRPr lang="ru-RU"/>
        </a:p>
      </dgm:t>
    </dgm:pt>
    <dgm:pt modelId="{B882302A-AD7A-40E7-83F2-3C75A82D8995}">
      <dgm:prSet custT="1"/>
      <dgm:spPr/>
      <dgm:t>
        <a:bodyPr/>
        <a:lstStyle/>
        <a:p>
          <a:r>
            <a:rPr lang="kk-KZ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Бұндай майлар </a:t>
          </a:r>
          <a:r>
            <a:rPr lang="kk-KZ" sz="1800" baseline="30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18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сұйық күйде болады. Сұйық майлардан қатты май алуға болады, ол үшін қос байланысы бар карбон қышқылдарына сутегін қосады</a:t>
          </a:r>
          <a:r>
            <a:rPr lang="kk-KZ" sz="1800" baseline="0" dirty="0" smtClean="0">
              <a:solidFill>
                <a:srgbClr val="002060"/>
              </a:solidFill>
            </a:rPr>
            <a:t>.</a:t>
          </a:r>
          <a:endParaRPr lang="ru-RU" sz="1800" baseline="30000" dirty="0" smtClean="0">
            <a:solidFill>
              <a:srgbClr val="002060"/>
            </a:solidFill>
          </a:endParaRPr>
        </a:p>
      </dgm:t>
    </dgm:pt>
    <dgm:pt modelId="{0D292164-93DC-470A-BD6A-4BE75DADFA81}" type="parTrans" cxnId="{2F228B6B-975D-41BB-8B0A-9E7BC62B1F5D}">
      <dgm:prSet/>
      <dgm:spPr/>
      <dgm:t>
        <a:bodyPr/>
        <a:lstStyle/>
        <a:p>
          <a:endParaRPr lang="ru-RU"/>
        </a:p>
      </dgm:t>
    </dgm:pt>
    <dgm:pt modelId="{56CD6B6E-0D6B-45F7-84CF-AF7FAB2B5D60}" type="sibTrans" cxnId="{2F228B6B-975D-41BB-8B0A-9E7BC62B1F5D}">
      <dgm:prSet/>
      <dgm:spPr/>
      <dgm:t>
        <a:bodyPr/>
        <a:lstStyle/>
        <a:p>
          <a:endParaRPr lang="ru-RU"/>
        </a:p>
      </dgm:t>
    </dgm:pt>
    <dgm:pt modelId="{F69E0EBA-7590-4A20-B52D-5EFE91C8483F}" type="pres">
      <dgm:prSet presAssocID="{C9515FE5-DF09-4494-B08E-FFA6144C8E2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8387112-177D-4930-A0BE-550A717D51E0}" type="pres">
      <dgm:prSet presAssocID="{EF518042-147E-49C2-AA1B-1A0A976149A4}" presName="linNode" presStyleCnt="0"/>
      <dgm:spPr/>
      <dgm:t>
        <a:bodyPr/>
        <a:lstStyle/>
        <a:p>
          <a:endParaRPr lang="ru-RU"/>
        </a:p>
      </dgm:t>
    </dgm:pt>
    <dgm:pt modelId="{F853F1C9-FDF9-40C2-8611-D5AFE568600D}" type="pres">
      <dgm:prSet presAssocID="{EF518042-147E-49C2-AA1B-1A0A976149A4}" presName="parentShp" presStyleLbl="node1" presStyleIdx="0" presStyleCnt="2" custScaleX="74107" custScaleY="42484" custLinFactNeighborX="-4358" custLinFactNeighborY="-2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4F66B-1A95-4A87-AA28-FB0277DE161D}" type="pres">
      <dgm:prSet presAssocID="{EF518042-147E-49C2-AA1B-1A0A976149A4}" presName="childShp" presStyleLbl="bgAccFollowNode1" presStyleIdx="0" presStyleCnt="2" custScaleX="114680" custScaleY="139188" custLinFactNeighborX="5004" custLinFactNeighborY="-5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97740-5CEE-4BE3-A6F4-8069587CCE14}" type="pres">
      <dgm:prSet presAssocID="{FC187566-5982-4758-9C27-4391C708F17E}" presName="spacing" presStyleCnt="0"/>
      <dgm:spPr/>
      <dgm:t>
        <a:bodyPr/>
        <a:lstStyle/>
        <a:p>
          <a:endParaRPr lang="ru-RU"/>
        </a:p>
      </dgm:t>
    </dgm:pt>
    <dgm:pt modelId="{A4D37A36-3C48-4A14-B878-0C9921AC3518}" type="pres">
      <dgm:prSet presAssocID="{2CE24974-6EFA-4473-9A90-0DB76526BC58}" presName="linNode" presStyleCnt="0"/>
      <dgm:spPr/>
      <dgm:t>
        <a:bodyPr/>
        <a:lstStyle/>
        <a:p>
          <a:endParaRPr lang="ru-RU"/>
        </a:p>
      </dgm:t>
    </dgm:pt>
    <dgm:pt modelId="{88421E8A-2AD1-4E7B-BDBA-D0B4A270C3F7}" type="pres">
      <dgm:prSet presAssocID="{2CE24974-6EFA-4473-9A90-0DB76526BC58}" presName="parentShp" presStyleLbl="node1" presStyleIdx="1" presStyleCnt="2" custScaleX="69564" custScaleY="39985" custLinFactNeighborX="-3259" custLinFactNeighborY="-4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B559C-C058-4A99-A9B3-002FB1E0670A}" type="pres">
      <dgm:prSet presAssocID="{2CE24974-6EFA-4473-9A90-0DB76526BC58}" presName="childShp" presStyleLbl="bgAccFollowNode1" presStyleIdx="1" presStyleCnt="2" custScaleX="112701" custScaleY="151628" custLinFactNeighborX="0" custLinFactNeighborY="-1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BAD7F9-FC4F-4DC9-83AB-4F2731463B02}" type="presOf" srcId="{EF518042-147E-49C2-AA1B-1A0A976149A4}" destId="{F853F1C9-FDF9-40C2-8611-D5AFE568600D}" srcOrd="0" destOrd="0" presId="urn:microsoft.com/office/officeart/2005/8/layout/vList6"/>
    <dgm:cxn modelId="{4568DC18-DF51-4870-9C85-70724A69AD9D}" srcId="{C9515FE5-DF09-4494-B08E-FFA6144C8E2C}" destId="{EF518042-147E-49C2-AA1B-1A0A976149A4}" srcOrd="0" destOrd="0" parTransId="{DE793A00-F663-4971-ABFE-669B6A8F7C17}" sibTransId="{FC187566-5982-4758-9C27-4391C708F17E}"/>
    <dgm:cxn modelId="{A7706968-9F20-4C61-A212-678D8A4A5101}" srcId="{2CE24974-6EFA-4473-9A90-0DB76526BC58}" destId="{9E79A9F0-5ABE-4333-8027-26A14310121C}" srcOrd="0" destOrd="0" parTransId="{98279832-FABA-4075-A430-E255D521FFCC}" sibTransId="{2ECABED5-75E7-459F-8428-472597356523}"/>
    <dgm:cxn modelId="{28B4B3BA-C006-4B87-955E-20E7262D0C84}" type="presOf" srcId="{28F61681-0F64-4304-921E-02A2C58688E5}" destId="{6554F66B-1A95-4A87-AA28-FB0277DE161D}" srcOrd="0" destOrd="0" presId="urn:microsoft.com/office/officeart/2005/8/layout/vList6"/>
    <dgm:cxn modelId="{78F66DD5-3E30-4DC0-82A5-6B889DEF2B8A}" type="presOf" srcId="{B882302A-AD7A-40E7-83F2-3C75A82D8995}" destId="{DCDB559C-C058-4A99-A9B3-002FB1E0670A}" srcOrd="0" destOrd="1" presId="urn:microsoft.com/office/officeart/2005/8/layout/vList6"/>
    <dgm:cxn modelId="{2F228B6B-975D-41BB-8B0A-9E7BC62B1F5D}" srcId="{2CE24974-6EFA-4473-9A90-0DB76526BC58}" destId="{B882302A-AD7A-40E7-83F2-3C75A82D8995}" srcOrd="1" destOrd="0" parTransId="{0D292164-93DC-470A-BD6A-4BE75DADFA81}" sibTransId="{56CD6B6E-0D6B-45F7-84CF-AF7FAB2B5D60}"/>
    <dgm:cxn modelId="{9B89088C-17B7-4847-9B82-14DFDA5724A1}" type="presOf" srcId="{2CE24974-6EFA-4473-9A90-0DB76526BC58}" destId="{88421E8A-2AD1-4E7B-BDBA-D0B4A270C3F7}" srcOrd="0" destOrd="0" presId="urn:microsoft.com/office/officeart/2005/8/layout/vList6"/>
    <dgm:cxn modelId="{42BBF51D-6058-43BD-9B53-2E193D65E786}" srcId="{EF518042-147E-49C2-AA1B-1A0A976149A4}" destId="{28F61681-0F64-4304-921E-02A2C58688E5}" srcOrd="0" destOrd="0" parTransId="{D767597E-A40D-4EB2-8B92-E0CD3B20EB33}" sibTransId="{09AC7E08-1764-47E4-B4EA-7E15C1675005}"/>
    <dgm:cxn modelId="{EDAD0469-0AF3-4594-987F-CBA908CCED24}" srcId="{C9515FE5-DF09-4494-B08E-FFA6144C8E2C}" destId="{2CE24974-6EFA-4473-9A90-0DB76526BC58}" srcOrd="1" destOrd="0" parTransId="{0FC1E738-1639-49F0-AE29-7FFDD2851A55}" sibTransId="{A62282AE-F38A-463C-8FAF-4162637A3672}"/>
    <dgm:cxn modelId="{D61649FB-35FD-40C2-A834-1F19217E80D2}" type="presOf" srcId="{9E79A9F0-5ABE-4333-8027-26A14310121C}" destId="{DCDB559C-C058-4A99-A9B3-002FB1E0670A}" srcOrd="0" destOrd="0" presId="urn:microsoft.com/office/officeart/2005/8/layout/vList6"/>
    <dgm:cxn modelId="{FB01741B-E3AA-4239-8B1A-E2B7213DE199}" type="presOf" srcId="{C9515FE5-DF09-4494-B08E-FFA6144C8E2C}" destId="{F69E0EBA-7590-4A20-B52D-5EFE91C8483F}" srcOrd="0" destOrd="0" presId="urn:microsoft.com/office/officeart/2005/8/layout/vList6"/>
    <dgm:cxn modelId="{DF836D64-569B-4BCB-AD65-2C8B6C14CE5D}" type="presParOf" srcId="{F69E0EBA-7590-4A20-B52D-5EFE91C8483F}" destId="{28387112-177D-4930-A0BE-550A717D51E0}" srcOrd="0" destOrd="0" presId="urn:microsoft.com/office/officeart/2005/8/layout/vList6"/>
    <dgm:cxn modelId="{2961A2BB-4D63-4E7C-9005-FD39AAA5DC96}" type="presParOf" srcId="{28387112-177D-4930-A0BE-550A717D51E0}" destId="{F853F1C9-FDF9-40C2-8611-D5AFE568600D}" srcOrd="0" destOrd="0" presId="urn:microsoft.com/office/officeart/2005/8/layout/vList6"/>
    <dgm:cxn modelId="{5A765C16-B36C-4599-8ACF-1778E39E69DB}" type="presParOf" srcId="{28387112-177D-4930-A0BE-550A717D51E0}" destId="{6554F66B-1A95-4A87-AA28-FB0277DE161D}" srcOrd="1" destOrd="0" presId="urn:microsoft.com/office/officeart/2005/8/layout/vList6"/>
    <dgm:cxn modelId="{31B054EB-4A8A-49A7-89A4-4FF15A974B43}" type="presParOf" srcId="{F69E0EBA-7590-4A20-B52D-5EFE91C8483F}" destId="{3CC97740-5CEE-4BE3-A6F4-8069587CCE14}" srcOrd="1" destOrd="0" presId="urn:microsoft.com/office/officeart/2005/8/layout/vList6"/>
    <dgm:cxn modelId="{9EEB3C8E-3FFB-4162-BB4D-F69E932B58F2}" type="presParOf" srcId="{F69E0EBA-7590-4A20-B52D-5EFE91C8483F}" destId="{A4D37A36-3C48-4A14-B878-0C9921AC3518}" srcOrd="2" destOrd="0" presId="urn:microsoft.com/office/officeart/2005/8/layout/vList6"/>
    <dgm:cxn modelId="{46577036-EABE-4CEA-91CB-3A70BFEDDE8F}" type="presParOf" srcId="{A4D37A36-3C48-4A14-B878-0C9921AC3518}" destId="{88421E8A-2AD1-4E7B-BDBA-D0B4A270C3F7}" srcOrd="0" destOrd="0" presId="urn:microsoft.com/office/officeart/2005/8/layout/vList6"/>
    <dgm:cxn modelId="{FE627A1C-7DAC-4E2A-B794-D84AAA88D656}" type="presParOf" srcId="{A4D37A36-3C48-4A14-B878-0C9921AC3518}" destId="{DCDB559C-C058-4A99-A9B3-002FB1E0670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54F66B-1A95-4A87-AA28-FB0277DE161D}">
      <dsp:nvSpPr>
        <dsp:cNvPr id="0" name=""/>
        <dsp:cNvSpPr/>
      </dsp:nvSpPr>
      <dsp:spPr>
        <a:xfrm>
          <a:off x="2594107" y="0"/>
          <a:ext cx="5686812" cy="23044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Егер карбон қышқылындағы көміртек атомдарының арасында қос байланыс болмаса,онда оны қаныққан байланыс дейді. Мысалы,</a:t>
          </a:r>
          <a:r>
            <a:rPr lang="ru-RU" sz="1800" kern="1200" dirty="0" smtClean="0">
              <a:solidFill>
                <a:srgbClr val="002060"/>
              </a:solidFill>
            </a:rPr>
            <a:t>С</a:t>
          </a:r>
          <a:r>
            <a:rPr lang="ru-RU" sz="1800" kern="1200" baseline="-25000" dirty="0" smtClean="0">
              <a:solidFill>
                <a:srgbClr val="002060"/>
              </a:solidFill>
            </a:rPr>
            <a:t>15</a:t>
          </a:r>
          <a:r>
            <a:rPr lang="ru-RU" sz="1800" kern="1200" dirty="0" smtClean="0">
              <a:solidFill>
                <a:srgbClr val="002060"/>
              </a:solidFill>
            </a:rPr>
            <a:t>Н</a:t>
          </a:r>
          <a:r>
            <a:rPr lang="ru-RU" sz="1800" kern="1200" baseline="-25000" dirty="0" smtClean="0">
              <a:solidFill>
                <a:srgbClr val="002060"/>
              </a:solidFill>
            </a:rPr>
            <a:t>31</a:t>
          </a:r>
          <a:r>
            <a:rPr lang="ru-RU" sz="1800" kern="1200" dirty="0" smtClean="0">
              <a:solidFill>
                <a:srgbClr val="002060"/>
              </a:solidFill>
            </a:rPr>
            <a:t>СООН - </a:t>
          </a:r>
          <a:r>
            <a:rPr lang="kk-KZ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пальмитин, </a:t>
          </a:r>
          <a:r>
            <a:rPr lang="ru-RU" sz="1800" kern="1200" dirty="0" smtClean="0">
              <a:solidFill>
                <a:srgbClr val="002060"/>
              </a:solidFill>
            </a:rPr>
            <a:t>С</a:t>
          </a:r>
          <a:r>
            <a:rPr lang="ru-RU" sz="1800" kern="1200" baseline="-25000" dirty="0" smtClean="0">
              <a:solidFill>
                <a:srgbClr val="002060"/>
              </a:solidFill>
            </a:rPr>
            <a:t>17</a:t>
          </a:r>
          <a:r>
            <a:rPr lang="ru-RU" sz="1800" kern="1200" dirty="0" smtClean="0">
              <a:solidFill>
                <a:srgbClr val="002060"/>
              </a:solidFill>
            </a:rPr>
            <a:t>Н</a:t>
          </a:r>
          <a:r>
            <a:rPr lang="ru-RU" sz="1800" kern="1200" baseline="-25000" dirty="0" smtClean="0">
              <a:solidFill>
                <a:srgbClr val="002060"/>
              </a:solidFill>
            </a:rPr>
            <a:t>35</a:t>
          </a:r>
          <a:r>
            <a:rPr lang="ru-RU" sz="1800" kern="1200" dirty="0" smtClean="0">
              <a:solidFill>
                <a:srgbClr val="002060"/>
              </a:solidFill>
            </a:rPr>
            <a:t>СООН - </a:t>
          </a:r>
          <a:r>
            <a:rPr lang="kk-KZ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стеарин. Бұндай  майлар </a:t>
          </a:r>
          <a:r>
            <a:rPr lang="kk-KZ" sz="18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қатты күйде болады. Бұларға жануарлар майы (балық майынан басқа) жатады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2594107" y="288054"/>
        <a:ext cx="4822650" cy="1728325"/>
      </dsp:txXfrm>
    </dsp:sp>
    <dsp:sp modelId="{F853F1C9-FDF9-40C2-8611-D5AFE568600D}">
      <dsp:nvSpPr>
        <dsp:cNvPr id="0" name=""/>
        <dsp:cNvSpPr/>
      </dsp:nvSpPr>
      <dsp:spPr>
        <a:xfrm>
          <a:off x="0" y="761674"/>
          <a:ext cx="2449904" cy="70337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Қаныққан</a:t>
          </a:r>
          <a:endParaRPr lang="ru-RU" sz="2600" kern="1200" dirty="0">
            <a:solidFill>
              <a:srgbClr val="002060"/>
            </a:solidFill>
          </a:endParaRPr>
        </a:p>
      </dsp:txBody>
      <dsp:txXfrm>
        <a:off x="34336" y="796010"/>
        <a:ext cx="2381232" cy="634704"/>
      </dsp:txXfrm>
    </dsp:sp>
    <dsp:sp modelId="{DCDB559C-C058-4A99-A9B3-002FB1E0670A}">
      <dsp:nvSpPr>
        <dsp:cNvPr id="0" name=""/>
        <dsp:cNvSpPr/>
      </dsp:nvSpPr>
      <dsp:spPr>
        <a:xfrm>
          <a:off x="2494373" y="2452301"/>
          <a:ext cx="5594139" cy="25103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Егер карбон қышқылындағы көміртек атомдарының арасында қос байланыс болса, оларға 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</a:t>
          </a:r>
          <a:r>
            <a:rPr lang="ru-RU" sz="1800" kern="1200" baseline="-2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17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</a:t>
          </a:r>
          <a:r>
            <a:rPr lang="ru-RU" sz="1800" kern="1200" baseline="-25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33</a:t>
          </a:r>
          <a:r>
            <a:rPr lang="ru-RU" sz="1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СООН-</a:t>
          </a:r>
          <a:r>
            <a:rPr lang="ru-RU" sz="1800" kern="1200" dirty="0" smtClean="0">
              <a:solidFill>
                <a:srgbClr val="002060"/>
              </a:solidFill>
            </a:rPr>
            <a:t> </a:t>
          </a:r>
          <a:r>
            <a:rPr lang="kk-KZ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олеин, </a:t>
          </a:r>
          <a:r>
            <a:rPr lang="ru-RU" sz="1800" kern="1200" dirty="0" smtClean="0">
              <a:solidFill>
                <a:srgbClr val="002060"/>
              </a:solidFill>
            </a:rPr>
            <a:t>С</a:t>
          </a:r>
          <a:r>
            <a:rPr lang="ru-RU" sz="1800" kern="1200" baseline="-25000" dirty="0" smtClean="0">
              <a:solidFill>
                <a:srgbClr val="002060"/>
              </a:solidFill>
            </a:rPr>
            <a:t>17</a:t>
          </a:r>
          <a:r>
            <a:rPr lang="ru-RU" sz="1800" kern="1200" dirty="0" smtClean="0">
              <a:solidFill>
                <a:srgbClr val="002060"/>
              </a:solidFill>
            </a:rPr>
            <a:t>Н</a:t>
          </a:r>
          <a:r>
            <a:rPr lang="ru-RU" sz="1800" kern="1200" baseline="-25000" dirty="0" smtClean="0">
              <a:solidFill>
                <a:srgbClr val="002060"/>
              </a:solidFill>
            </a:rPr>
            <a:t>31</a:t>
          </a:r>
          <a:r>
            <a:rPr lang="ru-RU" sz="1800" kern="1200" dirty="0" smtClean="0">
              <a:solidFill>
                <a:srgbClr val="002060"/>
              </a:solidFill>
            </a:rPr>
            <a:t>СООН - </a:t>
          </a:r>
          <a:r>
            <a:rPr lang="kk-KZ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линол және т.б. </a:t>
          </a:r>
          <a:endParaRPr lang="ru-RU" sz="1800" kern="1200" dirty="0">
            <a:solidFill>
              <a:srgbClr val="00206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8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Бұндай майлар </a:t>
          </a:r>
          <a:r>
            <a:rPr lang="kk-KZ" sz="1800" kern="1200" baseline="30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kk-KZ" sz="1800" kern="1200" baseline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сұйық күйде болады. Сұйық майлардан қатты май алуға болады, ол үшін қос байланысы бар карбон қышқылдарына сутегін қосады</a:t>
          </a:r>
          <a:r>
            <a:rPr lang="kk-KZ" sz="1800" kern="1200" baseline="0" dirty="0" smtClean="0">
              <a:solidFill>
                <a:srgbClr val="002060"/>
              </a:solidFill>
            </a:rPr>
            <a:t>.</a:t>
          </a:r>
          <a:endParaRPr lang="ru-RU" sz="1800" kern="1200" baseline="30000" dirty="0" smtClean="0">
            <a:solidFill>
              <a:srgbClr val="002060"/>
            </a:solidFill>
          </a:endParaRPr>
        </a:p>
      </dsp:txBody>
      <dsp:txXfrm>
        <a:off x="2494373" y="2766100"/>
        <a:ext cx="4652742" cy="1882795"/>
      </dsp:txXfrm>
    </dsp:sp>
    <dsp:sp modelId="{88421E8A-2AD1-4E7B-BDBA-D0B4A270C3F7}">
      <dsp:nvSpPr>
        <dsp:cNvPr id="0" name=""/>
        <dsp:cNvSpPr/>
      </dsp:nvSpPr>
      <dsp:spPr>
        <a:xfrm>
          <a:off x="30640" y="3325354"/>
          <a:ext cx="2301965" cy="662002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Қанықпаған</a:t>
          </a:r>
          <a:endParaRPr lang="ru-RU" sz="2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56" y="3357670"/>
        <a:ext cx="2237333" cy="597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0C6C3-6092-483D-954E-4CE8B885581A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C31E4-2155-4F07-8482-717E890FEF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4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73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7411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83854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90757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355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374972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04508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3646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132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44250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2048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81659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41998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7715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15146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20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altLang="ru-RU" sz="1200" smtClean="0">
              <a:latin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945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377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8.jpeg"/><Relationship Id="rId5" Type="http://schemas.openxmlformats.org/officeDocument/2006/relationships/diagramData" Target="../diagrams/data1.xml"/><Relationship Id="rId10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928662" y="2643182"/>
            <a:ext cx="7711857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9654" tIns="24815" rIns="49654" bIns="24815"/>
          <a:lstStyle/>
          <a:p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Тақырыбы: Липидтердің құрылымдық к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омпоненттері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М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айлардың химиялық құрылысы мен қызметтері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kk-KZ" alt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r>
              <a:rPr lang="kk-KZ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      10 - сынып </a:t>
            </a:r>
            <a:r>
              <a:rPr lang="kk-KZ" alt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(Қоғамдық – гуманитарлық бағыты)</a:t>
            </a:r>
          </a:p>
          <a:p>
            <a:endParaRPr lang="kk-KZ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</a:pPr>
            <a:endParaRPr lang="ru-RU" sz="25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charset="0"/>
              <a:buNone/>
            </a:pPr>
            <a:endParaRPr lang="ru-RU" altLang="ru-RU" sz="2500" b="1" dirty="0">
              <a:solidFill>
                <a:srgbClr val="090F78"/>
              </a:solidFill>
              <a:latin typeface="Century Gothic" pitchFamily="34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221734" y="5811230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285852" y="6000768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643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5857892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C8F5C908-D295-4C8C-81B2-31C9D09ACF87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10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4100" name="Google Shape;124;p4"/>
          <p:cNvCxnSpPr>
            <a:cxnSpLocks noChangeShapeType="1"/>
          </p:cNvCxnSpPr>
          <p:nvPr/>
        </p:nvCxnSpPr>
        <p:spPr bwMode="auto">
          <a:xfrm>
            <a:off x="214282" y="6215082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4101" name="Google Shape;125;p4"/>
          <p:cNvCxnSpPr>
            <a:cxnSpLocks noChangeShapeType="1"/>
          </p:cNvCxnSpPr>
          <p:nvPr/>
        </p:nvCxnSpPr>
        <p:spPr bwMode="auto">
          <a:xfrm rot="10800000" flipH="1">
            <a:off x="428596" y="6429396"/>
            <a:ext cx="831729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1" name="Google Shape;230;p65"/>
          <p:cNvSpPr txBox="1">
            <a:spLocks/>
          </p:cNvSpPr>
          <p:nvPr/>
        </p:nvSpPr>
        <p:spPr bwMode="auto">
          <a:xfrm>
            <a:off x="6357949" y="1441289"/>
            <a:ext cx="2469757" cy="4143885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155" indent="0" algn="ctr">
              <a:buNone/>
              <a:defRPr/>
            </a:pPr>
            <a:r>
              <a:rPr lang="ru-RU" sz="1200" dirty="0" smtClean="0">
                <a:sym typeface="Arial" pitchFamily="34" charset="0"/>
              </a:rPr>
              <a:t>                 </a:t>
            </a:r>
            <a:endParaRPr lang="ru-RU" sz="1200" i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3" name="Прямоугольник 13"/>
          <p:cNvSpPr>
            <a:spLocks noChangeArrowheads="1"/>
          </p:cNvSpPr>
          <p:nvPr/>
        </p:nvSpPr>
        <p:spPr bwMode="auto">
          <a:xfrm>
            <a:off x="285720" y="285728"/>
            <a:ext cx="7929618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Липидтердің қызметі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Прямоугольник 14"/>
          <p:cNvSpPr>
            <a:spLocks noChangeArrowheads="1"/>
          </p:cNvSpPr>
          <p:nvPr/>
        </p:nvSpPr>
        <p:spPr bwMode="auto">
          <a:xfrm>
            <a:off x="-771050" y="1508962"/>
            <a:ext cx="6439895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214546" y="6688931"/>
            <a:ext cx="2051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TimesNewRomanPS Bold" pitchFamily="1" charset="0"/>
              <a:buNone/>
            </a:pPr>
            <a:endParaRPr kumimoji="0" lang="ru-RU" alt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NewRomanPS Bold" pitchFamily="1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75657"/>
              </p:ext>
            </p:extLst>
          </p:nvPr>
        </p:nvGraphicFramePr>
        <p:xfrm>
          <a:off x="500034" y="1071546"/>
          <a:ext cx="7929618" cy="4293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83975"/>
                <a:gridCol w="6545643"/>
              </a:tblGrid>
              <a:tr h="2857520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b="1" i="0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Құрылымдық</a:t>
                      </a:r>
                      <a:endParaRPr lang="ru-RU" sz="1400" b="1" i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strike="sng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kk-KZ" sz="1400" b="0" strike="noStrike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Гликолипидтер – сфингозиннің</a:t>
                      </a:r>
                      <a:r>
                        <a:rPr lang="kk-KZ" sz="1400" b="0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туындылары- жануарлар ұлпаларындағы жасушааралық байланыстарда молекулалық рецепторлар ретінде қатысады</a:t>
                      </a:r>
                      <a:endParaRPr lang="ru-RU" sz="1400" b="0" strike="noStrike" baseline="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400" b="0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Әр түрлі фосфолипидтер жүйке жүйесінің қалыпты жұмыс атқаруы үшін қажет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400" b="0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Сфинголипидтер миелинді жүйке талшықтарындағы аксонның беттік электрлік изоляциясын қамтамасыз етіп, Ранвье үзілістерімен импульстардың жылдам өтуіне жағдай жасайды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400" b="0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Өт қышқылдары және оның тұздары холестериннің туындылары болып табылады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400" b="0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Липопротеиндер сүтқоректілер организмінде липидтердің тасымалдаушы формасы болып табылады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400" b="0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Көру пурпуры липопротеин болып табылады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kk-KZ" sz="1400" b="0" strike="noStrike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Фотосинтезге қатысатын, каратиноид пигменттері терпендер болып табылады</a:t>
                      </a:r>
                    </a:p>
                  </a:txBody>
                  <a:tcPr/>
                </a:tc>
              </a:tr>
              <a:tr h="14287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Майлардың көп мөлшері теңіз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жануарлары мен құстардың  меншіктің салмағын азайтады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Ұйқыға кететін сүтқоректілерде және емшектегі балаларда арнайы май ұлпасы бар, ол биологиялық жылытқыш қызметін атқарады.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Аралар балауыздан ара ұясын құрады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607220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C8F5C908-D295-4C8C-81B2-31C9D09ACF87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11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4100" name="Google Shape;124;p4"/>
          <p:cNvCxnSpPr>
            <a:cxnSpLocks noChangeShapeType="1"/>
          </p:cNvCxnSpPr>
          <p:nvPr/>
        </p:nvCxnSpPr>
        <p:spPr bwMode="auto">
          <a:xfrm>
            <a:off x="500034" y="6215082"/>
            <a:ext cx="7786742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4101" name="Google Shape;125;p4"/>
          <p:cNvCxnSpPr>
            <a:cxnSpLocks noChangeShapeType="1"/>
          </p:cNvCxnSpPr>
          <p:nvPr/>
        </p:nvCxnSpPr>
        <p:spPr bwMode="auto">
          <a:xfrm>
            <a:off x="928662" y="6500834"/>
            <a:ext cx="7072362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1" name="Google Shape;230;p65"/>
          <p:cNvSpPr txBox="1">
            <a:spLocks/>
          </p:cNvSpPr>
          <p:nvPr/>
        </p:nvSpPr>
        <p:spPr bwMode="auto">
          <a:xfrm>
            <a:off x="6357949" y="1441289"/>
            <a:ext cx="2469757" cy="4143885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155" indent="0" algn="ctr">
              <a:buNone/>
              <a:defRPr/>
            </a:pPr>
            <a:r>
              <a:rPr lang="ru-RU" sz="1200" dirty="0" smtClean="0">
                <a:sym typeface="Arial" pitchFamily="34" charset="0"/>
              </a:rPr>
              <a:t>                 </a:t>
            </a:r>
            <a:endParaRPr lang="ru-RU" sz="1200" i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3" name="Прямоугольник 13"/>
          <p:cNvSpPr>
            <a:spLocks noChangeArrowheads="1"/>
          </p:cNvSpPr>
          <p:nvPr/>
        </p:nvSpPr>
        <p:spPr bwMode="auto">
          <a:xfrm>
            <a:off x="1571604" y="436275"/>
            <a:ext cx="6572296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Липидтердің қызметі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Прямоугольник 14"/>
          <p:cNvSpPr>
            <a:spLocks noChangeArrowheads="1"/>
          </p:cNvSpPr>
          <p:nvPr/>
        </p:nvSpPr>
        <p:spPr bwMode="auto">
          <a:xfrm>
            <a:off x="-771050" y="1508962"/>
            <a:ext cx="6439895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214546" y="6688931"/>
            <a:ext cx="2051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TimesNewRomanPS Bold" pitchFamily="1" charset="0"/>
              <a:buNone/>
            </a:pPr>
            <a:endParaRPr kumimoji="0" lang="ru-RU" alt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NewRomanPS Bold" pitchFamily="1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753850"/>
              </p:ext>
            </p:extLst>
          </p:nvPr>
        </p:nvGraphicFramePr>
        <p:xfrm>
          <a:off x="285721" y="1214422"/>
          <a:ext cx="8072493" cy="472720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6264"/>
                <a:gridCol w="6696229"/>
              </a:tblGrid>
              <a:tr h="719223">
                <a:tc rowSpan="2">
                  <a:txBody>
                    <a:bodyPr/>
                    <a:lstStyle/>
                    <a:p>
                      <a:pPr marL="0" indent="0"/>
                      <a:r>
                        <a:rPr lang="kk-KZ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Қорғаныш 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4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Гликолипидтер – сфингозин туындылары</a:t>
                      </a:r>
                      <a:r>
                        <a:rPr lang="kk-KZ" sz="14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ботулизм, сіреспе, холера, дифтерия қауіпті аурулардың қоздырушыларын тануда және токсиндерді байланыстыруда қатысады.</a:t>
                      </a:r>
                      <a:endParaRPr lang="ru-RU" sz="14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716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Сүтқоректілердік тер асты майы термоизоляция және амортизация қызметін атқарады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Балауыздар суды жұқтырмау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қабаты болып табылады: өсімдіктерде – балауыз өңезі жапырақтарында, жемістерінде және тұқымдарында; ал жануарларда – балауыз теріні жауып тұратын түк, қауырсын қосылыстары құрамына кіреді, буынаяқтылардың дене жамылғысының құрамына кіреді 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4049">
                <a:tc>
                  <a:txBody>
                    <a:bodyPr/>
                    <a:lstStyle/>
                    <a:p>
                      <a:r>
                        <a:rPr lang="kk-KZ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Реттеу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kk-KZ" sz="1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Холестерин туындылары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жыныс (тестостреон, прогестерон), адренокортикотропты (альдостерон, кортикостерон, кортизон) гормондар болып табылады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Майда еритін витаминдер (</a:t>
                      </a:r>
                      <a:r>
                        <a:rPr lang="en-US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A,D,E,K</a:t>
                      </a: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организмнің өсіп, дамуы үшін қажет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Терпендер: өсімдіктердің жәндік тозаңдандырушыларды еліктіретін  хош иісті заттары болып табылады; гибберлиндер – өсімдіктер өсуін реттейді.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kk-KZ" sz="1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Жүрек гликозидтері – қарапайым липидтер (стероидтар) болып табылады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ru-RU" sz="1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4313" t="21978" r="7401" b="989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9363" t="18293" r="8726" b="93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9892" t="19178" r="8726" b="95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0017" t="20000" r="8432" b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1122" t="18280" r="5952" b="107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42852"/>
            <a:ext cx="9144000" cy="65722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5857892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C8F5C908-D295-4C8C-81B2-31C9D09ACF87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17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4100" name="Google Shape;124;p4"/>
          <p:cNvCxnSpPr>
            <a:cxnSpLocks noChangeShapeType="1"/>
          </p:cNvCxnSpPr>
          <p:nvPr/>
        </p:nvCxnSpPr>
        <p:spPr bwMode="auto">
          <a:xfrm>
            <a:off x="285720" y="6357958"/>
            <a:ext cx="8358246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4101" name="Google Shape;125;p4"/>
          <p:cNvCxnSpPr>
            <a:cxnSpLocks noChangeShapeType="1"/>
          </p:cNvCxnSpPr>
          <p:nvPr/>
        </p:nvCxnSpPr>
        <p:spPr bwMode="auto">
          <a:xfrm>
            <a:off x="571472" y="6500834"/>
            <a:ext cx="764386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1" name="Google Shape;230;p65"/>
          <p:cNvSpPr txBox="1">
            <a:spLocks/>
          </p:cNvSpPr>
          <p:nvPr/>
        </p:nvSpPr>
        <p:spPr bwMode="auto">
          <a:xfrm>
            <a:off x="6357949" y="1441289"/>
            <a:ext cx="2469757" cy="4143885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155" indent="0" algn="ctr">
              <a:buNone/>
              <a:defRPr/>
            </a:pPr>
            <a:r>
              <a:rPr lang="ru-RU" sz="1200" dirty="0" smtClean="0">
                <a:sym typeface="Arial" pitchFamily="34" charset="0"/>
              </a:rPr>
              <a:t>                 </a:t>
            </a:r>
            <a:endParaRPr lang="ru-RU" sz="1200" i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3" name="Прямоугольник 13"/>
          <p:cNvSpPr>
            <a:spLocks noChangeArrowheads="1"/>
          </p:cNvSpPr>
          <p:nvPr/>
        </p:nvSpPr>
        <p:spPr bwMode="auto">
          <a:xfrm>
            <a:off x="214282" y="357167"/>
            <a:ext cx="7929618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Май 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қышқылдарының  жіктелуі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104" name="Прямоугольник 14"/>
          <p:cNvSpPr>
            <a:spLocks noChangeArrowheads="1"/>
          </p:cNvSpPr>
          <p:nvPr/>
        </p:nvSpPr>
        <p:spPr bwMode="auto">
          <a:xfrm>
            <a:off x="-771050" y="1508962"/>
            <a:ext cx="6439895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4105" name="Рисунок 1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357166"/>
            <a:ext cx="969242" cy="102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473241234"/>
              </p:ext>
            </p:extLst>
          </p:nvPr>
        </p:nvGraphicFramePr>
        <p:xfrm>
          <a:off x="356232" y="1371600"/>
          <a:ext cx="8280920" cy="4986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Picture 12" descr="05_12aSaturatedUnsatFat-U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1" b="81186"/>
          <a:stretch/>
        </p:blipFill>
        <p:spPr bwMode="auto">
          <a:xfrm>
            <a:off x="785786" y="1071546"/>
            <a:ext cx="2071702" cy="85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05_12bSaturatedUnsatFat-U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04" b="72682"/>
          <a:stretch/>
        </p:blipFill>
        <p:spPr bwMode="auto">
          <a:xfrm>
            <a:off x="428596" y="3500438"/>
            <a:ext cx="2214578" cy="1071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6437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5857892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9B56F184-E603-4E9E-BF68-6D597034F0F6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18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529418" y="6143644"/>
            <a:ext cx="7971672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>
            <a:off x="1071538" y="6357958"/>
            <a:ext cx="7000924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9" name="Google Shape;230;p65"/>
          <p:cNvSpPr txBox="1">
            <a:spLocks/>
          </p:cNvSpPr>
          <p:nvPr/>
        </p:nvSpPr>
        <p:spPr bwMode="auto">
          <a:xfrm>
            <a:off x="312221" y="1507522"/>
            <a:ext cx="8519558" cy="3503152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6" indent="-65086">
              <a:buNone/>
              <a:defRPr/>
            </a:pPr>
            <a:endParaRPr lang="ru-RU" sz="2100" b="1" dirty="0">
              <a:solidFill>
                <a:srgbClr val="434343"/>
              </a:solidFill>
              <a:latin typeface="Times New Roman" pitchFamily="18" charset="0"/>
              <a:ea typeface="Open Sans"/>
              <a:cs typeface="Times New Roman" pitchFamily="18" charset="0"/>
              <a:sym typeface="Open Sans"/>
            </a:endParaRPr>
          </a:p>
        </p:txBody>
      </p:sp>
      <p:sp>
        <p:nvSpPr>
          <p:cNvPr id="9223" name="Прямоугольник 12"/>
          <p:cNvSpPr>
            <a:spLocks noChangeArrowheads="1"/>
          </p:cNvSpPr>
          <p:nvPr/>
        </p:nvSpPr>
        <p:spPr bwMode="auto">
          <a:xfrm>
            <a:off x="2143108" y="1000108"/>
            <a:ext cx="6215106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«Дұрыс па? / Бұрыс па?» екендігін сипаттаңыздар </a:t>
            </a:r>
            <a:endParaRPr lang="ru-RU" sz="2000" dirty="0" smtClean="0"/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7" name="Прямоугольник 11"/>
          <p:cNvSpPr>
            <a:spLocks noChangeArrowheads="1"/>
          </p:cNvSpPr>
          <p:nvPr/>
        </p:nvSpPr>
        <p:spPr bwMode="auto">
          <a:xfrm>
            <a:off x="3071802" y="285728"/>
            <a:ext cx="1829880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8" name="Прямоугольник 13"/>
          <p:cNvSpPr>
            <a:spLocks noChangeArrowheads="1"/>
          </p:cNvSpPr>
          <p:nvPr/>
        </p:nvSpPr>
        <p:spPr bwMode="auto">
          <a:xfrm>
            <a:off x="285720" y="4714884"/>
            <a:ext cx="8068874" cy="911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just"/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algn="just">
              <a:buFont typeface="Arial" charset="0"/>
              <a:buChar char="•"/>
            </a:pPr>
            <a:r>
              <a:rPr lang="kk-KZ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Майдың қасиеттері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құрылысын ажыратып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па,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бұрыс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сипаттайды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1714488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Майлар негізінен қоректік және энергетикалық қор заттарының рөлін атқарады________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Майлардың молекуласы  үш атомды спирт − глицерин мен жоғары молекулалы май қышқылдарынан тұрады________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Барлық липидтерге тән жалпы қасиет – олардың полярлы еместігі.__________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Липидтер полярлы емес сұйықтарда, мысалы, бензинде, эфирде, хлороформда жақсы ерімейді______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Фосфолипидтер мембранаға жартылай өткізгіштік қасиет береді_________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Жануар майларының құрамында қанықпаған  қышқылдар көп._________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Май-метаболиттік  су көзі. 1 кг май тотыққанда одан 1,1 кг-да су түзіледі___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000108"/>
            <a:ext cx="1834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Тапсырма.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99CFBB45-3D64-466D-B8C1-EFC6FC56122A}" type="slidenum">
              <a:rPr lang="ru-RU" altLang="ru-RU" smtClean="0"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19</a:t>
            </a:fld>
            <a:endParaRPr lang="ru-RU" altLang="ru-RU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-33117"/>
            <a:ext cx="9144000" cy="68911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0256" name="Прямоугольник 10"/>
          <p:cNvSpPr>
            <a:spLocks noChangeArrowheads="1"/>
          </p:cNvSpPr>
          <p:nvPr/>
        </p:nvSpPr>
        <p:spPr bwMode="auto">
          <a:xfrm>
            <a:off x="3092345" y="357167"/>
            <a:ext cx="2858857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жауап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57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0258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0259" name="Google Shape;123;p4"/>
          <p:cNvSpPr txBox="1">
            <a:spLocks/>
          </p:cNvSpPr>
          <p:nvPr/>
        </p:nvSpPr>
        <p:spPr bwMode="auto">
          <a:xfrm>
            <a:off x="7087415" y="6043046"/>
            <a:ext cx="2056585" cy="36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432" tIns="39704" rIns="79432" bIns="39704" anchor="ctr"/>
          <a:lstStyle/>
          <a:p>
            <a:pPr algn="r" eaLnBrk="1" hangingPunct="1">
              <a:buClr>
                <a:srgbClr val="000000"/>
              </a:buClr>
              <a:buSzPts val="1100"/>
              <a:buFont typeface="Arial" charset="0"/>
              <a:buNone/>
            </a:pPr>
            <a:fld id="{DB6F0F24-3088-40C8-9184-AD01DAC9E8CF}" type="slidenum">
              <a:rPr lang="ru-RU" altLang="ru-RU" sz="1200" b="1">
                <a:solidFill>
                  <a:srgbClr val="002060"/>
                </a:solidFill>
              </a:rPr>
              <a:pPr algn="r" eaLnBrk="1" hangingPunct="1">
                <a:buClr>
                  <a:srgbClr val="000000"/>
                </a:buClr>
                <a:buSzPts val="1100"/>
                <a:buFont typeface="Arial" charset="0"/>
                <a:buNone/>
              </a:pPr>
              <a:t>19</a:t>
            </a:fld>
            <a:endParaRPr lang="ru-RU" altLang="ru-RU" sz="1200" b="1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5357826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algn="just">
              <a:buFont typeface="Arial" charset="0"/>
              <a:buChar char="•"/>
            </a:pP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Майдың қасиеттері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құрылысын ажыратып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бұрыс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сипаттайды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643050"/>
            <a:ext cx="8572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Майлар негізінен қоректік және энергетикалық қор заттарының рөлін атқарады.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Дұрыс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Майлардың молекуласы  үш атомды спирт − глицерин мен жоғары молекулалы май қышқылдарынан тұрады.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Барлық липидтерге тән жалпы қасиет – олардың полярлы еместігі.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Липидтер полярлы емес сұйықтарда, мысалы, бензинде, эфирде, хлороформда жақсы ерімейді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Дұрыс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Фосфолипидтер мембранаға жартылай өткізгіштік қасиет береді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Бұрыс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Жануар майларының құрамында қанықпаған  қышқылдар көп.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Бұрыс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Май-метаболиттік  су көзі. 1 кг май тотыққанда одан 1,1 кг-да су түзіледі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Дұрыс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1000108"/>
            <a:ext cx="2238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Тапсырма.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57422" y="1071546"/>
            <a:ext cx="6500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«Дұрыс па? / Бұрыс па?» екендігін сипаттаңыздар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3075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22429151-D193-4B31-8671-B5953289093F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2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3076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3077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3078" name="Прямоугольник 9"/>
          <p:cNvSpPr>
            <a:spLocks noChangeArrowheads="1"/>
          </p:cNvSpPr>
          <p:nvPr/>
        </p:nvSpPr>
        <p:spPr bwMode="auto">
          <a:xfrm>
            <a:off x="3663845" y="423316"/>
            <a:ext cx="2026281" cy="45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Прямоугольник 9"/>
          <p:cNvSpPr>
            <a:spLocks noChangeArrowheads="1"/>
          </p:cNvSpPr>
          <p:nvPr/>
        </p:nvSpPr>
        <p:spPr bwMode="auto">
          <a:xfrm>
            <a:off x="571472" y="1785926"/>
            <a:ext cx="7695566" cy="94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10.4.1.3 майлардың химиялық құрылысы мен қызметтерін сипаттау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Прямоугольник 8"/>
          <p:cNvSpPr>
            <a:spLocks noChangeArrowheads="1"/>
          </p:cNvSpPr>
          <p:nvPr/>
        </p:nvSpPr>
        <p:spPr bwMode="auto">
          <a:xfrm>
            <a:off x="1285852" y="4429132"/>
            <a:ext cx="6500858" cy="94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Майлардың химиялық құрылысы мен</a:t>
            </a:r>
          </a:p>
          <a:p>
            <a:pPr lvl="0"/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қызметтерін сипаттайды</a:t>
            </a:r>
          </a:p>
        </p:txBody>
      </p:sp>
      <p:sp>
        <p:nvSpPr>
          <p:cNvPr id="3082" name="Прямоугольник 9"/>
          <p:cNvSpPr>
            <a:spLocks noChangeArrowheads="1"/>
          </p:cNvSpPr>
          <p:nvPr/>
        </p:nvSpPr>
        <p:spPr bwMode="auto">
          <a:xfrm>
            <a:off x="1928794" y="3714752"/>
            <a:ext cx="4929222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Прямоугольник 10"/>
          <p:cNvSpPr>
            <a:spLocks noChangeArrowheads="1"/>
          </p:cNvSpPr>
          <p:nvPr/>
        </p:nvSpPr>
        <p:spPr bwMode="auto">
          <a:xfrm>
            <a:off x="3564749" y="1108684"/>
            <a:ext cx="2102968" cy="46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just"/>
            <a:r>
              <a:rPr lang="kk-KZ" sz="2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 мақсаты</a:t>
            </a:r>
            <a:endParaRPr lang="ru-RU" sz="2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t="4166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1267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6000768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06568916-02ED-4214-BAFA-E6591C193DAD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20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11268" name="Google Shape;124;p4"/>
          <p:cNvCxnSpPr>
            <a:cxnSpLocks noChangeShapeType="1"/>
          </p:cNvCxnSpPr>
          <p:nvPr/>
        </p:nvCxnSpPr>
        <p:spPr bwMode="auto">
          <a:xfrm>
            <a:off x="285720" y="6500834"/>
            <a:ext cx="7858180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1269" name="Google Shape;125;p4"/>
          <p:cNvCxnSpPr>
            <a:cxnSpLocks noChangeShapeType="1"/>
          </p:cNvCxnSpPr>
          <p:nvPr/>
        </p:nvCxnSpPr>
        <p:spPr bwMode="auto">
          <a:xfrm>
            <a:off x="500034" y="6643710"/>
            <a:ext cx="7500990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1292" name="Прямоугольник 12"/>
          <p:cNvSpPr>
            <a:spLocks noChangeArrowheads="1"/>
          </p:cNvSpPr>
          <p:nvPr/>
        </p:nvSpPr>
        <p:spPr bwMode="auto">
          <a:xfrm>
            <a:off x="285720" y="714356"/>
            <a:ext cx="7786742" cy="69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 2 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Тапсырма.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Ұғымдар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суреттерді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б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ір-біріне сәйкестендіріңіздер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3" name="Прямоугольник 10"/>
          <p:cNvSpPr>
            <a:spLocks noChangeArrowheads="1"/>
          </p:cNvSpPr>
          <p:nvPr/>
        </p:nvSpPr>
        <p:spPr bwMode="auto">
          <a:xfrm>
            <a:off x="2000232" y="6143644"/>
            <a:ext cx="5000660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i="1" dirty="0">
                <a:solidFill>
                  <a:srgbClr val="002060"/>
                </a:solidFill>
                <a:latin typeface="Century Gothic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Ұғымдар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суреттерді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сәйкестендіреді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4" name="Прямоугольник 12"/>
          <p:cNvSpPr>
            <a:spLocks noChangeArrowheads="1"/>
          </p:cNvSpPr>
          <p:nvPr/>
        </p:nvSpPr>
        <p:spPr bwMode="auto">
          <a:xfrm>
            <a:off x="285721" y="6072206"/>
            <a:ext cx="1857388" cy="38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</a:t>
            </a:r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5" name="Прямоугольник 12"/>
          <p:cNvSpPr>
            <a:spLocks noChangeArrowheads="1"/>
          </p:cNvSpPr>
          <p:nvPr/>
        </p:nvSpPr>
        <p:spPr bwMode="auto">
          <a:xfrm>
            <a:off x="3286116" y="142852"/>
            <a:ext cx="1829880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 algn="ctr"/>
            <a:r>
              <a:rPr lang="kk-KZ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1285860"/>
            <a:ext cx="421484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Ыстық климатта кейбір ағзалар қызып кетуден сақтану үшін денесінде</a:t>
            </a:r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май  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жинайды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Users\Madina\Documents\Downloads\Neuron_rus.gif"/>
          <p:cNvPicPr>
            <a:picLocks noChangeAspect="1" noChangeArrowheads="1"/>
          </p:cNvPicPr>
          <p:nvPr/>
        </p:nvPicPr>
        <p:blipFill>
          <a:blip r:embed="rId4"/>
          <a:srcRect t="21497"/>
          <a:stretch>
            <a:fillRect/>
          </a:stretch>
        </p:blipFill>
        <p:spPr bwMode="auto">
          <a:xfrm>
            <a:off x="571472" y="1428736"/>
            <a:ext cx="2714644" cy="1428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Picture 3" descr="C:\Users\Madina\Desktop\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2928934"/>
            <a:ext cx="2714644" cy="1428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4" descr="C:\Users\Madina\Desktop\e7a2e73cb322fca62ecc1255992381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500570"/>
            <a:ext cx="2714644" cy="1643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0" name="Прямоугольник 19"/>
          <p:cNvSpPr/>
          <p:nvPr/>
        </p:nvSpPr>
        <p:spPr>
          <a:xfrm>
            <a:off x="4572000" y="2928934"/>
            <a:ext cx="421484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Қысқы ұйқыға кететін жануарларда кәдімгі май қорынан басқа “</a:t>
            </a:r>
            <a:r>
              <a:rPr lang="kk-KZ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қоңыр май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жинақталуы мүмкін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72000" y="4714884"/>
            <a:ext cx="421484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Жүйке жасушасындағы ақ түсті нәруызды липид  миелиннен тұрады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6678" t="20000" r="6228" b="96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D3D2BEA5-0062-471A-9819-C6DBC8A4B1EF}" type="slidenum">
              <a:rPr lang="ru-RU" altLang="ru-RU" smtClean="0"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22</a:t>
            </a:fld>
            <a:endParaRPr lang="ru-RU" altLang="ru-RU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317" name="Google Shape;124;p4"/>
          <p:cNvCxnSpPr>
            <a:cxnSpLocks noChangeShapeType="1"/>
          </p:cNvCxnSpPr>
          <p:nvPr/>
        </p:nvCxnSpPr>
        <p:spPr bwMode="auto">
          <a:xfrm flipV="1">
            <a:off x="428596" y="6215082"/>
            <a:ext cx="8094666" cy="1439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3318" name="Google Shape;125;p4"/>
          <p:cNvCxnSpPr>
            <a:cxnSpLocks noChangeShapeType="1"/>
          </p:cNvCxnSpPr>
          <p:nvPr/>
        </p:nvCxnSpPr>
        <p:spPr bwMode="auto">
          <a:xfrm>
            <a:off x="642910" y="6500834"/>
            <a:ext cx="749213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3319" name="Прямоугольник 9"/>
          <p:cNvSpPr>
            <a:spLocks noChangeArrowheads="1"/>
          </p:cNvSpPr>
          <p:nvPr/>
        </p:nvSpPr>
        <p:spPr bwMode="auto">
          <a:xfrm>
            <a:off x="8774765" y="6000768"/>
            <a:ext cx="369235" cy="3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fld id="{51536530-AA71-47B4-87B7-8E07BA85469E}" type="slidenum">
              <a:rPr lang="ru-RU" altLang="ru-RU" sz="1400" b="1">
                <a:solidFill>
                  <a:srgbClr val="002060"/>
                </a:solidFill>
              </a:rPr>
              <a:pPr/>
              <a:t>22</a:t>
            </a:fld>
            <a:endParaRPr lang="ru-RU" dirty="0"/>
          </a:p>
        </p:txBody>
      </p:sp>
      <p:sp>
        <p:nvSpPr>
          <p:cNvPr id="13320" name="Прямоугольник 11"/>
          <p:cNvSpPr>
            <a:spLocks noChangeArrowheads="1"/>
          </p:cNvSpPr>
          <p:nvPr/>
        </p:nvSpPr>
        <p:spPr bwMode="auto">
          <a:xfrm>
            <a:off x="2571736" y="357166"/>
            <a:ext cx="4239417" cy="58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Сабақты бекіту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608152" y="1105804"/>
            <a:ext cx="8535848" cy="346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 anchor="ctr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Биологиялық диктант: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Майлар судан жеңіл. Олар жылу және  .............  өткізбейді.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Майлардан қалған фосфолипидтердің бір бөлігі – .............,  ал, фосфор қышқылы - ............. .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Жануарлар ағзасына қажет кейбір .... , ......, ......., ......, дәрумендер майтәрізді заттар түрінде кездеседі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AutoNum type="arabicPeriod"/>
            </a:pPr>
            <a:endParaRPr lang="kk-K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42879" y="4929198"/>
            <a:ext cx="7501021" cy="100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 anchor="ctr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Майлардың химиялық құрылысы мен қызметтерін сипаттайды</a:t>
            </a:r>
          </a:p>
          <a:p>
            <a:pPr>
              <a:buFontTx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D3D2BEA5-0062-471A-9819-C6DBC8A4B1EF}" type="slidenum">
              <a:rPr lang="ru-RU" altLang="ru-RU" smtClean="0"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23</a:t>
            </a:fld>
            <a:endParaRPr lang="ru-RU" altLang="ru-RU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cxnSp>
        <p:nvCxnSpPr>
          <p:cNvPr id="13317" name="Google Shape;124;p4"/>
          <p:cNvCxnSpPr>
            <a:cxnSpLocks noChangeShapeType="1"/>
          </p:cNvCxnSpPr>
          <p:nvPr/>
        </p:nvCxnSpPr>
        <p:spPr bwMode="auto">
          <a:xfrm flipV="1">
            <a:off x="428596" y="5929330"/>
            <a:ext cx="7643866" cy="1439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13318" name="Google Shape;125;p4"/>
          <p:cNvCxnSpPr>
            <a:cxnSpLocks noChangeShapeType="1"/>
          </p:cNvCxnSpPr>
          <p:nvPr/>
        </p:nvCxnSpPr>
        <p:spPr bwMode="auto">
          <a:xfrm>
            <a:off x="785786" y="6286520"/>
            <a:ext cx="692948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3319" name="Прямоугольник 9"/>
          <p:cNvSpPr>
            <a:spLocks noChangeArrowheads="1"/>
          </p:cNvSpPr>
          <p:nvPr/>
        </p:nvSpPr>
        <p:spPr bwMode="auto">
          <a:xfrm>
            <a:off x="8774765" y="5929330"/>
            <a:ext cx="369235" cy="3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fld id="{51536530-AA71-47B4-87B7-8E07BA85469E}" type="slidenum">
              <a:rPr lang="ru-RU" altLang="ru-RU" sz="1400" b="1">
                <a:solidFill>
                  <a:srgbClr val="002060"/>
                </a:solidFill>
              </a:rPr>
              <a:pPr/>
              <a:t>23</a:t>
            </a:fld>
            <a:endParaRPr lang="ru-RU" dirty="0"/>
          </a:p>
        </p:txBody>
      </p:sp>
      <p:sp>
        <p:nvSpPr>
          <p:cNvPr id="13320" name="Прямоугольник 11"/>
          <p:cNvSpPr>
            <a:spLocks noChangeArrowheads="1"/>
          </p:cNvSpPr>
          <p:nvPr/>
        </p:nvSpPr>
        <p:spPr bwMode="auto">
          <a:xfrm>
            <a:off x="2867003" y="383000"/>
            <a:ext cx="4239417" cy="58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Дұрыс жауабы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357158" y="1071546"/>
            <a:ext cx="8535848" cy="303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 anchor="ctr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Биологиялық диктант: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Майлар судан жеңіл. Олар жылу және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электр тогын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өткізбейді.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Майлардан қалған фосфолипидтердің бір бөлігі – 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гидрофобты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ал, фосфор қышқылы -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гидрофильді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Calibri" pitchFamily="34" charset="0"/>
              <a:buAutoNum type="arabicPeriod"/>
            </a:pPr>
            <a:r>
              <a:rPr lang="kk-KZ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Жануарлар ағзасына қажет кейбір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А, Д, К,  Е, </a:t>
            </a: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дәрумендер майтәрізді заттар түрінде кездеседі</a:t>
            </a:r>
            <a:endParaRPr lang="kk-KZ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2" name="Rectangle 2"/>
          <p:cNvSpPr>
            <a:spLocks noChangeArrowheads="1"/>
          </p:cNvSpPr>
          <p:nvPr/>
        </p:nvSpPr>
        <p:spPr bwMode="auto">
          <a:xfrm>
            <a:off x="428596" y="4643446"/>
            <a:ext cx="8501121" cy="1004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 anchor="ctr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Майлардың химиялық құрылысы мен қызметтерін сипаттайды</a:t>
            </a:r>
          </a:p>
          <a:p>
            <a:pPr>
              <a:buFontTx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half" idx="1"/>
          </p:nvPr>
        </p:nvSpPr>
        <p:spPr>
          <a:xfrm>
            <a:off x="495482" y="1599673"/>
            <a:ext cx="4381952" cy="4526884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5365" name="Номер слайда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fld id="{875992CB-7A8B-4985-87A2-1425F71B0CD8}" type="slidenum">
              <a:rPr lang="ru-RU" altLang="ru-RU" smtClean="0">
                <a:latin typeface="Arial" charset="0"/>
                <a:cs typeface="Arial" charset="0"/>
                <a:sym typeface="Arial" charset="0"/>
              </a:rPr>
              <a:pPr>
                <a:buFont typeface="Arial" charset="0"/>
                <a:buNone/>
              </a:pPr>
              <a:t>24</a:t>
            </a:fld>
            <a:endParaRPr lang="ru-RU" altLang="ru-RU" smtClean="0"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5368" name="Прямоугольник 7"/>
          <p:cNvSpPr>
            <a:spLocks noChangeArrowheads="1"/>
          </p:cNvSpPr>
          <p:nvPr/>
        </p:nvSpPr>
        <p:spPr bwMode="auto">
          <a:xfrm>
            <a:off x="8791055" y="6000768"/>
            <a:ext cx="352945" cy="30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0147" tIns="40074" rIns="80147" bIns="40074">
            <a:spAutoFit/>
          </a:bodyPr>
          <a:lstStyle/>
          <a:p>
            <a:pPr>
              <a:buSzPts val="1100"/>
            </a:pPr>
            <a:fld id="{A630265F-6A3E-4468-A4CF-452309B7BA33}" type="slidenum">
              <a:rPr lang="ru-RU" altLang="ru-RU" sz="1400" b="1">
                <a:solidFill>
                  <a:srgbClr val="002060"/>
                </a:solidFill>
              </a:rPr>
              <a:pPr>
                <a:buSzPts val="1100"/>
              </a:pPr>
              <a:t>24</a:t>
            </a:fld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00232" y="357166"/>
            <a:ext cx="47863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Бүгінгі сабақта</a:t>
            </a:r>
            <a:endParaRPr lang="kk-KZ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2000240"/>
            <a:ext cx="8358246" cy="2185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Бүгін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сабақта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сіздер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:</a:t>
            </a:r>
          </a:p>
          <a:p>
            <a:pPr>
              <a:defRPr/>
            </a:pP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  <a:p>
            <a:pPr>
              <a:defRPr/>
            </a:pPr>
            <a:r>
              <a:rPr lang="kk-KZ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Майлардың химиялық құрылысы мен қызметтерін сипаттадыңыздар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  <a:p>
            <a:pPr>
              <a:defRPr/>
            </a:pP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7151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5929330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C8F5C908-D295-4C8C-81B2-31C9D09ACF87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3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4100" name="Google Shape;124;p4"/>
          <p:cNvCxnSpPr>
            <a:cxnSpLocks noChangeShapeType="1"/>
          </p:cNvCxnSpPr>
          <p:nvPr/>
        </p:nvCxnSpPr>
        <p:spPr bwMode="auto">
          <a:xfrm>
            <a:off x="571472" y="6143644"/>
            <a:ext cx="7786742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4101" name="Google Shape;125;p4"/>
          <p:cNvCxnSpPr>
            <a:cxnSpLocks noChangeShapeType="1"/>
          </p:cNvCxnSpPr>
          <p:nvPr/>
        </p:nvCxnSpPr>
        <p:spPr bwMode="auto">
          <a:xfrm>
            <a:off x="857224" y="6429396"/>
            <a:ext cx="728667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1" name="Google Shape;230;p65"/>
          <p:cNvSpPr txBox="1">
            <a:spLocks/>
          </p:cNvSpPr>
          <p:nvPr/>
        </p:nvSpPr>
        <p:spPr bwMode="auto">
          <a:xfrm>
            <a:off x="6357949" y="1441289"/>
            <a:ext cx="2469757" cy="4143885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155" indent="0" algn="ctr">
              <a:buNone/>
              <a:defRPr/>
            </a:pPr>
            <a:r>
              <a:rPr lang="ru-RU" sz="1200" dirty="0" smtClean="0">
                <a:sym typeface="Arial" pitchFamily="34" charset="0"/>
              </a:rPr>
              <a:t>                 </a:t>
            </a:r>
            <a:endParaRPr lang="ru-RU" sz="1200" i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4" name="Прямоугольник 14"/>
          <p:cNvSpPr>
            <a:spLocks noChangeArrowheads="1"/>
          </p:cNvSpPr>
          <p:nvPr/>
        </p:nvSpPr>
        <p:spPr bwMode="auto">
          <a:xfrm>
            <a:off x="-771050" y="1508962"/>
            <a:ext cx="6439895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214546" y="6688931"/>
            <a:ext cx="2051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TimesNewRomanPS Bold" pitchFamily="1" charset="0"/>
              <a:buNone/>
            </a:pPr>
            <a:endParaRPr kumimoji="0" lang="ru-RU" alt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NewRomanPS Bold" pitchFamily="1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142984"/>
            <a:ext cx="3500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Липидтер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 тірі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жасушалардың құрамына кіретін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тіршілік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процестерінде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маңызды  рөл атқаратын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тәрізді заттар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Липидтердің молекуласының  құрамына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С, Н,О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элементтер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кіреді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t="519" r="83009" b="42686"/>
          <a:stretch/>
        </p:blipFill>
        <p:spPr>
          <a:xfrm>
            <a:off x="3929058" y="1357298"/>
            <a:ext cx="1857388" cy="2514812"/>
          </a:xfrm>
          <a:prstGeom prst="rect">
            <a:avLst/>
          </a:prstGeom>
        </p:spPr>
      </p:pic>
      <p:pic>
        <p:nvPicPr>
          <p:cNvPr id="17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428736"/>
            <a:ext cx="2950960" cy="182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3" b="14285"/>
          <a:stretch>
            <a:fillRect/>
          </a:stretch>
        </p:blipFill>
        <p:spPr bwMode="auto">
          <a:xfrm>
            <a:off x="6215074" y="4071942"/>
            <a:ext cx="2500330" cy="2015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4071942"/>
            <a:ext cx="2500330" cy="1731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643306" y="357166"/>
            <a:ext cx="2023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Липидтер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0034" y="4500570"/>
            <a:ext cx="27860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Липидтердің ішіндегі ең көп тарағаны және белгілісі – </a:t>
            </a: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майлар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6000768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C8F5C908-D295-4C8C-81B2-31C9D09ACF87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4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4100" name="Google Shape;124;p4"/>
          <p:cNvCxnSpPr>
            <a:cxnSpLocks noChangeShapeType="1"/>
          </p:cNvCxnSpPr>
          <p:nvPr/>
        </p:nvCxnSpPr>
        <p:spPr bwMode="auto">
          <a:xfrm>
            <a:off x="428596" y="6000768"/>
            <a:ext cx="7929618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4101" name="Google Shape;125;p4"/>
          <p:cNvCxnSpPr>
            <a:cxnSpLocks noChangeShapeType="1"/>
          </p:cNvCxnSpPr>
          <p:nvPr/>
        </p:nvCxnSpPr>
        <p:spPr bwMode="auto">
          <a:xfrm>
            <a:off x="571472" y="6286520"/>
            <a:ext cx="7500990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1" name="Google Shape;230;p65"/>
          <p:cNvSpPr txBox="1">
            <a:spLocks/>
          </p:cNvSpPr>
          <p:nvPr/>
        </p:nvSpPr>
        <p:spPr bwMode="auto">
          <a:xfrm>
            <a:off x="6357949" y="1441289"/>
            <a:ext cx="2469757" cy="4143885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155" indent="0" algn="ctr">
              <a:buNone/>
              <a:defRPr/>
            </a:pPr>
            <a:r>
              <a:rPr lang="ru-RU" sz="1200" dirty="0" smtClean="0">
                <a:sym typeface="Arial" pitchFamily="34" charset="0"/>
              </a:rPr>
              <a:t>                 </a:t>
            </a:r>
            <a:endParaRPr lang="ru-RU" sz="1200" i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4" name="Прямоугольник 14"/>
          <p:cNvSpPr>
            <a:spLocks noChangeArrowheads="1"/>
          </p:cNvSpPr>
          <p:nvPr/>
        </p:nvSpPr>
        <p:spPr bwMode="auto">
          <a:xfrm>
            <a:off x="-771050" y="1508962"/>
            <a:ext cx="6439895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092950" y="6519862"/>
            <a:ext cx="2051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TimesNewRomanPS Bold" pitchFamily="1" charset="0"/>
              <a:buNone/>
            </a:pPr>
            <a:endParaRPr kumimoji="0" lang="ru-RU" alt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NewRomanPS Bold" pitchFamily="1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4612" y="357166"/>
            <a:ext cx="3926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Химиялық құрамы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Картинки по запросу триглицериды"/>
          <p:cNvPicPr>
            <a:picLocks noChangeAspect="1" noChangeArrowheads="1"/>
          </p:cNvPicPr>
          <p:nvPr/>
        </p:nvPicPr>
        <p:blipFill rotWithShape="1">
          <a:blip r:embed="rId4" cstate="print"/>
          <a:srcRect b="31628"/>
          <a:stretch/>
        </p:blipFill>
        <p:spPr bwMode="auto">
          <a:xfrm>
            <a:off x="428596" y="1214422"/>
            <a:ext cx="7733950" cy="178483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571868" y="4143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285852" y="3857628"/>
            <a:ext cx="6143668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Құрамындағы элементтердің байланысына және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құрылымына қарай липидтер алуан түрлі болады.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Майлар өзара эфирлік байланыспен қосылатын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глицирин мен май қышқылынан тұрады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kk-KZ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910" y="3214686"/>
            <a:ext cx="1256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Глицерин 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071670" y="3214686"/>
            <a:ext cx="3509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үш карбон (май) қышқылдары </a:t>
            </a:r>
            <a:endParaRPr lang="ru-RU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43636" y="3214686"/>
            <a:ext cx="19697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 молекуласы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9524" t="72204" r="6666" b="12804"/>
          <a:stretch>
            <a:fillRect/>
          </a:stretch>
        </p:blipFill>
        <p:spPr bwMode="auto">
          <a:xfrm>
            <a:off x="0" y="4357694"/>
            <a:ext cx="9144000" cy="25003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29524" t="21880" r="6666" b="46931"/>
          <a:stretch>
            <a:fillRect/>
          </a:stretch>
        </p:blipFill>
        <p:spPr bwMode="auto">
          <a:xfrm>
            <a:off x="0" y="214290"/>
            <a:ext cx="9144000" cy="41434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"/>
            <a:ext cx="9144000" cy="67151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5857892"/>
            <a:ext cx="2056586" cy="364282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DD57CB1F-523D-47BF-B10F-AABAF4AC2EBD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6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428596" y="6215082"/>
            <a:ext cx="7900234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>
            <a:off x="714348" y="6429396"/>
            <a:ext cx="7215238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5127" name="Прямоугольник 9"/>
          <p:cNvSpPr>
            <a:spLocks noChangeArrowheads="1"/>
          </p:cNvSpPr>
          <p:nvPr/>
        </p:nvSpPr>
        <p:spPr bwMode="auto">
          <a:xfrm>
            <a:off x="0" y="428604"/>
            <a:ext cx="8072462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Қарапайым липидтер (Триглицеридтер)</a:t>
            </a: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6" name="Прямоугольник 15"/>
          <p:cNvSpPr>
            <a:spLocks noChangeArrowheads="1"/>
          </p:cNvSpPr>
          <p:nvPr/>
        </p:nvSpPr>
        <p:spPr bwMode="auto">
          <a:xfrm>
            <a:off x="285720" y="3357562"/>
            <a:ext cx="5357850" cy="23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endParaRPr lang="kk-KZ" sz="2100" dirty="0" smtClean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  <a:p>
            <a:endParaRPr lang="kk-KZ" sz="2100" dirty="0" smtClean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  <a:p>
            <a:endParaRPr lang="kk-KZ" sz="2100" dirty="0" smtClean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  <a:p>
            <a:endParaRPr lang="kk-KZ" sz="2100" dirty="0" smtClean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  <a:p>
            <a:endParaRPr lang="kk-KZ" sz="2100" dirty="0" smtClean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  <a:p>
            <a:endParaRPr lang="kk-KZ" sz="2100" dirty="0" smtClean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  <a:p>
            <a:endParaRPr lang="ru-RU" sz="2100" dirty="0">
              <a:solidFill>
                <a:srgbClr val="002060"/>
              </a:solidFill>
            </a:endParaRPr>
          </a:p>
        </p:txBody>
      </p:sp>
      <p:pic>
        <p:nvPicPr>
          <p:cNvPr id="19" name="Picture 4" descr="Картинки по запросу триглицери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7"/>
          <a:stretch>
            <a:fillRect/>
          </a:stretch>
        </p:blipFill>
        <p:spPr bwMode="auto">
          <a:xfrm>
            <a:off x="4929190" y="1357298"/>
            <a:ext cx="3357586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0034" y="142873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Триглицеридтер</a:t>
            </a:r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полярсыз, себебі молекуласында зарядтар біркелкі таралмаған. Бұл олардың сумен байланыс түзбейтінін және суда ерімейтінін білдіреді. </a:t>
            </a:r>
          </a:p>
          <a:p>
            <a:endParaRPr lang="kk-K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Триглицеридтер тығыздығы судың тығыздығынан төмен, сол себепті олар су бетінде қалқып жүреді. </a:t>
            </a:r>
          </a:p>
          <a:p>
            <a:endParaRPr lang="kk-K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 l="33013" t="72204" r="53028" b="13661"/>
          <a:stretch>
            <a:fillRect/>
          </a:stretch>
        </p:blipFill>
        <p:spPr bwMode="auto">
          <a:xfrm>
            <a:off x="5357818" y="3500438"/>
            <a:ext cx="2786082" cy="23574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30980" t="18293" r="2729" b="131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29454" y="6000768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C8F5C908-D295-4C8C-81B2-31C9D09ACF87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8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4100" name="Google Shape;124;p4"/>
          <p:cNvCxnSpPr>
            <a:cxnSpLocks noChangeShapeType="1"/>
          </p:cNvCxnSpPr>
          <p:nvPr/>
        </p:nvCxnSpPr>
        <p:spPr bwMode="auto">
          <a:xfrm>
            <a:off x="214282" y="6357958"/>
            <a:ext cx="8001056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4101" name="Google Shape;125;p4"/>
          <p:cNvCxnSpPr>
            <a:cxnSpLocks noChangeShapeType="1"/>
          </p:cNvCxnSpPr>
          <p:nvPr/>
        </p:nvCxnSpPr>
        <p:spPr bwMode="auto">
          <a:xfrm>
            <a:off x="357158" y="6572272"/>
            <a:ext cx="7500990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1" name="Google Shape;230;p65"/>
          <p:cNvSpPr txBox="1">
            <a:spLocks/>
          </p:cNvSpPr>
          <p:nvPr/>
        </p:nvSpPr>
        <p:spPr bwMode="auto">
          <a:xfrm>
            <a:off x="6357949" y="1441289"/>
            <a:ext cx="2469757" cy="4143885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155" indent="0" algn="ctr">
              <a:buNone/>
              <a:defRPr/>
            </a:pPr>
            <a:r>
              <a:rPr lang="ru-RU" sz="1200" dirty="0" smtClean="0">
                <a:sym typeface="Arial" pitchFamily="34" charset="0"/>
              </a:rPr>
              <a:t>                 </a:t>
            </a:r>
            <a:endParaRPr lang="ru-RU" sz="1200" i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3" name="Прямоугольник 13"/>
          <p:cNvSpPr>
            <a:spLocks noChangeArrowheads="1"/>
          </p:cNvSpPr>
          <p:nvPr/>
        </p:nvSpPr>
        <p:spPr bwMode="auto">
          <a:xfrm>
            <a:off x="1714480" y="436275"/>
            <a:ext cx="6429420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alt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Стероидтар</a:t>
            </a:r>
            <a:endParaRPr lang="en-US" alt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Прямоугольник 14"/>
          <p:cNvSpPr>
            <a:spLocks noChangeArrowheads="1"/>
          </p:cNvSpPr>
          <p:nvPr/>
        </p:nvSpPr>
        <p:spPr bwMode="auto">
          <a:xfrm>
            <a:off x="-771050" y="1508962"/>
            <a:ext cx="6439895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214546" y="6688931"/>
            <a:ext cx="2051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TimesNewRomanPS Bold" pitchFamily="1" charset="0"/>
              <a:buNone/>
            </a:pPr>
            <a:endParaRPr kumimoji="0" lang="ru-RU" alt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NewRomanPS Bold" pitchFamily="1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034" y="1428736"/>
            <a:ext cx="45005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Стероидтар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конденсацияланған төрт сақинадан тұратын, көміртегі қаңқасымен сипатталатын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липидтер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Холестерин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жануарлар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жасушаларының компоненті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табылатын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маңызды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стероид </a:t>
            </a:r>
          </a:p>
          <a:p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Дегенмен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холестериннің жануарларға қажеттілігі қанның жоғары деңгейі жүрек –қан тамырлары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аурына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себеп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endParaRPr lang="ru-RU" alt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Madina\Desktop\3d795f8f71003474-1024x6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357298"/>
            <a:ext cx="3805230" cy="304323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571604" y="4643446"/>
            <a:ext cx="71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Стероидтар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-барлық түрі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кристалл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оптикалық активті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органикалық ертінділерде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жақсы ериді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Мұндағы ең маңыздысы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холестерин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стероиды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гармондар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биосинтезіне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қатысады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витаминдер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кальций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процессін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реттейді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 омыртқалылардың сүйек қаңқасының құрылу процесіне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қатысы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бар. </a:t>
            </a:r>
            <a:endParaRPr lang="ru-RU" alt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4236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7087414" y="5643578"/>
            <a:ext cx="2056586" cy="364281"/>
          </a:xfrm>
          <a:noFill/>
          <a:ln>
            <a:miter lim="800000"/>
            <a:headEnd/>
            <a:tailEnd/>
          </a:ln>
        </p:spPr>
        <p:txBody>
          <a:bodyPr lIns="79432" tIns="39704" rIns="79432" bIns="39704"/>
          <a:lstStyle/>
          <a:p>
            <a:pPr>
              <a:buSzPts val="1100"/>
              <a:buFont typeface="Arial" charset="0"/>
              <a:buNone/>
            </a:pPr>
            <a:fld id="{C8F5C908-D295-4C8C-81B2-31C9D09ACF87}" type="slidenum">
              <a:rPr lang="ru-RU" altLang="ru-RU" b="1" smtClean="0">
                <a:solidFill>
                  <a:srgbClr val="002060"/>
                </a:solidFill>
                <a:latin typeface="Arial" charset="0"/>
                <a:cs typeface="Arial" charset="0"/>
                <a:sym typeface="Arial" charset="0"/>
              </a:rPr>
              <a:pPr>
                <a:buSzPts val="1100"/>
                <a:buFont typeface="Arial" charset="0"/>
                <a:buNone/>
              </a:pPr>
              <a:t>9</a:t>
            </a:fld>
            <a:endParaRPr lang="ru-RU" altLang="ru-RU" b="1" dirty="0" smtClean="0">
              <a:solidFill>
                <a:srgbClr val="002060"/>
              </a:solidFill>
              <a:latin typeface="Arial" charset="0"/>
              <a:cs typeface="Arial" charset="0"/>
              <a:sym typeface="Arial" charset="0"/>
            </a:endParaRPr>
          </a:p>
        </p:txBody>
      </p:sp>
      <p:cxnSp>
        <p:nvCxnSpPr>
          <p:cNvPr id="4100" name="Google Shape;124;p4"/>
          <p:cNvCxnSpPr>
            <a:cxnSpLocks noChangeShapeType="1"/>
          </p:cNvCxnSpPr>
          <p:nvPr/>
        </p:nvCxnSpPr>
        <p:spPr bwMode="auto">
          <a:xfrm>
            <a:off x="642910" y="5857892"/>
            <a:ext cx="7643866" cy="1588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cxnSp>
      <p:cxnSp>
        <p:nvCxnSpPr>
          <p:cNvPr id="4101" name="Google Shape;125;p4"/>
          <p:cNvCxnSpPr>
            <a:cxnSpLocks noChangeShapeType="1"/>
          </p:cNvCxnSpPr>
          <p:nvPr/>
        </p:nvCxnSpPr>
        <p:spPr bwMode="auto">
          <a:xfrm>
            <a:off x="1214414" y="6143644"/>
            <a:ext cx="6929486" cy="1588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</p:spPr>
      </p:cxnSp>
      <p:sp>
        <p:nvSpPr>
          <p:cNvPr id="11" name="Google Shape;230;p65"/>
          <p:cNvSpPr txBox="1">
            <a:spLocks/>
          </p:cNvSpPr>
          <p:nvPr/>
        </p:nvSpPr>
        <p:spPr bwMode="auto">
          <a:xfrm>
            <a:off x="6357949" y="1441289"/>
            <a:ext cx="2469757" cy="4143885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lIns="93712" tIns="93712" rIns="93712" bIns="93712"/>
          <a:lstStyle>
            <a:lvl1pPr marL="373063" indent="-3730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8038" indent="-3111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1488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39963" indent="-247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7155" indent="0" algn="ctr">
              <a:buNone/>
              <a:defRPr/>
            </a:pPr>
            <a:r>
              <a:rPr lang="ru-RU" sz="1200" dirty="0" smtClean="0">
                <a:sym typeface="Arial" pitchFamily="34" charset="0"/>
              </a:rPr>
              <a:t>                 </a:t>
            </a:r>
            <a:endParaRPr lang="ru-RU" sz="1200" i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3" name="Прямоугольник 13"/>
          <p:cNvSpPr>
            <a:spLocks noChangeArrowheads="1"/>
          </p:cNvSpPr>
          <p:nvPr/>
        </p:nvSpPr>
        <p:spPr bwMode="auto">
          <a:xfrm>
            <a:off x="214282" y="357167"/>
            <a:ext cx="7929618" cy="57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kk-K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Липидтердің қызметі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Прямоугольник 14"/>
          <p:cNvSpPr>
            <a:spLocks noChangeArrowheads="1"/>
          </p:cNvSpPr>
          <p:nvPr/>
        </p:nvSpPr>
        <p:spPr bwMode="auto">
          <a:xfrm>
            <a:off x="-771050" y="1508962"/>
            <a:ext cx="6439895" cy="51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214546" y="6688931"/>
            <a:ext cx="2051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buFont typeface="TimesNewRomanPS Bold" pitchFamily="1" charset="0"/>
              <a:buNone/>
            </a:pPr>
            <a:endParaRPr kumimoji="0" lang="ru-RU" alt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TimesNewRomanPS Bold" pitchFamily="1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208914"/>
              </p:ext>
            </p:extLst>
          </p:nvPr>
        </p:nvGraphicFramePr>
        <p:xfrm>
          <a:off x="357158" y="1071547"/>
          <a:ext cx="7643866" cy="422824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165634"/>
                <a:gridCol w="5478232"/>
              </a:tblGrid>
              <a:tr h="626681"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Қызметі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Мысалдар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931">
                <a:tc>
                  <a:txBody>
                    <a:bodyPr/>
                    <a:lstStyle/>
                    <a:p>
                      <a:r>
                        <a:rPr lang="kk-KZ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Энергетикалық </a:t>
                      </a:r>
                      <a:endParaRPr lang="ru-RU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Майлар  энергияның ең негізгі көзі. 1 г май май тотыққанда 38,9 кДж энергия бөлінеді. 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26681">
                <a:tc>
                  <a:txBody>
                    <a:bodyPr/>
                    <a:lstStyle/>
                    <a:p>
                      <a:r>
                        <a:rPr lang="kk-KZ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Қор заты</a:t>
                      </a:r>
                      <a:endParaRPr lang="ru-RU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АТФ синтезі үшін энергия көзі</a:t>
                      </a:r>
                      <a:endParaRPr lang="en-US" sz="18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kk-KZ" sz="1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Метаболиттік су көзі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74548">
                <a:tc>
                  <a:txBody>
                    <a:bodyPr/>
                    <a:lstStyle/>
                    <a:p>
                      <a:r>
                        <a:rPr lang="kk-KZ" sz="18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Құрылымдық</a:t>
                      </a:r>
                      <a:endParaRPr lang="ru-RU" sz="1800" b="1" i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kk-KZ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Фосфолипидтердің қос қабаты жасуша мембранасының негізі болып табылады.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18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Холестерин стероиды жануарлар жасушасының</a:t>
                      </a:r>
                      <a:r>
                        <a:rPr lang="kk-KZ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мембранасы құрамына кіреді </a:t>
                      </a:r>
                      <a:endParaRPr lang="en-US" sz="1800" b="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kk-KZ" sz="18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Кейбір ұлпалардың жасуша мембранасы құрамына сонымен қатар липопротеиндер мен гликолиппидтер кіреді 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2213</TotalTime>
  <Words>1037</Words>
  <Application>Microsoft Office PowerPoint</Application>
  <PresentationFormat>Экран (4:3)</PresentationFormat>
  <Paragraphs>163</Paragraphs>
  <Slides>24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Open Sans</vt:lpstr>
      <vt:lpstr>Times New Roman</vt:lpstr>
      <vt:lpstr>TimesNewRomanPS 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Madina</dc:creator>
  <cp:lastModifiedBy>Huawei</cp:lastModifiedBy>
  <cp:revision>212</cp:revision>
  <dcterms:created xsi:type="dcterms:W3CDTF">2020-07-14T09:45:37Z</dcterms:created>
  <dcterms:modified xsi:type="dcterms:W3CDTF">2024-11-02T17:08:06Z</dcterms:modified>
</cp:coreProperties>
</file>