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4.jpeg" ContentType="image/jpeg"/>
  <Override PartName="/ppt/media/image1.png" ContentType="image/png"/>
  <Override PartName="/ppt/media/image3.png" ContentType="image/png"/>
  <Override PartName="/ppt/media/image5.jpeg" ContentType="image/jpeg"/>
  <Override PartName="/ppt/media/image6.png" ContentType="image/png"/>
  <Override PartName="/ppt/media/image7.png" ContentType="image/png"/>
  <Override PartName="/ppt/media/image15.png" ContentType="image/png"/>
  <Override PartName="/ppt/media/image8.jpeg" ContentType="image/jpeg"/>
  <Override PartName="/ppt/media/image9.png" ContentType="image/png"/>
  <Override PartName="/ppt/media/image14.jpeg" ContentType="image/jpeg"/>
  <Override PartName="/ppt/media/image2.wmf" ContentType="image/x-wmf"/>
  <Override PartName="/ppt/media/image10.png" ContentType="image/png"/>
  <Override PartName="/ppt/media/image13.jpeg" ContentType="image/jpeg"/>
  <Override PartName="/ppt/media/image11.jpeg" ContentType="image/jpeg"/>
  <Override PartName="/ppt/media/image12.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1"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0691813" cy="7559675"/>
  <p:notesSz cx="6796088"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AB0C30F-126F-4C45-A988-97AF9C35C04D}"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
</Relationships>
</file>

<file path=ppt/slideMasters/_rels/slideMaster3.xml.rels><?xml version="1.0" encoding="UTF-8"?>
<Relationships xmlns="http://schemas.openxmlformats.org/package/2006/relationships"><Relationship Id="rId1" Type="http://schemas.openxmlformats.org/officeDocument/2006/relationships/theme" Target="../theme/theme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0" name="Rectangle 6"/>
          <p:cNvSpPr/>
          <p:nvPr/>
        </p:nvSpPr>
        <p:spPr>
          <a:xfrm>
            <a:off x="214200" y="201600"/>
            <a:ext cx="10265040" cy="715788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1" name="PlaceHolder 1"/>
          <p:cNvSpPr>
            <a:spLocks noGrp="1"/>
          </p:cNvSpPr>
          <p:nvPr>
            <p:ph type="title"/>
          </p:nvPr>
        </p:nvSpPr>
        <p:spPr>
          <a:xfrm>
            <a:off x="1001520" y="671400"/>
            <a:ext cx="8662680" cy="1495440"/>
          </a:xfrm>
          <a:prstGeom prst="rect">
            <a:avLst/>
          </a:prstGeom>
          <a:noFill/>
          <a:ln w="0">
            <a:noFill/>
          </a:ln>
        </p:spPr>
        <p:txBody>
          <a:bodyPr lIns="90000" rIns="90000" tIns="46800" bIns="4680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4400" strike="noStrike" u="none">
                <a:solidFill>
                  <a:srgbClr val="a6b727"/>
                </a:solidFill>
                <a:uFillTx/>
                <a:latin typeface="Corbel"/>
              </a:rPr>
              <a:t>Click to edit the title text format</a:t>
            </a:r>
            <a:endParaRPr b="0" lang="ru-RU" sz="4400" strike="noStrike" u="none">
              <a:solidFill>
                <a:srgbClr val="a6b727"/>
              </a:solidFill>
              <a:uFillTx/>
              <a:latin typeface="Corbel"/>
            </a:endParaRPr>
          </a:p>
        </p:txBody>
      </p:sp>
      <p:sp>
        <p:nvSpPr>
          <p:cNvPr id="2" name="PlaceHolder 2"/>
          <p:cNvSpPr>
            <a:spLocks noGrp="1"/>
          </p:cNvSpPr>
          <p:nvPr>
            <p:ph type="body"/>
          </p:nvPr>
        </p:nvSpPr>
        <p:spPr>
          <a:xfrm>
            <a:off x="1002960" y="2268360"/>
            <a:ext cx="8658360" cy="4453200"/>
          </a:xfrm>
          <a:prstGeom prst="rect">
            <a:avLst/>
          </a:prstGeom>
          <a:noFill/>
          <a:ln w="0">
            <a:noFill/>
          </a:ln>
        </p:spPr>
        <p:txBody>
          <a:bodyPr lIns="90000" rIns="90000" tIns="46800" bIns="46800"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Click to edit the outline text format</a:t>
            </a:r>
            <a:endParaRPr b="0" lang="ru-RU" sz="2200" strike="noStrike" u="none">
              <a:solidFill>
                <a:srgbClr val="a6b727"/>
              </a:solidFill>
              <a:uFillTx/>
              <a:latin typeface="Corbel"/>
            </a:endParaRPr>
          </a:p>
          <a:p>
            <a:pPr lvl="1" marL="378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Second Outline Level</a:t>
            </a:r>
            <a:endParaRPr b="0" lang="ru-RU" sz="2200" strike="noStrike" u="none">
              <a:solidFill>
                <a:srgbClr val="a6b727"/>
              </a:solidFill>
              <a:uFillTx/>
              <a:latin typeface="Corbel"/>
            </a:endParaRPr>
          </a:p>
          <a:p>
            <a:pPr lvl="2" marL="6048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Third Outline Level</a:t>
            </a:r>
            <a:endParaRPr b="0" lang="ru-RU" sz="2200" strike="noStrike" u="none">
              <a:solidFill>
                <a:srgbClr val="a6b727"/>
              </a:solidFill>
              <a:uFillTx/>
              <a:latin typeface="Corbel"/>
            </a:endParaRPr>
          </a:p>
          <a:p>
            <a:pPr lvl="3" marL="83016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Fourth Outline Level</a:t>
            </a:r>
            <a:endParaRPr b="0" lang="ru-RU" sz="2200" strike="noStrike" u="none">
              <a:solidFill>
                <a:srgbClr val="a6b727"/>
              </a:solidFill>
              <a:uFillTx/>
              <a:latin typeface="Corbel"/>
            </a:endParaRPr>
          </a:p>
          <a:p>
            <a:pPr lvl="4" marL="101448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Fifth Outline Level</a:t>
            </a:r>
            <a:endParaRPr b="0" lang="ru-RU" sz="2200" strike="noStrike" u="none">
              <a:solidFill>
                <a:srgbClr val="a6b727"/>
              </a:solidFill>
              <a:uFillTx/>
              <a:latin typeface="Corbel"/>
            </a:endParaRPr>
          </a:p>
          <a:p>
            <a:pPr lvl="5"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Sixth Outline Level</a:t>
            </a:r>
            <a:endParaRPr b="0" lang="ru-RU" sz="2200" strike="noStrike" u="none">
              <a:solidFill>
                <a:srgbClr val="a6b727"/>
              </a:solidFill>
              <a:uFillTx/>
              <a:latin typeface="Corbel"/>
            </a:endParaRPr>
          </a:p>
          <a:p>
            <a:pPr lvl="6"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Seventh Outline Level</a:t>
            </a:r>
            <a:endParaRPr b="0" lang="ru-RU" sz="2200" strike="noStrike" u="none">
              <a:solidFill>
                <a:srgbClr val="a6b727"/>
              </a:solidFill>
              <a:uFillTx/>
              <a:latin typeface="Corbel"/>
            </a:endParaRPr>
          </a:p>
        </p:txBody>
      </p:sp>
      <p:sp>
        <p:nvSpPr>
          <p:cNvPr id="3" name="PlaceHolder 3"/>
          <p:cNvSpPr>
            <a:spLocks noGrp="1"/>
          </p:cNvSpPr>
          <p:nvPr>
            <p:ph type="dt" idx="1"/>
          </p:nvPr>
        </p:nvSpPr>
        <p:spPr>
          <a:xfrm>
            <a:off x="1001520" y="6862680"/>
            <a:ext cx="204300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4" name="PlaceHolder 4"/>
          <p:cNvSpPr>
            <a:spLocks noGrp="1"/>
          </p:cNvSpPr>
          <p:nvPr>
            <p:ph type="ftr" idx="2"/>
          </p:nvPr>
        </p:nvSpPr>
        <p:spPr>
          <a:xfrm>
            <a:off x="3463920" y="6862680"/>
            <a:ext cx="413712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5" name="PlaceHolder 5"/>
          <p:cNvSpPr>
            <a:spLocks noGrp="1"/>
          </p:cNvSpPr>
          <p:nvPr>
            <p:ph type="sldNum" idx="3"/>
          </p:nvPr>
        </p:nvSpPr>
        <p:spPr>
          <a:xfrm>
            <a:off x="8183520" y="6862680"/>
            <a:ext cx="1495440" cy="40176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100" strike="noStrike" u="none">
                <a:solidFill>
                  <a:srgbClr val="a6b727"/>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9757707-BBBE-484B-BFF2-1090EFB3A2B8}" type="slidenum">
              <a:rPr b="0" lang="ru-RU" sz="1100" strike="noStrike" u="none">
                <a:solidFill>
                  <a:srgbClr val="a6b727"/>
                </a:solidFill>
                <a:uFillTx/>
                <a:latin typeface="Arial"/>
              </a:rPr>
              <a:t>&lt;number&gt;</a:t>
            </a:fld>
            <a:endParaRPr b="0" lang="ru-RU" sz="11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6" name="Rectangle 6"/>
          <p:cNvSpPr/>
          <p:nvPr/>
        </p:nvSpPr>
        <p:spPr>
          <a:xfrm>
            <a:off x="214200" y="201600"/>
            <a:ext cx="10265040" cy="7157880"/>
          </a:xfrm>
          <a:prstGeom prst="rect">
            <a:avLst/>
          </a:prstGeom>
          <a:solidFill>
            <a:srgbClr val="a6b727"/>
          </a:solidFill>
          <a:ln w="12600">
            <a:solidFill>
              <a:srgbClr val="ffffff"/>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7" name="Straight Connector 7"/>
          <p:cNvSpPr/>
          <p:nvPr/>
        </p:nvSpPr>
        <p:spPr>
          <a:xfrm>
            <a:off x="1735200" y="4116240"/>
            <a:ext cx="7218360" cy="0"/>
          </a:xfrm>
          <a:prstGeom prst="line">
            <a:avLst/>
          </a:prstGeom>
          <a:ln w="10080">
            <a:solidFill>
              <a:srgbClr val="ffffff"/>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8" name="PlaceHolder 1"/>
          <p:cNvSpPr>
            <a:spLocks noGrp="1"/>
          </p:cNvSpPr>
          <p:nvPr>
            <p:ph type="title"/>
          </p:nvPr>
        </p:nvSpPr>
        <p:spPr>
          <a:xfrm>
            <a:off x="1001520" y="671400"/>
            <a:ext cx="8662680" cy="1495440"/>
          </a:xfrm>
          <a:prstGeom prst="rect">
            <a:avLst/>
          </a:prstGeom>
          <a:noFill/>
          <a:ln w="0">
            <a:noFill/>
          </a:ln>
        </p:spPr>
        <p:txBody>
          <a:bodyPr lIns="90000" rIns="90000" tIns="46800" bIns="4680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4400" strike="noStrike" u="none">
                <a:solidFill>
                  <a:srgbClr val="a6b727"/>
                </a:solidFill>
                <a:uFillTx/>
                <a:latin typeface="Corbel"/>
              </a:rPr>
              <a:t>Click to edit the title text format</a:t>
            </a:r>
            <a:endParaRPr b="0" lang="ru-RU" sz="4400" strike="noStrike" u="none">
              <a:solidFill>
                <a:srgbClr val="a6b727"/>
              </a:solidFill>
              <a:uFillTx/>
              <a:latin typeface="Corbel"/>
            </a:endParaRPr>
          </a:p>
        </p:txBody>
      </p:sp>
      <p:sp>
        <p:nvSpPr>
          <p:cNvPr id="9" name="PlaceHolder 2"/>
          <p:cNvSpPr>
            <a:spLocks noGrp="1"/>
          </p:cNvSpPr>
          <p:nvPr>
            <p:ph type="body"/>
          </p:nvPr>
        </p:nvSpPr>
        <p:spPr>
          <a:xfrm>
            <a:off x="1002960" y="2268360"/>
            <a:ext cx="8658360" cy="4453200"/>
          </a:xfrm>
          <a:prstGeom prst="rect">
            <a:avLst/>
          </a:prstGeom>
          <a:noFill/>
          <a:ln w="0">
            <a:noFill/>
          </a:ln>
        </p:spPr>
        <p:txBody>
          <a:bodyPr lIns="90000" rIns="90000" tIns="46800" bIns="46800"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Click to edit the outline text format</a:t>
            </a:r>
            <a:endParaRPr b="0" lang="ru-RU" sz="2200" strike="noStrike" u="none">
              <a:solidFill>
                <a:srgbClr val="a6b727"/>
              </a:solidFill>
              <a:uFillTx/>
              <a:latin typeface="Corbel"/>
            </a:endParaRPr>
          </a:p>
          <a:p>
            <a:pPr lvl="1" marL="378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Second Outline Level</a:t>
            </a:r>
            <a:endParaRPr b="0" lang="ru-RU" sz="2200" strike="noStrike" u="none">
              <a:solidFill>
                <a:srgbClr val="a6b727"/>
              </a:solidFill>
              <a:uFillTx/>
              <a:latin typeface="Corbel"/>
            </a:endParaRPr>
          </a:p>
          <a:p>
            <a:pPr lvl="2" marL="6048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Third Outline Level</a:t>
            </a:r>
            <a:endParaRPr b="0" lang="ru-RU" sz="2200" strike="noStrike" u="none">
              <a:solidFill>
                <a:srgbClr val="a6b727"/>
              </a:solidFill>
              <a:uFillTx/>
              <a:latin typeface="Corbel"/>
            </a:endParaRPr>
          </a:p>
          <a:p>
            <a:pPr lvl="3" marL="83016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Fourth Outline Level</a:t>
            </a:r>
            <a:endParaRPr b="0" lang="ru-RU" sz="2200" strike="noStrike" u="none">
              <a:solidFill>
                <a:srgbClr val="a6b727"/>
              </a:solidFill>
              <a:uFillTx/>
              <a:latin typeface="Corbel"/>
            </a:endParaRPr>
          </a:p>
          <a:p>
            <a:pPr lvl="4" marL="101448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Fifth Outline Level</a:t>
            </a:r>
            <a:endParaRPr b="0" lang="ru-RU" sz="2200" strike="noStrike" u="none">
              <a:solidFill>
                <a:srgbClr val="a6b727"/>
              </a:solidFill>
              <a:uFillTx/>
              <a:latin typeface="Corbel"/>
            </a:endParaRPr>
          </a:p>
          <a:p>
            <a:pPr lvl="5"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Sixth Outline Level</a:t>
            </a:r>
            <a:endParaRPr b="0" lang="ru-RU" sz="2200" strike="noStrike" u="none">
              <a:solidFill>
                <a:srgbClr val="a6b727"/>
              </a:solidFill>
              <a:uFillTx/>
              <a:latin typeface="Corbel"/>
            </a:endParaRPr>
          </a:p>
          <a:p>
            <a:pPr lvl="6"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Seventh Outline Level</a:t>
            </a:r>
            <a:endParaRPr b="0" lang="ru-RU" sz="2200" strike="noStrike" u="none">
              <a:solidFill>
                <a:srgbClr val="a6b727"/>
              </a:solidFill>
              <a:uFillTx/>
              <a:latin typeface="Corbel"/>
            </a:endParaRPr>
          </a:p>
        </p:txBody>
      </p:sp>
      <p:sp>
        <p:nvSpPr>
          <p:cNvPr id="10" name="PlaceHolder 3"/>
          <p:cNvSpPr>
            <a:spLocks noGrp="1"/>
          </p:cNvSpPr>
          <p:nvPr>
            <p:ph type="dt" idx="4"/>
          </p:nvPr>
        </p:nvSpPr>
        <p:spPr>
          <a:xfrm>
            <a:off x="1001520" y="6862680"/>
            <a:ext cx="204300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1" name="PlaceHolder 4"/>
          <p:cNvSpPr>
            <a:spLocks noGrp="1"/>
          </p:cNvSpPr>
          <p:nvPr>
            <p:ph type="ftr" idx="5"/>
          </p:nvPr>
        </p:nvSpPr>
        <p:spPr>
          <a:xfrm>
            <a:off x="3463920" y="6862680"/>
            <a:ext cx="413712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2" name="PlaceHolder 5"/>
          <p:cNvSpPr>
            <a:spLocks noGrp="1"/>
          </p:cNvSpPr>
          <p:nvPr>
            <p:ph type="sldNum" idx="6"/>
          </p:nvPr>
        </p:nvSpPr>
        <p:spPr>
          <a:xfrm>
            <a:off x="8183520" y="6862680"/>
            <a:ext cx="1495440" cy="40176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100" strike="noStrike" u="none">
                <a:solidFill>
                  <a:srgbClr val="ffffff"/>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AEC8457-9C4C-401C-B9FD-25C2E639E8D3}" type="slidenum">
              <a:rPr b="0" lang="ru-RU" sz="1100" strike="noStrike" u="none">
                <a:solidFill>
                  <a:srgbClr val="ffffff"/>
                </a:solidFill>
                <a:uFillTx/>
                <a:latin typeface="Arial"/>
              </a:rPr>
              <a:t>&lt;number&gt;</a:t>
            </a:fld>
            <a:endParaRPr b="0" lang="ru-RU" sz="11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a6b727"/>
        </a:solidFill>
      </p:bgPr>
    </p:bg>
    <p:spTree>
      <p:nvGrpSpPr>
        <p:cNvPr id="1" name=""/>
        <p:cNvGrpSpPr/>
        <p:nvPr/>
      </p:nvGrpSpPr>
      <p:grpSpPr>
        <a:xfrm>
          <a:off x="0" y="0"/>
          <a:ext cx="0" cy="0"/>
          <a:chOff x="0" y="0"/>
          <a:chExt cx="0" cy="0"/>
        </a:xfrm>
      </p:grpSpPr>
      <p:sp>
        <p:nvSpPr>
          <p:cNvPr id="13" name="Rectangle 6"/>
          <p:cNvSpPr/>
          <p:nvPr/>
        </p:nvSpPr>
        <p:spPr>
          <a:xfrm>
            <a:off x="214200" y="201600"/>
            <a:ext cx="10265040" cy="715788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14" name="Straight Connector 6"/>
          <p:cNvSpPr/>
          <p:nvPr/>
        </p:nvSpPr>
        <p:spPr>
          <a:xfrm>
            <a:off x="1738440" y="4432320"/>
            <a:ext cx="7216560" cy="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15" name="PlaceHolder 1"/>
          <p:cNvSpPr>
            <a:spLocks noGrp="1"/>
          </p:cNvSpPr>
          <p:nvPr>
            <p:ph type="title"/>
          </p:nvPr>
        </p:nvSpPr>
        <p:spPr>
          <a:xfrm>
            <a:off x="1001520" y="671400"/>
            <a:ext cx="8662680" cy="1495440"/>
          </a:xfrm>
          <a:prstGeom prst="rect">
            <a:avLst/>
          </a:prstGeom>
          <a:noFill/>
          <a:ln w="0">
            <a:noFill/>
          </a:ln>
        </p:spPr>
        <p:txBody>
          <a:bodyPr lIns="90000" rIns="90000" tIns="46800" bIns="4680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4400" strike="noStrike" u="none">
                <a:solidFill>
                  <a:srgbClr val="a6b727"/>
                </a:solidFill>
                <a:uFillTx/>
                <a:latin typeface="Corbel"/>
              </a:rPr>
              <a:t>Click to edit the title text format</a:t>
            </a:r>
            <a:endParaRPr b="0" lang="ru-RU" sz="4400" strike="noStrike" u="none">
              <a:solidFill>
                <a:srgbClr val="a6b727"/>
              </a:solidFill>
              <a:uFillTx/>
              <a:latin typeface="Corbel"/>
            </a:endParaRPr>
          </a:p>
        </p:txBody>
      </p:sp>
      <p:sp>
        <p:nvSpPr>
          <p:cNvPr id="16" name="PlaceHolder 2"/>
          <p:cNvSpPr>
            <a:spLocks noGrp="1"/>
          </p:cNvSpPr>
          <p:nvPr>
            <p:ph type="body"/>
          </p:nvPr>
        </p:nvSpPr>
        <p:spPr>
          <a:xfrm>
            <a:off x="1002960" y="2268360"/>
            <a:ext cx="8658360" cy="4453200"/>
          </a:xfrm>
          <a:prstGeom prst="rect">
            <a:avLst/>
          </a:prstGeom>
          <a:noFill/>
          <a:ln w="0">
            <a:noFill/>
          </a:ln>
        </p:spPr>
        <p:txBody>
          <a:bodyPr lIns="90000" rIns="90000" tIns="46800" bIns="46800"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Click to edit the outline text format</a:t>
            </a:r>
            <a:endParaRPr b="0" lang="ru-RU" sz="2200" strike="noStrike" u="none">
              <a:solidFill>
                <a:srgbClr val="a6b727"/>
              </a:solidFill>
              <a:uFillTx/>
              <a:latin typeface="Corbel"/>
            </a:endParaRPr>
          </a:p>
          <a:p>
            <a:pPr lvl="1" marL="378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Second Outline Level</a:t>
            </a:r>
            <a:endParaRPr b="0" lang="ru-RU" sz="2200" strike="noStrike" u="none">
              <a:solidFill>
                <a:srgbClr val="a6b727"/>
              </a:solidFill>
              <a:uFillTx/>
              <a:latin typeface="Corbel"/>
            </a:endParaRPr>
          </a:p>
          <a:p>
            <a:pPr lvl="2" marL="6048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Third Outline Level</a:t>
            </a:r>
            <a:endParaRPr b="0" lang="ru-RU" sz="2200" strike="noStrike" u="none">
              <a:solidFill>
                <a:srgbClr val="a6b727"/>
              </a:solidFill>
              <a:uFillTx/>
              <a:latin typeface="Corbel"/>
            </a:endParaRPr>
          </a:p>
          <a:p>
            <a:pPr lvl="3" marL="83016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Fourth Outline Level</a:t>
            </a:r>
            <a:endParaRPr b="0" lang="ru-RU" sz="2200" strike="noStrike" u="none">
              <a:solidFill>
                <a:srgbClr val="a6b727"/>
              </a:solidFill>
              <a:uFillTx/>
              <a:latin typeface="Corbel"/>
            </a:endParaRPr>
          </a:p>
          <a:p>
            <a:pPr lvl="4" marL="101448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Fifth Outline Level</a:t>
            </a:r>
            <a:endParaRPr b="0" lang="ru-RU" sz="2200" strike="noStrike" u="none">
              <a:solidFill>
                <a:srgbClr val="a6b727"/>
              </a:solidFill>
              <a:uFillTx/>
              <a:latin typeface="Corbel"/>
            </a:endParaRPr>
          </a:p>
          <a:p>
            <a:pPr lvl="5"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Sixth Outline Level</a:t>
            </a:r>
            <a:endParaRPr b="0" lang="ru-RU" sz="2200" strike="noStrike" u="none">
              <a:solidFill>
                <a:srgbClr val="a6b727"/>
              </a:solidFill>
              <a:uFillTx/>
              <a:latin typeface="Corbel"/>
            </a:endParaRPr>
          </a:p>
          <a:p>
            <a:pPr lvl="6" marL="1014480" indent="-150840">
              <a:lnSpc>
                <a:spcPct val="90000"/>
              </a:lnSpc>
              <a:spcBef>
                <a:spcPts val="1100"/>
              </a:spcBef>
              <a:buClr>
                <a:srgbClr val="000000"/>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200" strike="noStrike" u="none">
                <a:solidFill>
                  <a:srgbClr val="a6b727"/>
                </a:solidFill>
                <a:uFillTx/>
                <a:latin typeface="Corbel"/>
              </a:rPr>
              <a:t>Seventh Outline Level</a:t>
            </a:r>
            <a:endParaRPr b="0" lang="ru-RU" sz="2200" strike="noStrike" u="none">
              <a:solidFill>
                <a:srgbClr val="a6b727"/>
              </a:solidFill>
              <a:uFillTx/>
              <a:latin typeface="Corbel"/>
            </a:endParaRPr>
          </a:p>
        </p:txBody>
      </p:sp>
      <p:sp>
        <p:nvSpPr>
          <p:cNvPr id="17" name="PlaceHolder 3"/>
          <p:cNvSpPr>
            <a:spLocks noGrp="1"/>
          </p:cNvSpPr>
          <p:nvPr>
            <p:ph type="dt" idx="7"/>
          </p:nvPr>
        </p:nvSpPr>
        <p:spPr>
          <a:xfrm>
            <a:off x="1001520" y="6862680"/>
            <a:ext cx="204300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8" name="PlaceHolder 4"/>
          <p:cNvSpPr>
            <a:spLocks noGrp="1"/>
          </p:cNvSpPr>
          <p:nvPr>
            <p:ph type="ftr" idx="8"/>
          </p:nvPr>
        </p:nvSpPr>
        <p:spPr>
          <a:xfrm>
            <a:off x="3463920" y="6862680"/>
            <a:ext cx="4137120" cy="4017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19" name="PlaceHolder 5"/>
          <p:cNvSpPr>
            <a:spLocks noGrp="1"/>
          </p:cNvSpPr>
          <p:nvPr>
            <p:ph type="sldNum" idx="9"/>
          </p:nvPr>
        </p:nvSpPr>
        <p:spPr>
          <a:xfrm>
            <a:off x="8183520" y="6862680"/>
            <a:ext cx="1495440" cy="40176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100" strike="noStrike" u="none">
                <a:solidFill>
                  <a:srgbClr val="a6b727"/>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AACE9CE-9C75-4C0B-A2E8-E66BA9FBBDAC}" type="slidenum">
              <a:rPr b="0" lang="ru-RU" sz="1100" strike="noStrike" u="none">
                <a:solidFill>
                  <a:srgbClr val="a6b727"/>
                </a:solidFill>
                <a:uFillTx/>
                <a:latin typeface="Arial"/>
              </a:rPr>
              <a:t>&lt;number&gt;</a:t>
            </a:fld>
            <a:endParaRPr b="0" lang="ru-RU" sz="11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wmf"/><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Google Shape;76;p1"/>
          <p:cNvSpPr/>
          <p:nvPr/>
        </p:nvSpPr>
        <p:spPr>
          <a:xfrm>
            <a:off x="563400" y="4016520"/>
            <a:ext cx="9563400" cy="1333440"/>
          </a:xfrm>
          <a:prstGeom prst="rect">
            <a:avLst/>
          </a:prstGeom>
          <a:solidFill>
            <a:srgbClr val="d8e8f1"/>
          </a:solidFill>
          <a:ln w="0">
            <a:noFill/>
          </a:ln>
        </p:spPr>
        <p:style>
          <a:lnRef idx="0"/>
          <a:fillRef idx="0"/>
          <a:effectRef idx="0"/>
          <a:fontRef idx="minor"/>
        </p:style>
        <p:txBody>
          <a:bodyPr lIns="56520" rIns="56520" tIns="28440" bIns="2844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Тақырыбы:</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Times New Roman"/>
              </a:rPr>
              <a:t>Көмірсуларды жіктеу: моносахаридтер, дисахаридтер, полисахаридтер.</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cxnSp>
        <p:nvCxnSpPr>
          <p:cNvPr id="21" name="Google Shape;77;p1"/>
          <p:cNvCxnSpPr/>
          <p:nvPr/>
        </p:nvCxnSpPr>
        <p:spPr>
          <a:xfrm>
            <a:off x="1428840" y="6406920"/>
            <a:ext cx="8115840" cy="1080"/>
          </a:xfrm>
          <a:prstGeom prst="straightConnector1">
            <a:avLst/>
          </a:prstGeom>
          <a:ln w="38160">
            <a:solidFill>
              <a:srgbClr val="090f78"/>
            </a:solidFill>
            <a:miter/>
          </a:ln>
        </p:spPr>
      </p:cxnSp>
      <p:cxnSp>
        <p:nvCxnSpPr>
          <p:cNvPr id="22" name="Google Shape;78;p1"/>
          <p:cNvCxnSpPr/>
          <p:nvPr/>
        </p:nvCxnSpPr>
        <p:spPr>
          <a:xfrm>
            <a:off x="1494000" y="6706800"/>
            <a:ext cx="7850880" cy="1080"/>
          </a:xfrm>
          <a:prstGeom prst="straightConnector1">
            <a:avLst/>
          </a:prstGeom>
          <a:ln w="38160">
            <a:solidFill>
              <a:srgbClr val="00b050"/>
            </a:solidFill>
            <a:miter/>
          </a:ln>
        </p:spPr>
      </p:cxnSp>
      <p:sp>
        <p:nvSpPr>
          <p:cNvPr id="23" name="Прямоугольник 8"/>
          <p:cNvSpPr/>
          <p:nvPr/>
        </p:nvSpPr>
        <p:spPr>
          <a:xfrm>
            <a:off x="2268360" y="5430960"/>
            <a:ext cx="5796000" cy="501480"/>
          </a:xfrm>
          <a:prstGeom prst="rect">
            <a:avLst/>
          </a:prstGeom>
          <a:solidFill>
            <a:srgbClr val="e6e6e6"/>
          </a:solidFill>
          <a:ln w="19080">
            <a:solidFill>
              <a:srgbClr val="d8e8f1"/>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2060"/>
                </a:solidFill>
                <a:uFillTx/>
                <a:latin typeface="Times New Roman"/>
                <a:ea typeface="Times New Roman"/>
              </a:rPr>
              <a:t>10- сынып </a:t>
            </a:r>
            <a:r>
              <a:rPr b="0" i="1" lang="kk-KZ" sz="2000" strike="noStrike" u="none">
                <a:solidFill>
                  <a:srgbClr val="002060"/>
                </a:solidFill>
                <a:uFillTx/>
                <a:latin typeface="Times New Roman"/>
                <a:ea typeface="Times New Roman"/>
              </a:rPr>
              <a:t>(Қоғамдық – гуманитарлық бағыты)</a:t>
            </a:r>
            <a:endParaRPr b="0" lang="ru-RU" sz="2000" strike="noStrike" u="none">
              <a:solidFill>
                <a:srgbClr val="000000"/>
              </a:solidFill>
              <a:uFillTx/>
              <a:latin typeface="Arial"/>
            </a:endParaRPr>
          </a:p>
        </p:txBody>
      </p:sp>
    </p:spTree>
  </p:cSld>
  <p:transition spd="slow">
    <p:circl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Рисунок 1" descr=""/>
          <p:cNvPicPr/>
          <p:nvPr/>
        </p:nvPicPr>
        <p:blipFill>
          <a:blip r:embed="rId1"/>
          <a:stretch/>
        </p:blipFill>
        <p:spPr>
          <a:xfrm>
            <a:off x="314280" y="533520"/>
            <a:ext cx="8921880" cy="846000"/>
          </a:xfrm>
          <a:prstGeom prst="rect">
            <a:avLst/>
          </a:prstGeom>
          <a:ln w="0">
            <a:noFill/>
          </a:ln>
        </p:spPr>
      </p:pic>
      <p:pic>
        <p:nvPicPr>
          <p:cNvPr id="88" name="Picture 2" descr="http://k-ok.ru/txt/img-kstati/21.jpg"/>
          <p:cNvPicPr/>
          <p:nvPr/>
        </p:nvPicPr>
        <p:blipFill>
          <a:blip r:embed="rId2"/>
          <a:stretch/>
        </p:blipFill>
        <p:spPr>
          <a:xfrm>
            <a:off x="1241280" y="1508040"/>
            <a:ext cx="3467160" cy="2470320"/>
          </a:xfrm>
          <a:prstGeom prst="rect">
            <a:avLst/>
          </a:prstGeom>
          <a:ln w="0">
            <a:noFill/>
          </a:ln>
        </p:spPr>
      </p:pic>
      <p:pic>
        <p:nvPicPr>
          <p:cNvPr id="89" name="Picture 4" descr="http://wood-grib.narod.ru/images/23.jpg"/>
          <p:cNvPicPr/>
          <p:nvPr/>
        </p:nvPicPr>
        <p:blipFill>
          <a:blip r:embed="rId3"/>
          <a:stretch/>
        </p:blipFill>
        <p:spPr>
          <a:xfrm>
            <a:off x="5380200" y="1508040"/>
            <a:ext cx="3792240" cy="2470320"/>
          </a:xfrm>
          <a:prstGeom prst="rect">
            <a:avLst/>
          </a:prstGeom>
          <a:ln w="0">
            <a:noFill/>
          </a:ln>
        </p:spPr>
      </p:pic>
      <p:sp>
        <p:nvSpPr>
          <p:cNvPr id="90" name="Прямоугольник 6"/>
          <p:cNvSpPr/>
          <p:nvPr/>
        </p:nvSpPr>
        <p:spPr>
          <a:xfrm>
            <a:off x="477720" y="4554360"/>
            <a:ext cx="9804600" cy="2288520"/>
          </a:xfrm>
          <a:prstGeom prst="rect">
            <a:avLst/>
          </a:prstGeom>
          <a:solidFill>
            <a:srgbClr val="f0f5d0"/>
          </a:solidFill>
          <a:ln w="9360">
            <a:solidFill>
              <a:srgbClr val="00206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700" strike="noStrike" u="none">
                <a:solidFill>
                  <a:srgbClr val="565349"/>
                </a:solidFill>
                <a:uFillTx/>
                <a:latin typeface="Times New Roman"/>
                <a:ea typeface="Times New Roman"/>
              </a:rPr>
              <a:t>     </a:t>
            </a:r>
            <a:r>
              <a:rPr b="1" lang="kk-KZ" sz="2400" strike="noStrike" u="none">
                <a:solidFill>
                  <a:srgbClr val="002060"/>
                </a:solidFill>
                <a:uFillTx/>
                <a:latin typeface="Times New Roman"/>
                <a:ea typeface="Times New Roman"/>
              </a:rPr>
              <a:t>Хитин </a:t>
            </a:r>
            <a:r>
              <a:rPr b="0" lang="kk-KZ" sz="2400" strike="noStrike" u="none">
                <a:solidFill>
                  <a:srgbClr val="002060"/>
                </a:solidFill>
                <a:uFillTx/>
                <a:latin typeface="Times New Roman"/>
                <a:ea typeface="Times New Roman"/>
              </a:rPr>
              <a:t>— омыртқасыз жануарлардың тіректік полисахариді (буынаяқтылардың сыртқы қаңқасының негізін құрайды) және саңырауқұлақтар мен кейбір жасыл балдырлардың жасуша қабырғаларының құрамдас бөлігі. Омыртқасыз жануарлардың тек кутикуласында ғана емес, сондай-ақ өзге қаңқалық құрылымдарында да кездесе береді. </a:t>
            </a:r>
            <a:endParaRPr b="0" lang="ru-RU" sz="2400" strike="noStrike" u="none">
              <a:solidFill>
                <a:srgbClr val="000000"/>
              </a:solidFill>
              <a:uFillTx/>
              <a:latin typeface="Arial"/>
            </a:endParaRPr>
          </a:p>
        </p:txBody>
      </p:sp>
    </p:spTree>
  </p:cSld>
  <p:transition spd="slow">
    <p:checker dir="horz"/>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Picture 2" descr="C:\Users\Типография\Desktop\Безымянный.png"/>
          <p:cNvPicPr/>
          <p:nvPr/>
        </p:nvPicPr>
        <p:blipFill>
          <a:blip r:embed="rId1"/>
          <a:srcRect l="11758" t="0" r="11484" b="0"/>
          <a:stretch/>
        </p:blipFill>
        <p:spPr>
          <a:xfrm>
            <a:off x="0" y="0"/>
            <a:ext cx="10791720" cy="7553160"/>
          </a:xfrm>
          <a:prstGeom prst="rect">
            <a:avLst/>
          </a:prstGeom>
          <a:ln w="0">
            <a:noFill/>
          </a:ln>
        </p:spPr>
      </p:pic>
      <p:sp>
        <p:nvSpPr>
          <p:cNvPr id="92" name="Google Shape;123;p4"/>
          <p:cNvSpPr/>
          <p:nvPr/>
        </p:nvSpPr>
        <p:spPr>
          <a:xfrm>
            <a:off x="9601200" y="6561000"/>
            <a:ext cx="917640" cy="40176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850453-A64D-4994-B6D8-CE7CD43DDAEF}"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93" name="Прямоугольник 11"/>
          <p:cNvSpPr/>
          <p:nvPr/>
        </p:nvSpPr>
        <p:spPr>
          <a:xfrm>
            <a:off x="639720" y="1155600"/>
            <a:ext cx="8656560" cy="703800"/>
          </a:xfrm>
          <a:prstGeom prst="rect">
            <a:avLst/>
          </a:prstGeom>
          <a:solidFill>
            <a:srgbClr val="d8e8f1"/>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Times New Roman"/>
              </a:rPr>
              <a:t>№ </a:t>
            </a:r>
            <a:r>
              <a:rPr b="0" lang="kk-KZ" sz="2000" strike="noStrike" u="none">
                <a:solidFill>
                  <a:srgbClr val="002060"/>
                </a:solidFill>
                <a:uFillTx/>
                <a:latin typeface="Times New Roman"/>
                <a:ea typeface="Times New Roman"/>
              </a:rPr>
              <a:t>1 Тапсырма. Төмендегі кестеге  көмірсулар туралы ақпараттарды толықтырып, түсіндіріңдер</a:t>
            </a:r>
            <a:endParaRPr b="0" lang="ru-RU" sz="2000" strike="noStrike" u="none">
              <a:solidFill>
                <a:srgbClr val="000000"/>
              </a:solidFill>
              <a:uFillTx/>
              <a:latin typeface="Arial"/>
            </a:endParaRPr>
          </a:p>
        </p:txBody>
      </p:sp>
      <p:sp>
        <p:nvSpPr>
          <p:cNvPr id="94" name="Прямоугольник 11"/>
          <p:cNvSpPr/>
          <p:nvPr/>
        </p:nvSpPr>
        <p:spPr>
          <a:xfrm>
            <a:off x="3585960" y="399960"/>
            <a:ext cx="2251080" cy="581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Century Gothic"/>
                <a:ea typeface="Times New Roman"/>
              </a:rPr>
              <a:t>Тапсырма</a:t>
            </a:r>
            <a:endParaRPr b="0" lang="ru-RU" sz="3200" strike="noStrike" u="none">
              <a:solidFill>
                <a:srgbClr val="000000"/>
              </a:solidFill>
              <a:uFillTx/>
              <a:latin typeface="Arial"/>
            </a:endParaRPr>
          </a:p>
        </p:txBody>
      </p:sp>
      <p:sp>
        <p:nvSpPr>
          <p:cNvPr id="95" name="Прямоугольник 13"/>
          <p:cNvSpPr/>
          <p:nvPr/>
        </p:nvSpPr>
        <p:spPr>
          <a:xfrm>
            <a:off x="1312920" y="6054840"/>
            <a:ext cx="8015400" cy="703800"/>
          </a:xfrm>
          <a:prstGeom prst="rect">
            <a:avLst/>
          </a:prstGeom>
          <a:solidFill>
            <a:srgbClr val="d8e8f1"/>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Times New Roman"/>
              </a:rPr>
              <a:t>Дескриптор:</a:t>
            </a:r>
            <a:endParaRPr b="0" lang="ru-RU" sz="2000" strike="noStrike" u="none">
              <a:solidFill>
                <a:srgbClr val="000000"/>
              </a:solidFill>
              <a:uFillTx/>
              <a:latin typeface="Arial"/>
            </a:endParaRPr>
          </a:p>
          <a:p>
            <a:pPr algn="just">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Times New Roman"/>
              </a:rPr>
              <a:t> </a:t>
            </a:r>
            <a:r>
              <a:rPr b="0" lang="kk-KZ" sz="2000" strike="noStrike" u="none">
                <a:solidFill>
                  <a:srgbClr val="002060"/>
                </a:solidFill>
                <a:uFillTx/>
                <a:latin typeface="Times New Roman"/>
                <a:ea typeface="Times New Roman"/>
              </a:rPr>
              <a:t>Көмірсулар туралы ақпараттарды толықтырып, түсіндіреді </a:t>
            </a:r>
            <a:endParaRPr b="0" lang="ru-RU" sz="2000" strike="noStrike" u="none">
              <a:solidFill>
                <a:srgbClr val="000000"/>
              </a:solidFill>
              <a:uFillTx/>
              <a:latin typeface="Arial"/>
            </a:endParaRPr>
          </a:p>
        </p:txBody>
      </p:sp>
      <p:graphicFrame>
        <p:nvGraphicFramePr>
          <p:cNvPr id="96" name=""/>
          <p:cNvGraphicFramePr/>
          <p:nvPr/>
        </p:nvGraphicFramePr>
        <p:xfrm>
          <a:off x="838080" y="2727360"/>
          <a:ext cx="9402840" cy="2452680"/>
        </p:xfrm>
        <a:graphic>
          <a:graphicData uri="http://schemas.openxmlformats.org/drawingml/2006/table">
            <a:tbl>
              <a:tblPr/>
              <a:tblGrid>
                <a:gridCol w="3133800"/>
                <a:gridCol w="3133800"/>
                <a:gridCol w="3135240"/>
              </a:tblGrid>
              <a:tr h="93672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0000"/>
                          </a:solidFill>
                          <a:uFillTx/>
                          <a:latin typeface="Times New Roman"/>
                          <a:ea typeface="Calibri"/>
                        </a:rPr>
                        <a:t>Көмірсулар анықтамасы</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0000"/>
                          </a:solidFill>
                          <a:uFillTx/>
                          <a:latin typeface="Times New Roman"/>
                          <a:ea typeface="Calibri"/>
                        </a:rPr>
                        <a:t>Жасушадағы мөлшері</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0000"/>
                          </a:solidFill>
                          <a:uFillTx/>
                          <a:latin typeface="Times New Roman"/>
                          <a:ea typeface="Calibri"/>
                        </a:rPr>
                        <a:t>Көмірсулардың атауы   байланысты</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51596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0000"/>
                          </a:solidFill>
                          <a:uFillTx/>
                          <a:latin typeface="Times New Roman"/>
                          <a:ea typeface="Calibri"/>
                        </a:rPr>
                        <a:t> </a:t>
                      </a:r>
                      <a:endParaRPr b="0" lang="ru-RU" sz="2400" strike="noStrike" u="none">
                        <a:solidFill>
                          <a:srgbClr val="000000"/>
                        </a:solidFill>
                        <a:uFillTx/>
                        <a:latin typeface="Arial"/>
                      </a:endParaRPr>
                    </a:p>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400" strike="noStrike" u="none">
                        <a:solidFill>
                          <a:srgbClr val="000000"/>
                        </a:solidFill>
                        <a:uFillTx/>
                        <a:latin typeface="Arial"/>
                      </a:endParaRPr>
                    </a:p>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2eba0"/>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0000"/>
                          </a:solidFill>
                          <a:uFillTx/>
                          <a:latin typeface="Times New Roman"/>
                          <a:ea typeface="Calibri"/>
                        </a:rPr>
                        <a:t>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0f5d0"/>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0000"/>
                          </a:solidFill>
                          <a:uFillTx/>
                          <a:latin typeface="Times New Roman"/>
                          <a:ea typeface="Calibri"/>
                        </a:rPr>
                        <a:t> </a:t>
                      </a:r>
                      <a:endParaRPr b="0" lang="ru-RU" sz="24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d8e8f1"/>
                    </a:solidFill>
                  </a:tcPr>
                </a:tc>
              </a:tr>
            </a:tbl>
          </a:graphicData>
        </a:graphic>
      </p:graphicFrame>
    </p:spTree>
  </p:cSld>
  <p:transition spd="slow">
    <p:circl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Picture 2" descr="C:\Users\Типография\Desktop\Безымянный.png"/>
          <p:cNvPicPr/>
          <p:nvPr/>
        </p:nvPicPr>
        <p:blipFill>
          <a:blip r:embed="rId1"/>
          <a:srcRect l="11758" t="0" r="11484" b="0"/>
          <a:stretch/>
        </p:blipFill>
        <p:spPr>
          <a:xfrm>
            <a:off x="0" y="0"/>
            <a:ext cx="10791720" cy="7553160"/>
          </a:xfrm>
          <a:prstGeom prst="rect">
            <a:avLst/>
          </a:prstGeom>
          <a:ln w="0">
            <a:noFill/>
          </a:ln>
        </p:spPr>
      </p:pic>
      <p:sp>
        <p:nvSpPr>
          <p:cNvPr id="98" name="Google Shape;123;p4"/>
          <p:cNvSpPr/>
          <p:nvPr/>
        </p:nvSpPr>
        <p:spPr>
          <a:xfrm>
            <a:off x="9601200" y="6561000"/>
            <a:ext cx="917640" cy="40176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190E2E7-45BB-460E-9912-CC39C485007E}"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99" name="Прямоугольник 11"/>
          <p:cNvSpPr/>
          <p:nvPr/>
        </p:nvSpPr>
        <p:spPr>
          <a:xfrm>
            <a:off x="3288960" y="399960"/>
            <a:ext cx="2845440" cy="581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Century Gothic"/>
                <a:ea typeface="Times New Roman"/>
              </a:rPr>
              <a:t>Дұрыс жауап</a:t>
            </a:r>
            <a:endParaRPr b="0" lang="ru-RU" sz="3200" strike="noStrike" u="none">
              <a:solidFill>
                <a:srgbClr val="000000"/>
              </a:solidFill>
              <a:uFillTx/>
              <a:latin typeface="Arial"/>
            </a:endParaRPr>
          </a:p>
        </p:txBody>
      </p:sp>
      <p:graphicFrame>
        <p:nvGraphicFramePr>
          <p:cNvPr id="100" name=""/>
          <p:cNvGraphicFramePr/>
          <p:nvPr/>
        </p:nvGraphicFramePr>
        <p:xfrm>
          <a:off x="657360" y="1581120"/>
          <a:ext cx="9402480" cy="4029120"/>
        </p:xfrm>
        <a:graphic>
          <a:graphicData uri="http://schemas.openxmlformats.org/drawingml/2006/table">
            <a:tbl>
              <a:tblPr/>
              <a:tblGrid>
                <a:gridCol w="3133440"/>
                <a:gridCol w="3133800"/>
                <a:gridCol w="3135240"/>
              </a:tblGrid>
              <a:tr h="96948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0000"/>
                          </a:solidFill>
                          <a:uFillTx/>
                          <a:latin typeface="Times New Roman"/>
                          <a:ea typeface="Calibri"/>
                        </a:rPr>
                        <a:t>Көмірсулар анықтамасы</a:t>
                      </a:r>
                      <a:endParaRPr b="0" lang="ru-RU" sz="20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0000"/>
                          </a:solidFill>
                          <a:uFillTx/>
                          <a:latin typeface="Times New Roman"/>
                          <a:ea typeface="Calibri"/>
                        </a:rPr>
                        <a:t>Жасушадағы мөлшері</a:t>
                      </a:r>
                      <a:endParaRPr b="0" lang="ru-RU" sz="20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0000"/>
                          </a:solidFill>
                          <a:uFillTx/>
                          <a:latin typeface="Times New Roman"/>
                          <a:ea typeface="Calibri"/>
                        </a:rPr>
                        <a:t>Көмірсулардың атауы    байланысты</a:t>
                      </a:r>
                      <a:endParaRPr b="0" lang="ru-RU" sz="20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059640">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0000"/>
                          </a:solidFill>
                          <a:uFillTx/>
                          <a:latin typeface="Times New Roman"/>
                          <a:ea typeface="Calibri"/>
                        </a:rPr>
                        <a:t>Көмірсулар - химиялық құрамы С</a:t>
                      </a:r>
                      <a:r>
                        <a:rPr b="0" lang="en-US" sz="2000" strike="noStrike" u="none">
                          <a:solidFill>
                            <a:srgbClr val="000000"/>
                          </a:solidFill>
                          <a:uFillTx/>
                          <a:latin typeface="Times New Roman"/>
                          <a:ea typeface="Calibri"/>
                        </a:rPr>
                        <a:t>m(H2O)n  </a:t>
                      </a:r>
                      <a:r>
                        <a:rPr b="0" lang="kk-KZ" sz="2000" strike="noStrike" u="none">
                          <a:solidFill>
                            <a:srgbClr val="000000"/>
                          </a:solidFill>
                          <a:uFillTx/>
                          <a:latin typeface="Times New Roman"/>
                          <a:ea typeface="Calibri"/>
                        </a:rPr>
                        <a:t>яғни  көмірсутек+су, аты осыдан шыққан формуласымен өрнектелетін табиғи органикалық қосылыстар</a:t>
                      </a:r>
                      <a:endParaRPr b="0" lang="ru-RU" sz="2000" strike="noStrike" u="none">
                        <a:solidFill>
                          <a:srgbClr val="000000"/>
                        </a:solidFill>
                        <a:uFillTx/>
                        <a:latin typeface="Arial"/>
                      </a:endParaRPr>
                    </a:p>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000000"/>
                        </a:solidFill>
                        <a:uFillTx/>
                        <a:latin typeface="Arial"/>
                      </a:endParaRPr>
                    </a:p>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e2eba0"/>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0000"/>
                          </a:solidFill>
                          <a:uFillTx/>
                          <a:latin typeface="Times New Roman"/>
                          <a:ea typeface="Calibri"/>
                        </a:rPr>
                        <a:t> </a:t>
                      </a:r>
                      <a:r>
                        <a:rPr b="0" lang="ru-RU" sz="2000" strike="noStrike" u="none">
                          <a:solidFill>
                            <a:srgbClr val="000000"/>
                          </a:solidFill>
                          <a:uFillTx/>
                          <a:latin typeface="Times New Roman"/>
                          <a:ea typeface="Calibri"/>
                        </a:rPr>
                        <a:t>Жасушаның шамамен      </a:t>
                      </a:r>
                      <a:endParaRPr b="0" lang="ru-RU" sz="2000" strike="noStrike" u="none">
                        <a:solidFill>
                          <a:srgbClr val="000000"/>
                        </a:solidFill>
                        <a:uFillTx/>
                        <a:latin typeface="Arial"/>
                      </a:endParaRPr>
                    </a:p>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000" strike="noStrike" u="none">
                          <a:solidFill>
                            <a:srgbClr val="000000"/>
                          </a:solidFill>
                          <a:uFillTx/>
                          <a:latin typeface="Times New Roman"/>
                          <a:ea typeface="Calibri"/>
                        </a:rPr>
                        <a:t>   </a:t>
                      </a:r>
                      <a:r>
                        <a:rPr b="0" lang="ru-RU" sz="2000" strike="noStrike" u="none">
                          <a:solidFill>
                            <a:srgbClr val="000000"/>
                          </a:solidFill>
                          <a:uFillTx/>
                          <a:latin typeface="Times New Roman"/>
                          <a:ea typeface="Calibri"/>
                        </a:rPr>
                        <a:t>2-5% массасында  </a:t>
                      </a:r>
                      <a:endParaRPr b="0" lang="ru-RU" sz="2000" strike="noStrike" u="none">
                        <a:solidFill>
                          <a:srgbClr val="000000"/>
                        </a:solidFill>
                        <a:uFillTx/>
                        <a:latin typeface="Arial"/>
                      </a:endParaRPr>
                    </a:p>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000" strike="noStrike" u="none">
                          <a:solidFill>
                            <a:srgbClr val="000000"/>
                          </a:solidFill>
                          <a:uFillTx/>
                          <a:latin typeface="Times New Roman"/>
                          <a:ea typeface="Calibri"/>
                        </a:rPr>
                        <a:t>   </a:t>
                      </a:r>
                      <a:r>
                        <a:rPr b="0" lang="ru-RU" sz="2000" strike="noStrike" u="none">
                          <a:solidFill>
                            <a:srgbClr val="000000"/>
                          </a:solidFill>
                          <a:uFillTx/>
                          <a:latin typeface="Times New Roman"/>
                          <a:ea typeface="Calibri"/>
                        </a:rPr>
                        <a:t>көмірсулар болады.</a:t>
                      </a:r>
                      <a:endParaRPr b="0" lang="ru-RU" sz="2000" strike="noStrike" u="none">
                        <a:solidFill>
                          <a:srgbClr val="000000"/>
                        </a:solidFill>
                        <a:uFillTx/>
                        <a:latin typeface="Arial"/>
                      </a:endParaRPr>
                    </a:p>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0f5d0"/>
                    </a:solidFill>
                  </a:tcPr>
                </a:tc>
                <a:tc>
                  <a:txBody>
                    <a:bodyPr lIns="68400" rIns="68400" tIns="0" bIns="0" anchor="t">
                      <a:noAutofit/>
                    </a:bodyPr>
                    <a:p>
                      <a:pPr>
                        <a:lnSpc>
                          <a:spcPct val="115000"/>
                        </a:lnSpc>
                        <a:spcAft>
                          <a:spcPts val="1001"/>
                        </a:spcAft>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000" strike="noStrike" u="none">
                          <a:solidFill>
                            <a:srgbClr val="000000"/>
                          </a:solidFill>
                          <a:uFillTx/>
                          <a:latin typeface="Times New Roman"/>
                          <a:ea typeface="Calibri"/>
                        </a:rPr>
                        <a:t>Көмірсулардың атауы құрамындағы  көміртек атомының санына байланысты  аталады</a:t>
                      </a:r>
                      <a:endParaRPr b="0" lang="ru-RU" sz="2000" strike="noStrike" u="none">
                        <a:solidFill>
                          <a:srgbClr val="000000"/>
                        </a:solidFill>
                        <a:uFillTx/>
                        <a:latin typeface="Arial"/>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d8e8f1"/>
                    </a:solidFill>
                  </a:tcPr>
                </a:tc>
              </a:tr>
            </a:tbl>
          </a:graphicData>
        </a:graphic>
      </p:graphicFrame>
    </p:spTree>
  </p:cSld>
  <p:transition spd="slow">
    <p:circl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Picture 2" descr="C:\Users\Типография\Desktop\Безымянный.png"/>
          <p:cNvPicPr/>
          <p:nvPr/>
        </p:nvPicPr>
        <p:blipFill>
          <a:blip r:embed="rId1"/>
          <a:srcRect l="11758" t="0" r="11484" b="0"/>
          <a:stretch/>
        </p:blipFill>
        <p:spPr>
          <a:xfrm>
            <a:off x="-46080" y="0"/>
            <a:ext cx="10739520" cy="7561440"/>
          </a:xfrm>
          <a:prstGeom prst="rect">
            <a:avLst/>
          </a:prstGeom>
          <a:ln w="0">
            <a:noFill/>
          </a:ln>
        </p:spPr>
      </p:pic>
      <p:sp>
        <p:nvSpPr>
          <p:cNvPr id="102" name="Google Shape;123;p4"/>
          <p:cNvSpPr/>
          <p:nvPr/>
        </p:nvSpPr>
        <p:spPr>
          <a:xfrm>
            <a:off x="9121680" y="6561000"/>
            <a:ext cx="1571760" cy="40176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8CC01A3-BBB0-4333-920E-8EB98684AB00}"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03" name="Прямоугольник 11"/>
          <p:cNvSpPr/>
          <p:nvPr/>
        </p:nvSpPr>
        <p:spPr>
          <a:xfrm>
            <a:off x="1173240" y="1343160"/>
            <a:ext cx="8824680" cy="825480"/>
          </a:xfrm>
          <a:prstGeom prst="rect">
            <a:avLst/>
          </a:prstGeom>
          <a:solidFill>
            <a:srgbClr val="d8e8f1"/>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 </a:t>
            </a:r>
            <a:r>
              <a:rPr b="0" lang="kk-KZ" sz="2400" strike="noStrike" u="none">
                <a:solidFill>
                  <a:srgbClr val="002060"/>
                </a:solidFill>
                <a:uFillTx/>
                <a:latin typeface="Times New Roman"/>
                <a:ea typeface="Times New Roman"/>
              </a:rPr>
              <a:t>2 Тапсырма. Төмендегі кестенің бос ұяшықтарын берілген  формулалармен толықтырып анықтаңыздар</a:t>
            </a:r>
            <a:endParaRPr b="0" lang="ru-RU" sz="2400" strike="noStrike" u="none">
              <a:solidFill>
                <a:srgbClr val="000000"/>
              </a:solidFill>
              <a:uFillTx/>
              <a:latin typeface="Arial"/>
            </a:endParaRPr>
          </a:p>
        </p:txBody>
      </p:sp>
      <p:sp>
        <p:nvSpPr>
          <p:cNvPr id="104" name="Прямоугольник 11"/>
          <p:cNvSpPr/>
          <p:nvPr/>
        </p:nvSpPr>
        <p:spPr>
          <a:xfrm>
            <a:off x="3813120" y="393840"/>
            <a:ext cx="2251080" cy="581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Century Gothic"/>
                <a:ea typeface="Times New Roman"/>
              </a:rPr>
              <a:t>Тапсырма</a:t>
            </a:r>
            <a:endParaRPr b="0" lang="ru-RU" sz="3200" strike="noStrike" u="none">
              <a:solidFill>
                <a:srgbClr val="000000"/>
              </a:solidFill>
              <a:uFillTx/>
              <a:latin typeface="Arial"/>
            </a:endParaRPr>
          </a:p>
        </p:txBody>
      </p:sp>
      <p:sp>
        <p:nvSpPr>
          <p:cNvPr id="105" name="Прямоугольник 13"/>
          <p:cNvSpPr/>
          <p:nvPr/>
        </p:nvSpPr>
        <p:spPr>
          <a:xfrm>
            <a:off x="1197000" y="6338880"/>
            <a:ext cx="7483320" cy="703800"/>
          </a:xfrm>
          <a:prstGeom prst="rect">
            <a:avLst/>
          </a:prstGeom>
          <a:solidFill>
            <a:srgbClr val="d8e8f1"/>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Times New Roman"/>
              </a:rPr>
              <a:t>Дескриптор:</a:t>
            </a:r>
            <a:endParaRPr b="0" lang="ru-RU" sz="20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2060"/>
                </a:solidFill>
                <a:uFillTx/>
                <a:latin typeface="Times New Roman"/>
                <a:ea typeface="Times New Roman"/>
              </a:rPr>
              <a:t>Берілген көмірсулардың формулаларын анықтайды</a:t>
            </a:r>
            <a:endParaRPr b="0" lang="ru-RU" sz="2000" strike="noStrike" u="none">
              <a:solidFill>
                <a:srgbClr val="000000"/>
              </a:solidFill>
              <a:uFillTx/>
              <a:latin typeface="Arial"/>
            </a:endParaRPr>
          </a:p>
        </p:txBody>
      </p:sp>
      <p:graphicFrame>
        <p:nvGraphicFramePr>
          <p:cNvPr id="106" name=""/>
          <p:cNvGraphicFramePr/>
          <p:nvPr/>
        </p:nvGraphicFramePr>
        <p:xfrm>
          <a:off x="453960" y="4219560"/>
          <a:ext cx="9739440" cy="1682640"/>
        </p:xfrm>
        <a:graphic>
          <a:graphicData uri="http://schemas.openxmlformats.org/drawingml/2006/table">
            <a:tbl>
              <a:tblPr/>
              <a:tblGrid>
                <a:gridCol w="1946520"/>
                <a:gridCol w="1947600"/>
                <a:gridCol w="1947960"/>
                <a:gridCol w="1949400"/>
                <a:gridCol w="1947960"/>
              </a:tblGrid>
              <a:tr h="84132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Көмірсулар түрлері</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d8e8f1"/>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Триозалар</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f7f6da"/>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Тетрозалар</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d8e8f1"/>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Пентозалар   </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f7f6da"/>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Гексозалар</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ffeccc"/>
                    </a:solidFill>
                  </a:tcPr>
                </a:tc>
              </a:tr>
              <a:tr h="84132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формулалары</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 </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 </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 </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 </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r>
            </a:tbl>
          </a:graphicData>
        </a:graphic>
      </p:graphicFrame>
      <p:sp>
        <p:nvSpPr>
          <p:cNvPr id="107" name="Rectangle 1"/>
          <p:cNvSpPr/>
          <p:nvPr/>
        </p:nvSpPr>
        <p:spPr>
          <a:xfrm>
            <a:off x="1941480" y="2311920"/>
            <a:ext cx="1808280" cy="1770480"/>
          </a:xfrm>
          <a:prstGeom prst="rect">
            <a:avLst/>
          </a:prstGeom>
          <a:solidFill>
            <a:srgbClr val="e2eba0"/>
          </a:solidFill>
          <a:ln w="0">
            <a:noFill/>
          </a:ln>
        </p:spPr>
        <p:style>
          <a:lnRef idx="0"/>
          <a:fillRef idx="0"/>
          <a:effectRef idx="0"/>
          <a:fontRef idx="minor"/>
        </p:style>
        <p:txBody>
          <a:bodyPr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С3 H6 O3 </a:t>
            </a:r>
            <a:endParaRPr b="0" lang="ru-RU" sz="1800" strike="noStrike" u="none">
              <a:solidFill>
                <a:srgbClr val="000000"/>
              </a:solidFill>
              <a:uFillTx/>
              <a:latin typeface="Arial"/>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С4 H8 O4</a:t>
            </a:r>
            <a:endParaRPr b="0" lang="ru-RU" sz="1800" strike="noStrike" u="none">
              <a:solidFill>
                <a:srgbClr val="000000"/>
              </a:solidFill>
              <a:uFillTx/>
              <a:latin typeface="Arial"/>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С5 H10 O5 </a:t>
            </a:r>
            <a:endParaRPr b="0" lang="ru-RU" sz="1800" strike="noStrike" u="none">
              <a:solidFill>
                <a:srgbClr val="000000"/>
              </a:solidFill>
              <a:uFillTx/>
              <a:latin typeface="Arial"/>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rPr>
              <a:t>С6 H12 O6</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p:transition spd="slow">
    <p:circl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Picture 2" descr="C:\Users\Типография\Desktop\Безымянный.png"/>
          <p:cNvPicPr/>
          <p:nvPr/>
        </p:nvPicPr>
        <p:blipFill>
          <a:blip r:embed="rId1"/>
          <a:srcRect l="11758" t="0" r="11484" b="0"/>
          <a:stretch/>
        </p:blipFill>
        <p:spPr>
          <a:xfrm>
            <a:off x="0" y="0"/>
            <a:ext cx="10693440" cy="7561440"/>
          </a:xfrm>
          <a:prstGeom prst="rect">
            <a:avLst/>
          </a:prstGeom>
          <a:ln w="0">
            <a:noFill/>
          </a:ln>
        </p:spPr>
      </p:pic>
      <p:sp>
        <p:nvSpPr>
          <p:cNvPr id="109" name="Google Shape;123;p4"/>
          <p:cNvSpPr/>
          <p:nvPr/>
        </p:nvSpPr>
        <p:spPr>
          <a:xfrm>
            <a:off x="9121680" y="6561000"/>
            <a:ext cx="1454400" cy="40176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FF9FCA-15FF-42A7-A2DF-F925EDF836E6}"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10" name="Прямоугольник 11"/>
          <p:cNvSpPr/>
          <p:nvPr/>
        </p:nvSpPr>
        <p:spPr>
          <a:xfrm>
            <a:off x="3292560" y="404640"/>
            <a:ext cx="3403440" cy="581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ДҰРЫС ЖАУАП</a:t>
            </a:r>
            <a:endParaRPr b="0" lang="ru-RU" sz="3200" strike="noStrike" u="none">
              <a:solidFill>
                <a:srgbClr val="000000"/>
              </a:solidFill>
              <a:uFillTx/>
              <a:latin typeface="Arial"/>
            </a:endParaRPr>
          </a:p>
        </p:txBody>
      </p:sp>
      <p:graphicFrame>
        <p:nvGraphicFramePr>
          <p:cNvPr id="111" name=""/>
          <p:cNvGraphicFramePr/>
          <p:nvPr/>
        </p:nvGraphicFramePr>
        <p:xfrm>
          <a:off x="681120" y="2857680"/>
          <a:ext cx="9642240" cy="2371680"/>
        </p:xfrm>
        <a:graphic>
          <a:graphicData uri="http://schemas.openxmlformats.org/drawingml/2006/table">
            <a:tbl>
              <a:tblPr/>
              <a:tblGrid>
                <a:gridCol w="1927080"/>
                <a:gridCol w="1927440"/>
                <a:gridCol w="1930320"/>
                <a:gridCol w="1928880"/>
                <a:gridCol w="1928520"/>
              </a:tblGrid>
              <a:tr h="118584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Көмірсулар түрлері</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d8e8f1"/>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Триозалар</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f7f6da"/>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Тетрозалар</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d8e8f1"/>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Пентозалар   </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f7f6da"/>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2400" strike="noStrike" u="none">
                          <a:solidFill>
                            <a:srgbClr val="002060"/>
                          </a:solidFill>
                          <a:uFillTx/>
                          <a:latin typeface="Times New Roman"/>
                          <a:ea typeface="Times New Roman"/>
                        </a:rPr>
                        <a:t>Гексозалар</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ffeccc"/>
                    </a:solidFill>
                  </a:tcPr>
                </a:tc>
              </a:tr>
              <a:tr h="1185840">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формулалары</a:t>
                      </a:r>
                      <a:endParaRPr b="0" lang="ru-RU" sz="24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 </a:t>
                      </a:r>
                      <a:r>
                        <a:rPr b="0" lang="kk-KZ" sz="2000" strike="noStrike" u="none">
                          <a:solidFill>
                            <a:srgbClr val="000000"/>
                          </a:solidFill>
                          <a:uFillTx/>
                          <a:latin typeface="Times New Roman"/>
                        </a:rPr>
                        <a:t>С3 H6 O3 </a:t>
                      </a:r>
                      <a:endParaRPr b="0" lang="ru-RU" sz="20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 </a:t>
                      </a:r>
                      <a:r>
                        <a:rPr b="0" lang="kk-KZ" sz="2000" strike="noStrike" u="none">
                          <a:solidFill>
                            <a:srgbClr val="000000"/>
                          </a:solidFill>
                          <a:uFillTx/>
                          <a:latin typeface="Times New Roman"/>
                        </a:rPr>
                        <a:t>С4 H8 O4</a:t>
                      </a:r>
                      <a:endParaRPr b="0" lang="ru-RU" sz="20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 </a:t>
                      </a:r>
                      <a:r>
                        <a:rPr b="0" lang="kk-KZ" sz="2000" strike="noStrike" u="none">
                          <a:solidFill>
                            <a:srgbClr val="000000"/>
                          </a:solidFill>
                          <a:uFillTx/>
                          <a:latin typeface="Times New Roman"/>
                        </a:rPr>
                        <a:t>С5 H10 O5 </a:t>
                      </a:r>
                      <a:endParaRPr b="0" lang="ru-RU" sz="20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c>
                  <a:txBody>
                    <a:bodyPr lIns="68760" rIns="68760" tIns="0" bIns="0" anchor="t">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002060"/>
                          </a:solidFill>
                          <a:uFillTx/>
                          <a:latin typeface="Times New Roman"/>
                          <a:ea typeface="Times New Roman"/>
                        </a:rPr>
                        <a:t> </a:t>
                      </a:r>
                      <a:r>
                        <a:rPr b="0" lang="kk-KZ" sz="2000" strike="noStrike" u="none">
                          <a:solidFill>
                            <a:srgbClr val="000000"/>
                          </a:solidFill>
                          <a:uFillTx/>
                          <a:latin typeface="Times New Roman"/>
                        </a:rPr>
                        <a:t>С6 H12 O6</a:t>
                      </a:r>
                      <a:endParaRPr b="0" lang="ru-RU" sz="20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000000"/>
                        </a:solidFill>
                        <a:uFillTx/>
                        <a:latin typeface="Arial"/>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fddd9"/>
                    </a:solidFill>
                  </a:tcPr>
                </a:tc>
              </a:tr>
            </a:tbl>
          </a:graphicData>
        </a:graphic>
      </p:graphicFrame>
    </p:spTree>
  </p:cSld>
  <p:transition spd="slow">
    <p:blinds dir="vert"/>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Picture 2" descr="C:\Users\Типография\Desktop\Безымянный.png"/>
          <p:cNvPicPr/>
          <p:nvPr/>
        </p:nvPicPr>
        <p:blipFill>
          <a:blip r:embed="rId1"/>
          <a:srcRect l="11758" t="0" r="11484" b="0"/>
          <a:stretch/>
        </p:blipFill>
        <p:spPr>
          <a:xfrm>
            <a:off x="0" y="0"/>
            <a:ext cx="10707840" cy="7561440"/>
          </a:xfrm>
          <a:prstGeom prst="rect">
            <a:avLst/>
          </a:prstGeom>
          <a:ln w="0">
            <a:noFill/>
          </a:ln>
        </p:spPr>
      </p:pic>
      <p:sp>
        <p:nvSpPr>
          <p:cNvPr id="113" name="Google Shape;123;p4"/>
          <p:cNvSpPr/>
          <p:nvPr/>
        </p:nvSpPr>
        <p:spPr>
          <a:xfrm>
            <a:off x="9121680" y="6561000"/>
            <a:ext cx="1586160" cy="40176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A5616AF-3ABF-4C87-8A62-E1693F28DBC9}"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14" name="Прямоугольник 11"/>
          <p:cNvSpPr/>
          <p:nvPr/>
        </p:nvSpPr>
        <p:spPr>
          <a:xfrm>
            <a:off x="849240" y="1378080"/>
            <a:ext cx="9193320" cy="703800"/>
          </a:xfrm>
          <a:prstGeom prst="rect">
            <a:avLst/>
          </a:prstGeom>
          <a:solidFill>
            <a:srgbClr val="d8e8f1"/>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2060"/>
                </a:solidFill>
                <a:uFillTx/>
                <a:latin typeface="Times New Roman"/>
                <a:ea typeface="Times New Roman"/>
              </a:rPr>
              <a:t>Тапсырма №3 Төменде берілген заттардың қайсысы моносахаридтерге, олигосахаридтерге, полисахаридтерге  жататындығын топтастырып жіктеңіздер</a:t>
            </a:r>
            <a:endParaRPr b="0" lang="ru-RU" sz="2000" strike="noStrike" u="none">
              <a:solidFill>
                <a:srgbClr val="000000"/>
              </a:solidFill>
              <a:uFillTx/>
              <a:latin typeface="Arial"/>
            </a:endParaRPr>
          </a:p>
        </p:txBody>
      </p:sp>
      <p:sp>
        <p:nvSpPr>
          <p:cNvPr id="115" name="Прямоугольник 11"/>
          <p:cNvSpPr/>
          <p:nvPr/>
        </p:nvSpPr>
        <p:spPr>
          <a:xfrm>
            <a:off x="3921120" y="431640"/>
            <a:ext cx="2251080" cy="581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Century Gothic"/>
                <a:ea typeface="Times New Roman"/>
              </a:rPr>
              <a:t>Тапсырма</a:t>
            </a:r>
            <a:endParaRPr b="0" lang="ru-RU" sz="3200" strike="noStrike" u="none">
              <a:solidFill>
                <a:srgbClr val="000000"/>
              </a:solidFill>
              <a:uFillTx/>
              <a:latin typeface="Arial"/>
            </a:endParaRPr>
          </a:p>
        </p:txBody>
      </p:sp>
      <p:sp>
        <p:nvSpPr>
          <p:cNvPr id="116" name="Прямоугольник 13"/>
          <p:cNvSpPr/>
          <p:nvPr/>
        </p:nvSpPr>
        <p:spPr>
          <a:xfrm>
            <a:off x="1782720" y="5840280"/>
            <a:ext cx="7456680" cy="1008720"/>
          </a:xfrm>
          <a:prstGeom prst="rect">
            <a:avLst/>
          </a:prstGeom>
          <a:solidFill>
            <a:srgbClr val="d8e8f1"/>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Times New Roman"/>
              </a:rPr>
              <a:t>Дескриптор:</a:t>
            </a:r>
            <a:endParaRPr b="0" lang="ru-RU" sz="20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2060"/>
                </a:solidFill>
                <a:uFillTx/>
                <a:latin typeface="Times New Roman"/>
                <a:ea typeface="Times New Roman"/>
              </a:rPr>
              <a:t>Берілген көмірсуларды моносахаридтерге, олигосахаридтерге, полисахаридтерге топтастырып, жіктейді.</a:t>
            </a:r>
            <a:endParaRPr b="0" lang="ru-RU" sz="2000" strike="noStrike" u="none">
              <a:solidFill>
                <a:srgbClr val="000000"/>
              </a:solidFill>
              <a:uFillTx/>
              <a:latin typeface="Arial"/>
            </a:endParaRPr>
          </a:p>
        </p:txBody>
      </p:sp>
      <p:graphicFrame>
        <p:nvGraphicFramePr>
          <p:cNvPr id="117" name=""/>
          <p:cNvGraphicFramePr/>
          <p:nvPr/>
        </p:nvGraphicFramePr>
        <p:xfrm>
          <a:off x="2381400" y="2552760"/>
          <a:ext cx="5824440" cy="1280880"/>
        </p:xfrm>
        <a:graphic>
          <a:graphicData uri="http://schemas.openxmlformats.org/drawingml/2006/table">
            <a:tbl>
              <a:tblPr/>
              <a:tblGrid>
                <a:gridCol w="1922400"/>
                <a:gridCol w="1909800"/>
                <a:gridCol w="1992240"/>
              </a:tblGrid>
              <a:tr h="1280880">
                <a:tc>
                  <a:txBody>
                    <a:bodyPr lIns="9360" rIns="9360" tIns="9360" bIns="9360" anchor="ctr">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kk-KZ" sz="2400" strike="noStrike" u="none">
                          <a:solidFill>
                            <a:srgbClr val="7030a0"/>
                          </a:solidFill>
                          <a:uFillTx/>
                          <a:latin typeface="Times New Roman"/>
                          <a:ea typeface="Times New Roman"/>
                        </a:rPr>
                        <a:t>а) Лактоза;</a:t>
                      </a:r>
                      <a:endParaRPr b="0" lang="ru-RU" sz="24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7030a0"/>
                          </a:solidFill>
                          <a:uFillTx/>
                          <a:latin typeface="Times New Roman"/>
                          <a:ea typeface="Times New Roman"/>
                        </a:rPr>
                        <a:t>б) гликоген;</a:t>
                      </a:r>
                      <a:endParaRPr b="0" lang="ru-RU" sz="24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7030a0"/>
                          </a:solidFill>
                          <a:uFillTx/>
                          <a:latin typeface="Times New Roman"/>
                          <a:ea typeface="Times New Roman"/>
                        </a:rPr>
                        <a:t>в) мальтоза;</a:t>
                      </a:r>
                      <a:endParaRPr b="0" lang="ru-RU" sz="2400" strike="noStrike" u="none">
                        <a:solidFill>
                          <a:srgbClr val="000000"/>
                        </a:solidFill>
                        <a:uFillTx/>
                        <a:latin typeface="Arial"/>
                      </a:endParaRPr>
                    </a:p>
                  </a:txBody>
                  <a:tcPr anchor="ctr" marL="9360" marR="93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d8e8f1"/>
                    </a:solidFill>
                  </a:tcPr>
                </a:tc>
                <a:tc>
                  <a:txBody>
                    <a:bodyPr lIns="9360" rIns="9360" tIns="9360" bIns="9360" anchor="ctr">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7030a0"/>
                          </a:solidFill>
                          <a:uFillTx/>
                          <a:latin typeface="Times New Roman"/>
                          <a:ea typeface="Times New Roman"/>
                        </a:rPr>
                        <a:t>г) глюкоза;</a:t>
                      </a:r>
                      <a:endParaRPr b="0" lang="ru-RU" sz="24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7030a0"/>
                          </a:solidFill>
                          <a:uFillTx/>
                          <a:latin typeface="Times New Roman"/>
                          <a:ea typeface="Times New Roman"/>
                        </a:rPr>
                        <a:t>д) рибоза;</a:t>
                      </a:r>
                      <a:endParaRPr b="0" lang="ru-RU" sz="24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7030a0"/>
                          </a:solidFill>
                          <a:uFillTx/>
                          <a:latin typeface="Times New Roman"/>
                          <a:ea typeface="Times New Roman"/>
                        </a:rPr>
                        <a:t>е) хитин;</a:t>
                      </a:r>
                      <a:endParaRPr b="0" lang="ru-RU" sz="2400" strike="noStrike" u="none">
                        <a:solidFill>
                          <a:srgbClr val="000000"/>
                        </a:solidFill>
                        <a:uFillTx/>
                        <a:latin typeface="Arial"/>
                      </a:endParaRPr>
                    </a:p>
                  </a:txBody>
                  <a:tcPr anchor="ctr" marL="9360" marR="93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f7f6da"/>
                    </a:solidFill>
                  </a:tcPr>
                </a:tc>
                <a:tc>
                  <a:txBody>
                    <a:bodyPr lIns="9360" rIns="9360" tIns="9360" bIns="9360" anchor="ctr">
                      <a:noAutofit/>
                    </a:bodyPr>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7030a0"/>
                          </a:solidFill>
                          <a:uFillTx/>
                          <a:latin typeface="Times New Roman"/>
                          <a:ea typeface="Times New Roman"/>
                        </a:rPr>
                        <a:t>ж) целлюлоза;</a:t>
                      </a:r>
                      <a:endParaRPr b="0" lang="ru-RU" sz="24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7030a0"/>
                          </a:solidFill>
                          <a:uFillTx/>
                          <a:latin typeface="Times New Roman"/>
                          <a:ea typeface="Times New Roman"/>
                        </a:rPr>
                        <a:t>з) фруктоза;</a:t>
                      </a:r>
                      <a:endParaRPr b="0" lang="ru-RU" sz="2400" strike="noStrike" u="none">
                        <a:solidFill>
                          <a:srgbClr val="000000"/>
                        </a:solidFill>
                        <a:uFillTx/>
                        <a:latin typeface="Arial"/>
                      </a:endParaRPr>
                    </a:p>
                    <a:p>
                      <a:pPr>
                        <a:lnSpc>
                          <a:spcPct val="115000"/>
                        </a:lnSpc>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7030a0"/>
                          </a:solidFill>
                          <a:uFillTx/>
                          <a:latin typeface="Times New Roman"/>
                          <a:ea typeface="Times New Roman"/>
                        </a:rPr>
                        <a:t>и) сахароза.</a:t>
                      </a:r>
                      <a:endParaRPr b="0" lang="ru-RU" sz="2400" strike="noStrike" u="none">
                        <a:solidFill>
                          <a:srgbClr val="000000"/>
                        </a:solidFill>
                        <a:uFillTx/>
                        <a:latin typeface="Arial"/>
                      </a:endParaRPr>
                    </a:p>
                  </a:txBody>
                  <a:tcPr anchor="ctr" marL="9360" marR="93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solidFill>
                      <a:srgbClr val="d8e8f1"/>
                    </a:solidFill>
                  </a:tcPr>
                </a:tc>
              </a:tr>
            </a:tbl>
          </a:graphicData>
        </a:graphic>
      </p:graphicFrame>
      <p:sp>
        <p:nvSpPr>
          <p:cNvPr id="118" name="Прямоугольник 7"/>
          <p:cNvSpPr/>
          <p:nvPr/>
        </p:nvSpPr>
        <p:spPr>
          <a:xfrm>
            <a:off x="573120" y="4065480"/>
            <a:ext cx="9745560" cy="1355400"/>
          </a:xfrm>
          <a:prstGeom prst="rect">
            <a:avLst/>
          </a:prstGeom>
          <a:solidFill>
            <a:srgbClr val="f7f6da"/>
          </a:solidFill>
          <a:ln w="0">
            <a:noFill/>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Моносахаридтер</a:t>
            </a:r>
            <a:r>
              <a:rPr b="0" lang="ru-RU" sz="2400" strike="noStrike" u="none">
                <a:solidFill>
                  <a:srgbClr val="002060"/>
                </a:solidFill>
                <a:uFillTx/>
                <a:latin typeface="Times New Roman"/>
                <a:ea typeface="Times New Roman"/>
              </a:rPr>
              <a:t>_____________________________________________</a:t>
            </a:r>
            <a:endParaRPr b="0" lang="ru-RU" sz="2400" strike="noStrike" u="none">
              <a:solidFill>
                <a:srgbClr val="000000"/>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Олигосахаридтер____________________________________________</a:t>
            </a:r>
            <a:endParaRPr b="0" lang="ru-RU" sz="2400" strike="noStrike" u="none">
              <a:solidFill>
                <a:srgbClr val="000000"/>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Полисахаридтер_____________________________________________</a:t>
            </a:r>
            <a:endParaRPr b="0" lang="ru-RU" sz="2400" strike="noStrike" u="none">
              <a:solidFill>
                <a:srgbClr val="000000"/>
              </a:solidFill>
              <a:uFillTx/>
              <a:latin typeface="Arial"/>
            </a:endParaRPr>
          </a:p>
        </p:txBody>
      </p:sp>
    </p:spTree>
  </p:cSld>
  <p:transition spd="slow">
    <p:split dir="out" orient="vert"/>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Picture 2" descr="C:\Users\Типография\Desktop\Безымянный.png"/>
          <p:cNvPicPr/>
          <p:nvPr/>
        </p:nvPicPr>
        <p:blipFill>
          <a:blip r:embed="rId1"/>
          <a:srcRect l="11758" t="0" r="11484" b="0"/>
          <a:stretch/>
        </p:blipFill>
        <p:spPr>
          <a:xfrm>
            <a:off x="0" y="0"/>
            <a:ext cx="10693440" cy="7561440"/>
          </a:xfrm>
          <a:prstGeom prst="rect">
            <a:avLst/>
          </a:prstGeom>
          <a:ln w="0">
            <a:noFill/>
          </a:ln>
        </p:spPr>
      </p:pic>
      <p:sp>
        <p:nvSpPr>
          <p:cNvPr id="120" name="Google Shape;123;p4"/>
          <p:cNvSpPr/>
          <p:nvPr/>
        </p:nvSpPr>
        <p:spPr>
          <a:xfrm>
            <a:off x="9121680" y="6561000"/>
            <a:ext cx="1571760" cy="40176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6B18818-BA70-47D2-935A-D67C621B5269}"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21" name="Прямоугольник 11"/>
          <p:cNvSpPr/>
          <p:nvPr/>
        </p:nvSpPr>
        <p:spPr>
          <a:xfrm>
            <a:off x="2998800" y="506520"/>
            <a:ext cx="3403440" cy="581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ДҰРЫС ЖАУАП</a:t>
            </a:r>
            <a:endParaRPr b="0" lang="ru-RU" sz="3200" strike="noStrike" u="none">
              <a:solidFill>
                <a:srgbClr val="000000"/>
              </a:solidFill>
              <a:uFillTx/>
              <a:latin typeface="Arial"/>
            </a:endParaRPr>
          </a:p>
        </p:txBody>
      </p:sp>
      <p:sp>
        <p:nvSpPr>
          <p:cNvPr id="122" name="Прямоугольник 7"/>
          <p:cNvSpPr/>
          <p:nvPr/>
        </p:nvSpPr>
        <p:spPr>
          <a:xfrm>
            <a:off x="631800" y="2597040"/>
            <a:ext cx="9701280" cy="1355400"/>
          </a:xfrm>
          <a:prstGeom prst="rect">
            <a:avLst/>
          </a:prstGeom>
          <a:solidFill>
            <a:srgbClr val="f7f6da"/>
          </a:solidFill>
          <a:ln w="9360">
            <a:solidFill>
              <a:srgbClr val="002060"/>
            </a:solidFill>
            <a:miter/>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Моносахаридтер</a:t>
            </a:r>
            <a:r>
              <a:rPr b="0" lang="ru-RU" sz="2400" strike="noStrike" u="none">
                <a:solidFill>
                  <a:srgbClr val="002060"/>
                </a:solidFill>
                <a:uFillTx/>
                <a:latin typeface="Times New Roman"/>
                <a:ea typeface="Times New Roman"/>
              </a:rPr>
              <a:t>___глюкоза;__фруктоза;___рибоза</a:t>
            </a:r>
            <a:endParaRPr b="0" lang="ru-RU" sz="2400" strike="noStrike" u="none">
              <a:solidFill>
                <a:srgbClr val="000000"/>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Олигосахаридтер____Лактоза;___мальтоза;___сахароза</a:t>
            </a:r>
            <a:endParaRPr b="0" lang="ru-RU" sz="2400" strike="noStrike" u="none">
              <a:solidFill>
                <a:srgbClr val="000000"/>
              </a:solidFill>
              <a:uFillTx/>
              <a:latin typeface="Arial"/>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Полисахаридтер____гликоген;___хитин;___целлюлоза; </a:t>
            </a:r>
            <a:endParaRPr b="0" lang="ru-RU" sz="2400" strike="noStrike" u="none">
              <a:solidFill>
                <a:srgbClr val="000000"/>
              </a:solidFill>
              <a:uFillTx/>
              <a:latin typeface="Arial"/>
            </a:endParaRPr>
          </a:p>
        </p:txBody>
      </p:sp>
    </p:spTree>
  </p:cSld>
  <p:transition spd="slow">
    <p:comb dir="horz"/>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Picture 2" descr="C:\Users\Типография\Desktop\Безымянный.png"/>
          <p:cNvPicPr/>
          <p:nvPr/>
        </p:nvPicPr>
        <p:blipFill>
          <a:blip r:embed="rId1"/>
          <a:srcRect l="11758" t="0" r="11484" b="0"/>
          <a:stretch/>
        </p:blipFill>
        <p:spPr>
          <a:xfrm>
            <a:off x="0" y="0"/>
            <a:ext cx="10693440" cy="7561440"/>
          </a:xfrm>
          <a:prstGeom prst="rect">
            <a:avLst/>
          </a:prstGeom>
          <a:ln w="0">
            <a:noFill/>
          </a:ln>
        </p:spPr>
      </p:pic>
      <p:sp>
        <p:nvSpPr>
          <p:cNvPr id="124" name="Google Shape;123;p4"/>
          <p:cNvSpPr/>
          <p:nvPr/>
        </p:nvSpPr>
        <p:spPr>
          <a:xfrm>
            <a:off x="9121680" y="6561000"/>
            <a:ext cx="1571760" cy="40176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F5675A0-A7AD-4CC8-8D5A-33EF929E37D3}"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25" name="Прямоугольник 11"/>
          <p:cNvSpPr/>
          <p:nvPr/>
        </p:nvSpPr>
        <p:spPr>
          <a:xfrm>
            <a:off x="716040" y="1425600"/>
            <a:ext cx="8642160" cy="1191240"/>
          </a:xfrm>
          <a:prstGeom prst="rect">
            <a:avLst/>
          </a:prstGeom>
          <a:solidFill>
            <a:srgbClr val="f0f5d0"/>
          </a:solidFill>
          <a:ln w="9360">
            <a:solidFill>
              <a:srgbClr val="00206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 </a:t>
            </a:r>
            <a:r>
              <a:rPr b="0" lang="kk-KZ" sz="2400" strike="noStrike" u="none">
                <a:solidFill>
                  <a:srgbClr val="002060"/>
                </a:solidFill>
                <a:uFillTx/>
                <a:latin typeface="Times New Roman"/>
                <a:ea typeface="Times New Roman"/>
              </a:rPr>
              <a:t>4 Тапсырма. Төмендегі сөйлемдердегі кетік сөздердің орнын толықтырып, көмірсулар туралы ақпараттарды анықтаңдар</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
        <p:nvSpPr>
          <p:cNvPr id="126" name="Прямоугольник 11"/>
          <p:cNvSpPr/>
          <p:nvPr/>
        </p:nvSpPr>
        <p:spPr>
          <a:xfrm>
            <a:off x="2773440" y="349200"/>
            <a:ext cx="394812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Century Gothic"/>
                <a:ea typeface="Times New Roman"/>
              </a:rPr>
              <a:t>Тапсырма</a:t>
            </a:r>
            <a:endParaRPr b="0" lang="ru-RU" sz="3200" strike="noStrike" u="none">
              <a:solidFill>
                <a:srgbClr val="000000"/>
              </a:solidFill>
              <a:uFillTx/>
              <a:latin typeface="Arial"/>
            </a:endParaRPr>
          </a:p>
        </p:txBody>
      </p:sp>
      <p:sp>
        <p:nvSpPr>
          <p:cNvPr id="127" name="Прямоугольник 13"/>
          <p:cNvSpPr/>
          <p:nvPr/>
        </p:nvSpPr>
        <p:spPr>
          <a:xfrm>
            <a:off x="463680" y="5545080"/>
            <a:ext cx="9378720" cy="1008720"/>
          </a:xfrm>
          <a:prstGeom prst="rect">
            <a:avLst/>
          </a:prstGeom>
          <a:solidFill>
            <a:srgbClr val="e6e6e6"/>
          </a:solidFill>
          <a:ln w="9360">
            <a:solidFill>
              <a:srgbClr val="002060"/>
            </a:solidFill>
            <a:miter/>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Times New Roman"/>
              </a:rPr>
              <a:t>Дескриптор:</a:t>
            </a:r>
            <a:endParaRPr b="0" lang="ru-RU" sz="2000" strike="noStrike" u="none">
              <a:solidFill>
                <a:srgbClr val="000000"/>
              </a:solidFill>
              <a:uFillTx/>
              <a:latin typeface="Arial"/>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2060"/>
                </a:solidFill>
                <a:uFillTx/>
                <a:latin typeface="Times New Roman"/>
                <a:ea typeface="Times New Roman"/>
              </a:rPr>
              <a:t>Берілген сөйлемдердегі кетік сөздердің орнын толықтырып, көмірсулар туралы ақпараттарды анықтайды</a:t>
            </a:r>
            <a:endParaRPr b="0" lang="ru-RU" sz="2000" strike="noStrike" u="none">
              <a:solidFill>
                <a:srgbClr val="000000"/>
              </a:solidFill>
              <a:uFillTx/>
              <a:latin typeface="Arial"/>
            </a:endParaRPr>
          </a:p>
        </p:txBody>
      </p:sp>
      <p:sp>
        <p:nvSpPr>
          <p:cNvPr id="128" name="Прямоугольник 2"/>
          <p:cNvSpPr/>
          <p:nvPr/>
        </p:nvSpPr>
        <p:spPr>
          <a:xfrm>
            <a:off x="474840" y="2424240"/>
            <a:ext cx="9367560" cy="2998080"/>
          </a:xfrm>
          <a:prstGeom prst="rect">
            <a:avLst/>
          </a:prstGeom>
          <a:solidFill>
            <a:srgbClr val="f7f6da"/>
          </a:solidFill>
          <a:ln w="9360">
            <a:solidFill>
              <a:srgbClr val="002060"/>
            </a:solidFill>
            <a:miter/>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Calibri"/>
              </a:rPr>
              <a:t>Биологиялық диктант</a:t>
            </a:r>
            <a:endParaRPr b="0" lang="ru-RU" sz="2400" strike="noStrike" u="none">
              <a:solidFill>
                <a:srgbClr val="000000"/>
              </a:solidFill>
              <a:uFillTx/>
              <a:latin typeface="Arial"/>
            </a:endParaRPr>
          </a:p>
          <a:p>
            <a:pPr>
              <a:lnSpc>
                <a:spcPct val="115000"/>
              </a:lnSpc>
              <a:spcAft>
                <a:spcPts val="1001"/>
              </a:spcAft>
              <a:buClr>
                <a:srgbClr val="00206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Calibri"/>
              </a:rPr>
              <a:t> </a:t>
            </a:r>
            <a:r>
              <a:rPr b="0" lang="kk-KZ" sz="2400" strike="noStrike" u="none">
                <a:solidFill>
                  <a:srgbClr val="002060"/>
                </a:solidFill>
                <a:uFillTx/>
                <a:latin typeface="Times New Roman"/>
                <a:ea typeface="Calibri"/>
              </a:rPr>
              <a:t>.................. өзара байланысқан өте көп моносахарид молекуласынан тұрады.</a:t>
            </a:r>
            <a:endParaRPr b="0" lang="ru-RU" sz="2400" strike="noStrike" u="none">
              <a:solidFill>
                <a:srgbClr val="000000"/>
              </a:solidFill>
              <a:uFillTx/>
              <a:latin typeface="Arial"/>
            </a:endParaRPr>
          </a:p>
          <a:p>
            <a:pPr>
              <a:lnSpc>
                <a:spcPct val="115000"/>
              </a:lnSpc>
              <a:spcAft>
                <a:spcPts val="1001"/>
              </a:spcAft>
              <a:buClr>
                <a:srgbClr val="00206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Крахмал ............... дейін ыдырайды. </a:t>
            </a:r>
            <a:endParaRPr b="0" lang="ru-RU" sz="2400" strike="noStrike" u="none">
              <a:solidFill>
                <a:srgbClr val="000000"/>
              </a:solidFill>
              <a:uFillTx/>
              <a:latin typeface="Arial"/>
            </a:endParaRPr>
          </a:p>
          <a:p>
            <a:pPr>
              <a:lnSpc>
                <a:spcPct val="115000"/>
              </a:lnSpc>
              <a:spcAft>
                <a:spcPts val="1001"/>
              </a:spcAft>
              <a:buClr>
                <a:srgbClr val="00206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Бидай ұнында – ..........., картопта - .......... крахмал бар.</a:t>
            </a:r>
            <a:endParaRPr b="0" lang="ru-RU" sz="24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p:transition spd="slow">
    <p:blinds dir="vert"/>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Picture 2" descr="C:\Users\Типография\Desktop\Безымянный.png"/>
          <p:cNvPicPr/>
          <p:nvPr/>
        </p:nvPicPr>
        <p:blipFill>
          <a:blip r:embed="rId1"/>
          <a:srcRect l="11758" t="0" r="11484" b="0"/>
          <a:stretch/>
        </p:blipFill>
        <p:spPr>
          <a:xfrm>
            <a:off x="0" y="-54000"/>
            <a:ext cx="10717200" cy="7615440"/>
          </a:xfrm>
          <a:prstGeom prst="rect">
            <a:avLst/>
          </a:prstGeom>
          <a:ln w="0">
            <a:noFill/>
          </a:ln>
        </p:spPr>
      </p:pic>
      <p:sp>
        <p:nvSpPr>
          <p:cNvPr id="130" name="Google Shape;123;p4"/>
          <p:cNvSpPr/>
          <p:nvPr/>
        </p:nvSpPr>
        <p:spPr>
          <a:xfrm>
            <a:off x="9121680" y="6561000"/>
            <a:ext cx="1571760" cy="401760"/>
          </a:xfrm>
          <a:prstGeom prst="rect">
            <a:avLst/>
          </a:prstGeom>
          <a:noFill/>
          <a:ln w="0">
            <a:noFill/>
          </a:ln>
        </p:spPr>
        <p:style>
          <a:lnRef idx="0"/>
          <a:fillRef idx="0"/>
          <a:effectRef idx="0"/>
          <a:fontRef idx="minor"/>
        </p:style>
        <p:txBody>
          <a:bodyPr lIns="90720" rIns="90720" tIns="45360" bIns="4536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B9AEA65-7DD8-4498-BF41-3E913A9914A5}" type="slidenum">
              <a:rPr b="1" lang="ru-RU" sz="1400" strike="noStrike" u="none">
                <a:solidFill>
                  <a:srgbClr val="002060"/>
                </a:solidFill>
                <a:uFillTx/>
                <a:latin typeface="Arial"/>
              </a:rPr>
              <a:t>&lt;number&gt;</a:t>
            </a:fld>
            <a:endParaRPr b="0" lang="ru-RU" sz="1400" strike="noStrike" u="none">
              <a:solidFill>
                <a:srgbClr val="000000"/>
              </a:solidFill>
              <a:uFillTx/>
              <a:latin typeface="Arial"/>
            </a:endParaRPr>
          </a:p>
        </p:txBody>
      </p:sp>
      <p:sp>
        <p:nvSpPr>
          <p:cNvPr id="131" name="Прямоугольник 11"/>
          <p:cNvSpPr/>
          <p:nvPr/>
        </p:nvSpPr>
        <p:spPr>
          <a:xfrm>
            <a:off x="3314880" y="309600"/>
            <a:ext cx="3403440" cy="581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ff"/>
                </a:solidFill>
                <a:uFillTx/>
                <a:latin typeface="Times New Roman"/>
                <a:ea typeface="Times New Roman"/>
              </a:rPr>
              <a:t>ДҰРЫС ЖАУАП</a:t>
            </a:r>
            <a:endParaRPr b="0" lang="ru-RU" sz="3200" strike="noStrike" u="none">
              <a:solidFill>
                <a:srgbClr val="000000"/>
              </a:solidFill>
              <a:uFillTx/>
              <a:latin typeface="Arial"/>
            </a:endParaRPr>
          </a:p>
        </p:txBody>
      </p:sp>
      <p:sp>
        <p:nvSpPr>
          <p:cNvPr id="132" name="Прямоугольник 2"/>
          <p:cNvSpPr/>
          <p:nvPr/>
        </p:nvSpPr>
        <p:spPr>
          <a:xfrm>
            <a:off x="1406520" y="2414520"/>
            <a:ext cx="7655040" cy="2998080"/>
          </a:xfrm>
          <a:prstGeom prst="rect">
            <a:avLst/>
          </a:prstGeom>
          <a:solidFill>
            <a:srgbClr val="f7f6da"/>
          </a:solidFill>
          <a:ln w="9360">
            <a:solidFill>
              <a:srgbClr val="002060"/>
            </a:solidFill>
            <a:miter/>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Calibri"/>
              </a:rPr>
              <a:t>Биологиялық диктант</a:t>
            </a:r>
            <a:endParaRPr b="0" lang="ru-RU" sz="2400" strike="noStrike" u="none">
              <a:solidFill>
                <a:srgbClr val="000000"/>
              </a:solidFill>
              <a:uFillTx/>
              <a:latin typeface="Arial"/>
            </a:endParaRPr>
          </a:p>
          <a:p>
            <a:pPr>
              <a:lnSpc>
                <a:spcPct val="115000"/>
              </a:lnSpc>
              <a:spcAft>
                <a:spcPts val="1001"/>
              </a:spcAft>
              <a:buClr>
                <a:srgbClr val="ff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0000"/>
                </a:solidFill>
                <a:uFillTx/>
                <a:latin typeface="Times New Roman"/>
                <a:ea typeface="Calibri"/>
              </a:rPr>
              <a:t>Полисахаридтер</a:t>
            </a:r>
            <a:r>
              <a:rPr b="0" lang="kk-KZ" sz="2400" strike="noStrike" u="none">
                <a:solidFill>
                  <a:srgbClr val="002060"/>
                </a:solidFill>
                <a:uFillTx/>
                <a:latin typeface="Times New Roman"/>
                <a:ea typeface="Calibri"/>
              </a:rPr>
              <a:t> өзара байланысқан өте көп моносахарид молекуласынан тұрады.</a:t>
            </a:r>
            <a:endParaRPr b="0" lang="ru-RU" sz="2400" strike="noStrike" u="none">
              <a:solidFill>
                <a:srgbClr val="000000"/>
              </a:solidFill>
              <a:uFillTx/>
              <a:latin typeface="Arial"/>
            </a:endParaRPr>
          </a:p>
          <a:p>
            <a:pPr>
              <a:lnSpc>
                <a:spcPct val="115000"/>
              </a:lnSpc>
              <a:spcAft>
                <a:spcPts val="1001"/>
              </a:spcAft>
              <a:buClr>
                <a:srgbClr val="00206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Крахмал  </a:t>
            </a:r>
            <a:r>
              <a:rPr b="0" lang="kk-KZ" sz="2400" strike="noStrike" u="none">
                <a:solidFill>
                  <a:srgbClr val="ff0000"/>
                </a:solidFill>
                <a:uFillTx/>
                <a:latin typeface="Times New Roman"/>
                <a:ea typeface="Times New Roman"/>
              </a:rPr>
              <a:t>глюкозаға </a:t>
            </a:r>
            <a:r>
              <a:rPr b="0" lang="kk-KZ" sz="2400" strike="noStrike" u="none">
                <a:solidFill>
                  <a:srgbClr val="002060"/>
                </a:solidFill>
                <a:uFillTx/>
                <a:latin typeface="Times New Roman"/>
                <a:ea typeface="Times New Roman"/>
              </a:rPr>
              <a:t> дейін ыдырайды. </a:t>
            </a:r>
            <a:endParaRPr b="0" lang="ru-RU" sz="2400" strike="noStrike" u="none">
              <a:solidFill>
                <a:srgbClr val="000000"/>
              </a:solidFill>
              <a:uFillTx/>
              <a:latin typeface="Arial"/>
            </a:endParaRPr>
          </a:p>
          <a:p>
            <a:pPr>
              <a:lnSpc>
                <a:spcPct val="115000"/>
              </a:lnSpc>
              <a:spcAft>
                <a:spcPts val="1001"/>
              </a:spcAft>
              <a:buClr>
                <a:srgbClr val="00206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Бидай ұнында – </a:t>
            </a:r>
            <a:r>
              <a:rPr b="0" lang="kk-KZ" sz="2400" strike="noStrike" u="none">
                <a:solidFill>
                  <a:srgbClr val="ff0000"/>
                </a:solidFill>
                <a:uFillTx/>
                <a:latin typeface="Times New Roman"/>
                <a:ea typeface="Times New Roman"/>
              </a:rPr>
              <a:t>75-80%,  </a:t>
            </a:r>
            <a:r>
              <a:rPr b="0" lang="kk-KZ" sz="2400" strike="noStrike" u="none">
                <a:solidFill>
                  <a:srgbClr val="002060"/>
                </a:solidFill>
                <a:uFillTx/>
                <a:latin typeface="Times New Roman"/>
                <a:ea typeface="Times New Roman"/>
              </a:rPr>
              <a:t>картопта - </a:t>
            </a:r>
            <a:r>
              <a:rPr b="0" lang="kk-KZ" sz="2400" strike="noStrike" u="none">
                <a:solidFill>
                  <a:srgbClr val="ff0000"/>
                </a:solidFill>
                <a:uFillTx/>
                <a:latin typeface="Times New Roman"/>
                <a:ea typeface="Times New Roman"/>
              </a:rPr>
              <a:t>25%</a:t>
            </a:r>
            <a:r>
              <a:rPr b="0" lang="kk-KZ" sz="2400" strike="noStrike" u="none">
                <a:solidFill>
                  <a:srgbClr val="002060"/>
                </a:solidFill>
                <a:uFillTx/>
                <a:latin typeface="Times New Roman"/>
                <a:ea typeface="Times New Roman"/>
              </a:rPr>
              <a:t>  крахмал бар.</a:t>
            </a:r>
            <a:endParaRPr b="0" lang="ru-RU" sz="2400" strike="noStrike" u="none">
              <a:solidFill>
                <a:srgbClr val="000000"/>
              </a:solidFill>
              <a:uFillTx/>
              <a:latin typeface="Arial"/>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p:transition spd="slow">
    <p:circle/>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1001520" y="671400"/>
            <a:ext cx="8662680" cy="1495440"/>
          </a:xfrm>
          <a:prstGeom prst="rect">
            <a:avLst/>
          </a:prstGeom>
          <a:noFill/>
          <a:ln w="0">
            <a:noFill/>
          </a:ln>
        </p:spPr>
        <p:txBody>
          <a:bodyPr lIns="90000" rIns="90000" tIns="46800" bIns="4680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4400" strike="noStrike" u="none">
              <a:solidFill>
                <a:srgbClr val="a6b727"/>
              </a:solidFill>
              <a:uFillTx/>
              <a:latin typeface="Corbel"/>
            </a:endParaRPr>
          </a:p>
        </p:txBody>
      </p:sp>
      <p:sp>
        <p:nvSpPr>
          <p:cNvPr id="134" name=""/>
          <p:cNvSpPr txBox="1"/>
          <p:nvPr/>
        </p:nvSpPr>
        <p:spPr>
          <a:xfrm>
            <a:off x="1001880" y="2268000"/>
            <a:ext cx="4171680" cy="4435560"/>
          </a:xfrm>
          <a:prstGeom prst="rect">
            <a:avLst/>
          </a:prstGeom>
          <a:noFill/>
          <a:ln w="0">
            <a:noFill/>
          </a:ln>
        </p:spPr>
        <p:txBody>
          <a:bodyPr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200" strike="noStrike" u="none">
              <a:solidFill>
                <a:srgbClr val="a6b727"/>
              </a:solidFill>
              <a:uFillTx/>
              <a:latin typeface="Corbel"/>
            </a:endParaRPr>
          </a:p>
        </p:txBody>
      </p:sp>
      <p:sp>
        <p:nvSpPr>
          <p:cNvPr id="135" name=""/>
          <p:cNvSpPr txBox="1"/>
          <p:nvPr/>
        </p:nvSpPr>
        <p:spPr>
          <a:xfrm>
            <a:off x="5497560" y="2268000"/>
            <a:ext cx="4170240" cy="4435560"/>
          </a:xfrm>
          <a:prstGeom prst="rect">
            <a:avLst/>
          </a:prstGeom>
          <a:noFill/>
          <a:ln w="0">
            <a:noFill/>
          </a:ln>
        </p:spPr>
        <p:txBody>
          <a:bodyPr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200" strike="noStrike" u="none">
              <a:solidFill>
                <a:srgbClr val="a6b727"/>
              </a:solidFill>
              <a:uFillTx/>
              <a:latin typeface="Corbel"/>
            </a:endParaRPr>
          </a:p>
        </p:txBody>
      </p:sp>
      <p:sp>
        <p:nvSpPr>
          <p:cNvPr id="136" name="Номер слайда 4"/>
          <p:cNvSpPr/>
          <p:nvPr/>
        </p:nvSpPr>
        <p:spPr>
          <a:xfrm>
            <a:off x="8183520" y="6862680"/>
            <a:ext cx="1495440" cy="40176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DF1DCE2-6500-4946-A901-6869A5C8149B}" type="slidenum">
              <a:rPr b="0" lang="ru-RU" sz="1300" strike="noStrike" u="none">
                <a:solidFill>
                  <a:srgbClr val="898989"/>
                </a:solidFill>
                <a:uFillTx/>
                <a:latin typeface="Arial"/>
              </a:rPr>
              <a:t>&lt;number&gt;</a:t>
            </a:fld>
            <a:endParaRPr b="0" lang="ru-RU" sz="1300" strike="noStrike" u="none">
              <a:solidFill>
                <a:srgbClr val="000000"/>
              </a:solidFill>
              <a:uFillTx/>
              <a:latin typeface="Arial"/>
            </a:endParaRPr>
          </a:p>
        </p:txBody>
      </p:sp>
      <p:pic>
        <p:nvPicPr>
          <p:cNvPr id="137" name="Picture 2" descr="C:\Users\Типография\Desktop\Безымянный.png"/>
          <p:cNvPicPr/>
          <p:nvPr/>
        </p:nvPicPr>
        <p:blipFill>
          <a:blip r:embed="rId1"/>
          <a:srcRect l="11758" t="0" r="11484" b="0"/>
          <a:stretch/>
        </p:blipFill>
        <p:spPr>
          <a:xfrm>
            <a:off x="0" y="0"/>
            <a:ext cx="10755360" cy="7561440"/>
          </a:xfrm>
          <a:prstGeom prst="rect">
            <a:avLst/>
          </a:prstGeom>
          <a:ln w="0">
            <a:noFill/>
          </a:ln>
        </p:spPr>
      </p:pic>
      <p:sp>
        <p:nvSpPr>
          <p:cNvPr id="138" name="Прямоугольник 6"/>
          <p:cNvSpPr/>
          <p:nvPr/>
        </p:nvSpPr>
        <p:spPr>
          <a:xfrm>
            <a:off x="3627360" y="422280"/>
            <a:ext cx="312444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600" strike="noStrike" u="none">
                <a:solidFill>
                  <a:srgbClr val="ffffff"/>
                </a:solidFill>
                <a:uFillTx/>
                <a:latin typeface="Times New Roman"/>
                <a:ea typeface="Times New Roman"/>
              </a:rPr>
              <a:t>Қорытынды</a:t>
            </a:r>
            <a:endParaRPr b="0" lang="ru-RU" sz="3600" strike="noStrike" u="none">
              <a:solidFill>
                <a:srgbClr val="000000"/>
              </a:solidFill>
              <a:uFillTx/>
              <a:latin typeface="Arial"/>
            </a:endParaRPr>
          </a:p>
        </p:txBody>
      </p:sp>
      <p:sp>
        <p:nvSpPr>
          <p:cNvPr id="139" name="Прямоугольник 7"/>
          <p:cNvSpPr/>
          <p:nvPr/>
        </p:nvSpPr>
        <p:spPr>
          <a:xfrm>
            <a:off x="10240920" y="6581880"/>
            <a:ext cx="658800" cy="3376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B4B8E8D-B688-4894-A96C-E4F628313080}" type="slidenum">
              <a:rPr b="1" lang="ru-RU" sz="1600" strike="noStrike" u="none">
                <a:solidFill>
                  <a:srgbClr val="002060"/>
                </a:solidFill>
                <a:uFillTx/>
                <a:latin typeface="Arial"/>
              </a:rPr>
              <a:t>&lt;number&gt;</a:t>
            </a:fld>
            <a:endParaRPr b="0" lang="ru-RU" sz="1600" strike="noStrike" u="none">
              <a:solidFill>
                <a:srgbClr val="000000"/>
              </a:solidFill>
              <a:uFillTx/>
              <a:latin typeface="Arial"/>
            </a:endParaRPr>
          </a:p>
        </p:txBody>
      </p:sp>
      <p:sp>
        <p:nvSpPr>
          <p:cNvPr id="140" name="Прямоугольник 1"/>
          <p:cNvSpPr/>
          <p:nvPr/>
        </p:nvSpPr>
        <p:spPr>
          <a:xfrm>
            <a:off x="593640" y="2268360"/>
            <a:ext cx="9647280" cy="1801800"/>
          </a:xfrm>
          <a:prstGeom prst="rect">
            <a:avLst/>
          </a:prstGeom>
          <a:solidFill>
            <a:srgbClr val="d8e8f1"/>
          </a:solidFill>
          <a:ln w="9360">
            <a:solidFill>
              <a:srgbClr val="00206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2060"/>
                </a:solidFill>
                <a:uFillTx/>
                <a:latin typeface="Times New Roman"/>
                <a:ea typeface="Times New Roman"/>
              </a:rPr>
              <a:t>Бүгін сабақта сіздер:</a:t>
            </a:r>
            <a:endParaRPr b="0" lang="ru-RU" sz="2800" strike="noStrike" u="none">
              <a:solidFill>
                <a:srgbClr val="000000"/>
              </a:solidFill>
              <a:uFillTx/>
              <a:latin typeface="Arial"/>
            </a:endParaRPr>
          </a:p>
          <a:p>
            <a:pPr>
              <a:lnSpc>
                <a:spcPct val="100000"/>
              </a:lnSpc>
              <a:buClr>
                <a:srgbClr val="00206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2060"/>
                </a:solidFill>
                <a:uFillTx/>
                <a:latin typeface="Times New Roman"/>
                <a:ea typeface="Times New Roman"/>
              </a:rPr>
              <a:t>Көмірсуларды  құрылымы, құрамы және қызметтері бойынша жіктедіңіздер</a:t>
            </a:r>
            <a:endParaRPr b="0" lang="ru-RU" sz="2800" strike="noStrike" u="none">
              <a:solidFill>
                <a:srgbClr val="000000"/>
              </a:solidFill>
              <a:uFillTx/>
              <a:latin typeface="Arial"/>
            </a:endParaRPr>
          </a:p>
        </p:txBody>
      </p:sp>
    </p:spTree>
  </p:cSld>
  <p:transition spd="slow">
    <p:wheel spokes="1"/>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Прямоугольник 9"/>
          <p:cNvSpPr/>
          <p:nvPr/>
        </p:nvSpPr>
        <p:spPr>
          <a:xfrm>
            <a:off x="4354560" y="466560"/>
            <a:ext cx="212076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entury Gothic"/>
              </a:rPr>
              <a:t>Оқу мақсаты</a:t>
            </a:r>
            <a:endParaRPr b="0" lang="ru-RU" sz="2400" strike="noStrike" u="none">
              <a:solidFill>
                <a:srgbClr val="000000"/>
              </a:solidFill>
              <a:uFillTx/>
              <a:latin typeface="Arial"/>
            </a:endParaRPr>
          </a:p>
        </p:txBody>
      </p:sp>
      <p:sp>
        <p:nvSpPr>
          <p:cNvPr id="25" name="Прямоугольник 9"/>
          <p:cNvSpPr/>
          <p:nvPr/>
        </p:nvSpPr>
        <p:spPr>
          <a:xfrm>
            <a:off x="627120" y="1876320"/>
            <a:ext cx="8999640" cy="584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500" strike="noStrike" u="none">
              <a:solidFill>
                <a:srgbClr val="000000"/>
              </a:solidFill>
              <a:uFillTx/>
              <a:latin typeface="Arial"/>
            </a:endParaRPr>
          </a:p>
        </p:txBody>
      </p:sp>
      <p:sp>
        <p:nvSpPr>
          <p:cNvPr id="26" name="Прямоугольник 8"/>
          <p:cNvSpPr/>
          <p:nvPr/>
        </p:nvSpPr>
        <p:spPr>
          <a:xfrm>
            <a:off x="534960" y="4743360"/>
            <a:ext cx="9325080" cy="947880"/>
          </a:xfrm>
          <a:prstGeom prst="rect">
            <a:avLst/>
          </a:prstGeom>
          <a:solidFill>
            <a:srgbClr val="d8e8f1"/>
          </a:solidFill>
          <a:ln w="0">
            <a:noFill/>
          </a:ln>
        </p:spPr>
        <p:style>
          <a:lnRef idx="0"/>
          <a:fillRef idx="0"/>
          <a:effectRef idx="0"/>
          <a:fontRef idx="minor"/>
        </p:style>
        <p:txBody>
          <a:bodyPr lIns="90000" rIns="90000" tIns="46800" bIns="46800" anchor="t">
            <a:spAutoFit/>
          </a:bodyPr>
          <a:p>
            <a:pPr>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Arial"/>
              </a:rPr>
              <a:t> </a:t>
            </a:r>
            <a:r>
              <a:rPr b="0" lang="kk-KZ" sz="2800" strike="noStrike" u="none">
                <a:solidFill>
                  <a:srgbClr val="002060"/>
                </a:solidFill>
                <a:uFillTx/>
                <a:latin typeface="Times New Roman"/>
                <a:ea typeface="Times New Roman"/>
              </a:rPr>
              <a:t>Көмірсуларды  құрылымы,  құрамы және қызметтері бойынша жіктейді;</a:t>
            </a:r>
            <a:endParaRPr b="0" lang="ru-RU" sz="2800" strike="noStrike" u="none">
              <a:solidFill>
                <a:srgbClr val="000000"/>
              </a:solidFill>
              <a:uFillTx/>
              <a:latin typeface="Arial"/>
            </a:endParaRPr>
          </a:p>
        </p:txBody>
      </p:sp>
      <p:sp>
        <p:nvSpPr>
          <p:cNvPr id="27" name="Прямоугольник 9"/>
          <p:cNvSpPr/>
          <p:nvPr/>
        </p:nvSpPr>
        <p:spPr>
          <a:xfrm>
            <a:off x="3239280" y="3657600"/>
            <a:ext cx="3773160" cy="520920"/>
          </a:xfrm>
          <a:prstGeom prst="rect">
            <a:avLst/>
          </a:prstGeom>
          <a:solidFill>
            <a:srgbClr val="b1d1e3"/>
          </a:solid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Бағалау критерийлері</a:t>
            </a:r>
            <a:endParaRPr b="0" lang="ru-RU" sz="2800" strike="noStrike" u="none">
              <a:solidFill>
                <a:srgbClr val="000000"/>
              </a:solidFill>
              <a:uFillTx/>
              <a:latin typeface="Arial"/>
            </a:endParaRPr>
          </a:p>
        </p:txBody>
      </p:sp>
      <p:sp>
        <p:nvSpPr>
          <p:cNvPr id="28" name="Прямоугольник 10"/>
          <p:cNvSpPr/>
          <p:nvPr/>
        </p:nvSpPr>
        <p:spPr>
          <a:xfrm>
            <a:off x="3489480" y="781200"/>
            <a:ext cx="3201840" cy="520920"/>
          </a:xfrm>
          <a:prstGeom prst="rect">
            <a:avLst/>
          </a:prstGeom>
          <a:solidFill>
            <a:srgbClr val="b1d1e3"/>
          </a:solid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Century Gothic"/>
              </a:rPr>
              <a:t>   </a:t>
            </a:r>
            <a:r>
              <a:rPr b="1" lang="kk-KZ" sz="2800" strike="noStrike" u="none">
                <a:solidFill>
                  <a:srgbClr val="002060"/>
                </a:solidFill>
                <a:uFillTx/>
                <a:latin typeface="Times New Roman"/>
                <a:ea typeface="Times New Roman"/>
              </a:rPr>
              <a:t>Оқу мақсаты</a:t>
            </a:r>
            <a:endParaRPr b="0" lang="ru-RU" sz="2800" strike="noStrike" u="none">
              <a:solidFill>
                <a:srgbClr val="000000"/>
              </a:solidFill>
              <a:uFillTx/>
              <a:latin typeface="Arial"/>
            </a:endParaRPr>
          </a:p>
        </p:txBody>
      </p:sp>
      <p:sp>
        <p:nvSpPr>
          <p:cNvPr id="29" name="Прямоугольник 1"/>
          <p:cNvSpPr/>
          <p:nvPr/>
        </p:nvSpPr>
        <p:spPr>
          <a:xfrm>
            <a:off x="1981080" y="2143080"/>
            <a:ext cx="7375680" cy="825480"/>
          </a:xfrm>
          <a:prstGeom prst="rect">
            <a:avLst/>
          </a:prstGeom>
          <a:solidFill>
            <a:srgbClr val="d8e8f1"/>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10.4.1.2 көмірсуларды құрылымы, құрамы және қызметтері бойынша жіктеу</a:t>
            </a:r>
            <a:endParaRPr b="0" lang="ru-RU" sz="2400" strike="noStrike" u="none">
              <a:solidFill>
                <a:srgbClr val="000000"/>
              </a:solidFill>
              <a:uFillTx/>
              <a:latin typeface="Arial"/>
            </a:endParaRPr>
          </a:p>
        </p:txBody>
      </p:sp>
    </p:spTree>
  </p:cSld>
  <p:transition spd="slow">
    <p:dissolv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PlaceHolder 1"/>
          <p:cNvSpPr>
            <a:spLocks noGrp="1"/>
          </p:cNvSpPr>
          <p:nvPr>
            <p:ph type="title"/>
          </p:nvPr>
        </p:nvSpPr>
        <p:spPr>
          <a:xfrm>
            <a:off x="1929960" y="366480"/>
            <a:ext cx="6024600" cy="56340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kk-KZ" sz="4400" strike="noStrike" u="none">
                <a:solidFill>
                  <a:srgbClr val="002060"/>
                </a:solidFill>
                <a:uFillTx/>
                <a:latin typeface="Times New Roman"/>
                <a:ea typeface="Times New Roman"/>
              </a:rPr>
              <a:t>           </a:t>
            </a:r>
            <a:r>
              <a:rPr b="1" lang="kk-KZ" sz="3600" strike="noStrike" u="none">
                <a:solidFill>
                  <a:srgbClr val="002060"/>
                </a:solidFill>
                <a:uFillTx/>
                <a:latin typeface="Times New Roman"/>
                <a:ea typeface="Times New Roman"/>
              </a:rPr>
              <a:t>КӨМІРСУЛАР</a:t>
            </a:r>
            <a:endParaRPr b="0" lang="ru-RU" sz="3600" strike="noStrike" u="none">
              <a:solidFill>
                <a:srgbClr val="a6b727"/>
              </a:solidFill>
              <a:uFillTx/>
              <a:latin typeface="Corbel"/>
            </a:endParaRPr>
          </a:p>
        </p:txBody>
      </p:sp>
      <p:sp>
        <p:nvSpPr>
          <p:cNvPr id="31" name=""/>
          <p:cNvSpPr txBox="1"/>
          <p:nvPr/>
        </p:nvSpPr>
        <p:spPr>
          <a:xfrm>
            <a:off x="3311280" y="1420560"/>
            <a:ext cx="4136760" cy="5072040"/>
          </a:xfrm>
          <a:prstGeom prst="rect">
            <a:avLst/>
          </a:prstGeom>
          <a:solidFill>
            <a:srgbClr val="d8e8f1"/>
          </a:solidFill>
          <a:ln w="9360">
            <a:solidFill>
              <a:srgbClr val="002060"/>
            </a:solidFill>
            <a:miter/>
          </a:ln>
        </p:spPr>
        <p:txBody>
          <a:bodyPr anchor="t">
            <a:normAutofit lnSpcReduction="9999"/>
          </a:bodyPr>
          <a:p>
            <a:pPr marL="38160">
              <a:lnSpc>
                <a:spcPct val="90000"/>
              </a:lnSpc>
              <a:spcBef>
                <a:spcPts val="1100"/>
              </a:spcBef>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000" strike="noStrike" u="none">
                <a:solidFill>
                  <a:srgbClr val="002060"/>
                </a:solidFill>
                <a:uFillTx/>
                <a:latin typeface="Times New Roman"/>
                <a:ea typeface="Times New Roman"/>
              </a:rPr>
              <a:t>   </a:t>
            </a:r>
            <a:r>
              <a:rPr b="0" lang="ru-RU" sz="2000" strike="noStrike" u="none">
                <a:solidFill>
                  <a:srgbClr val="002060"/>
                </a:solidFill>
                <a:uFillTx/>
                <a:latin typeface="Times New Roman"/>
                <a:ea typeface="Times New Roman"/>
              </a:rPr>
              <a:t>Жасушаның шамамен   2-5% массасында  көмірсулар   болады.</a:t>
            </a:r>
            <a:endParaRPr b="0" lang="ru-RU" sz="2000" strike="noStrike" u="none">
              <a:solidFill>
                <a:srgbClr val="a6b727"/>
              </a:solidFill>
              <a:uFillTx/>
              <a:latin typeface="Corbel"/>
            </a:endParaRPr>
          </a:p>
          <a:p>
            <a:pPr marL="3816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000" strike="noStrike" u="none">
                <a:solidFill>
                  <a:srgbClr val="002060"/>
                </a:solidFill>
                <a:uFillTx/>
                <a:latin typeface="Times New Roman"/>
                <a:ea typeface="Times New Roman"/>
              </a:rPr>
              <a:t>Көмірсулар – органикалық заттардың ішіндегі аса маңызды қосылыстардың бірі,    олардың жалпы формуласы  С</a:t>
            </a:r>
            <a:r>
              <a:rPr b="0" lang="en-US" sz="2000" strike="noStrike" u="none">
                <a:solidFill>
                  <a:srgbClr val="002060"/>
                </a:solidFill>
                <a:uFillTx/>
                <a:latin typeface="Times New Roman"/>
                <a:ea typeface="Times New Roman"/>
              </a:rPr>
              <a:t>n(H2O)n </a:t>
            </a:r>
            <a:endParaRPr b="0" lang="ru-RU" sz="2000" strike="noStrike" u="none">
              <a:solidFill>
                <a:srgbClr val="a6b727"/>
              </a:solidFill>
              <a:uFillTx/>
              <a:latin typeface="Corbel"/>
            </a:endParaRPr>
          </a:p>
          <a:p>
            <a:pPr marL="3816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000" strike="noStrike" u="none">
                <a:solidFill>
                  <a:srgbClr val="002060"/>
                </a:solidFill>
                <a:uFillTx/>
                <a:latin typeface="Times New Roman"/>
                <a:ea typeface="Times New Roman"/>
              </a:rPr>
              <a:t>Көмірсулар молекулаларының құрамына көміртек, оттек және сутек атомдары кіреді. Көптеген көмірсулардың молекуласының құрамындағы сутек атомдары көміртек атомдарынан екі есе көп болатындықтан, оларды көмірсулар деп атаған. </a:t>
            </a:r>
            <a:endParaRPr b="0" lang="ru-RU" sz="2000" strike="noStrike" u="none">
              <a:solidFill>
                <a:srgbClr val="a6b727"/>
              </a:solidFill>
              <a:uFillTx/>
              <a:latin typeface="Corbel"/>
            </a:endParaRPr>
          </a:p>
          <a:p>
            <a:pPr marL="3816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000" strike="noStrike" u="none">
                <a:solidFill>
                  <a:srgbClr val="002060"/>
                </a:solidFill>
                <a:uFillTx/>
                <a:latin typeface="Times New Roman"/>
                <a:ea typeface="Times New Roman"/>
              </a:rPr>
              <a:t>«Көмірсу» деген терминді 1844ж.Карл Эрнст Генрих Шмид енгізген.</a:t>
            </a:r>
            <a:endParaRPr b="0" lang="ru-RU" sz="2000" strike="noStrike" u="none">
              <a:solidFill>
                <a:srgbClr val="a6b727"/>
              </a:solidFill>
              <a:uFillTx/>
              <a:latin typeface="Corbel"/>
            </a:endParaRPr>
          </a:p>
          <a:p>
            <a:pPr marL="3816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a6b727"/>
              </a:solidFill>
              <a:uFillTx/>
              <a:latin typeface="Corbel"/>
            </a:endParaRPr>
          </a:p>
          <a:p>
            <a:pPr marL="3816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a6b727"/>
              </a:solidFill>
              <a:uFillTx/>
              <a:latin typeface="Corbel"/>
            </a:endParaRPr>
          </a:p>
          <a:p>
            <a:pPr marL="3816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000" strike="noStrike" u="none">
              <a:solidFill>
                <a:srgbClr val="a6b727"/>
              </a:solidFill>
              <a:uFillTx/>
              <a:latin typeface="Corbel"/>
            </a:endParaRPr>
          </a:p>
        </p:txBody>
      </p:sp>
      <p:pic>
        <p:nvPicPr>
          <p:cNvPr id="32" name="Объект 5" descr=""/>
          <p:cNvPicPr/>
          <p:nvPr/>
        </p:nvPicPr>
        <p:blipFill>
          <a:blip r:embed="rId1"/>
          <a:stretch/>
        </p:blipFill>
        <p:spPr>
          <a:xfrm>
            <a:off x="7623000" y="1914480"/>
            <a:ext cx="2633760" cy="3554280"/>
          </a:xfrm>
          <a:prstGeom prst="rect">
            <a:avLst/>
          </a:prstGeom>
          <a:ln w="9360">
            <a:solidFill>
              <a:srgbClr val="002060"/>
            </a:solidFill>
            <a:miter/>
          </a:ln>
        </p:spPr>
      </p:pic>
      <p:sp>
        <p:nvSpPr>
          <p:cNvPr id="33" name="Номер слайда 4"/>
          <p:cNvSpPr/>
          <p:nvPr/>
        </p:nvSpPr>
        <p:spPr>
          <a:xfrm>
            <a:off x="8183520" y="6862680"/>
            <a:ext cx="1495440" cy="40176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591ABC9-CDFB-4805-983A-BA164EEAD477}" type="slidenum">
              <a:rPr b="0" lang="ru-RU" sz="1100" strike="noStrike" u="none">
                <a:solidFill>
                  <a:srgbClr val="a6b727"/>
                </a:solidFill>
                <a:uFillTx/>
                <a:latin typeface="Arial"/>
              </a:rPr>
              <a:t>&lt;number&gt;</a:t>
            </a:fld>
            <a:endParaRPr b="0" lang="ru-RU" sz="1100" strike="noStrike" u="none">
              <a:solidFill>
                <a:srgbClr val="000000"/>
              </a:solidFill>
              <a:uFillTx/>
              <a:latin typeface="Arial"/>
            </a:endParaRPr>
          </a:p>
        </p:txBody>
      </p:sp>
      <p:pic>
        <p:nvPicPr>
          <p:cNvPr id="34" name="Picture 6" descr=""/>
          <p:cNvPicPr/>
          <p:nvPr/>
        </p:nvPicPr>
        <p:blipFill>
          <a:blip r:embed="rId2"/>
          <a:stretch/>
        </p:blipFill>
        <p:spPr>
          <a:xfrm>
            <a:off x="266760" y="1914480"/>
            <a:ext cx="3039840" cy="3554280"/>
          </a:xfrm>
          <a:prstGeom prst="rect">
            <a:avLst/>
          </a:prstGeom>
          <a:ln w="0">
            <a:noFill/>
          </a:ln>
        </p:spPr>
      </p:pic>
      <p:sp>
        <p:nvSpPr>
          <p:cNvPr id="35" name="Прямоугольник 5"/>
          <p:cNvSpPr/>
          <p:nvPr/>
        </p:nvSpPr>
        <p:spPr>
          <a:xfrm>
            <a:off x="266760" y="6629400"/>
            <a:ext cx="9990000" cy="690480"/>
          </a:xfrm>
          <a:prstGeom prst="rect">
            <a:avLst/>
          </a:prstGeom>
          <a:solidFill>
            <a:srgbClr val="f7f6da"/>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2060"/>
                </a:solidFill>
                <a:uFillTx/>
                <a:latin typeface="Corbel"/>
              </a:rPr>
              <a:t>https://bilimland.kz/kk/courses/chemistry-kk/organikalyq-ximiya/komirsular/lesson/komirsular-komirsulardyng-zhiktelui</a:t>
            </a:r>
            <a:endParaRPr b="0" lang="ru-RU" sz="2000" strike="noStrike" u="none">
              <a:solidFill>
                <a:srgbClr val="000000"/>
              </a:solidFill>
              <a:uFillTx/>
              <a:latin typeface="Arial"/>
            </a:endParaRPr>
          </a:p>
        </p:txBody>
      </p:sp>
    </p:spTree>
  </p:cSld>
  <p:transition spd="slow">
    <p:comb dir="horz"/>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
          <p:cNvSpPr txBox="1"/>
          <p:nvPr/>
        </p:nvSpPr>
        <p:spPr>
          <a:xfrm>
            <a:off x="1001880" y="2268000"/>
            <a:ext cx="4171680" cy="4435560"/>
          </a:xfrm>
          <a:prstGeom prst="rect">
            <a:avLst/>
          </a:prstGeom>
          <a:noFill/>
          <a:ln w="0">
            <a:noFill/>
          </a:ln>
        </p:spPr>
        <p:txBody>
          <a:bodyPr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200" strike="noStrike" u="none">
              <a:solidFill>
                <a:srgbClr val="a6b727"/>
              </a:solidFill>
              <a:uFillTx/>
              <a:latin typeface="Corbel"/>
            </a:endParaRPr>
          </a:p>
        </p:txBody>
      </p:sp>
      <p:sp>
        <p:nvSpPr>
          <p:cNvPr id="37" name=""/>
          <p:cNvSpPr txBox="1"/>
          <p:nvPr/>
        </p:nvSpPr>
        <p:spPr>
          <a:xfrm>
            <a:off x="5497560" y="2268000"/>
            <a:ext cx="4170240" cy="4435560"/>
          </a:xfrm>
          <a:prstGeom prst="rect">
            <a:avLst/>
          </a:prstGeom>
          <a:noFill/>
          <a:ln w="0">
            <a:noFill/>
          </a:ln>
        </p:spPr>
        <p:txBody>
          <a:bodyPr anchor="t">
            <a:normAutofit/>
          </a:bodyPr>
          <a:p>
            <a:pPr marL="189000" indent="-150840">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200" strike="noStrike" u="none">
              <a:solidFill>
                <a:srgbClr val="a6b727"/>
              </a:solidFill>
              <a:uFillTx/>
              <a:latin typeface="Corbel"/>
            </a:endParaRPr>
          </a:p>
        </p:txBody>
      </p:sp>
      <p:sp>
        <p:nvSpPr>
          <p:cNvPr id="38" name="Номер слайда 4"/>
          <p:cNvSpPr/>
          <p:nvPr/>
        </p:nvSpPr>
        <p:spPr>
          <a:xfrm>
            <a:off x="8183520" y="6862680"/>
            <a:ext cx="1495440" cy="40176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32FE65B-E92F-43EA-89BE-8B771C57B50D}" type="slidenum">
              <a:rPr b="0" lang="ru-RU" sz="1100" strike="noStrike" u="none">
                <a:solidFill>
                  <a:srgbClr val="a6b727"/>
                </a:solidFill>
                <a:uFillTx/>
                <a:latin typeface="Arial"/>
              </a:rPr>
              <a:t>&lt;number&gt;</a:t>
            </a:fld>
            <a:endParaRPr b="0" lang="ru-RU" sz="1100" strike="noStrike" u="none">
              <a:solidFill>
                <a:srgbClr val="000000"/>
              </a:solidFill>
              <a:uFillTx/>
              <a:latin typeface="Arial"/>
            </a:endParaRPr>
          </a:p>
        </p:txBody>
      </p:sp>
      <p:pic>
        <p:nvPicPr>
          <p:cNvPr id="39" name="Рисунок 5" descr=""/>
          <p:cNvPicPr/>
          <p:nvPr/>
        </p:nvPicPr>
        <p:blipFill>
          <a:blip r:embed="rId1"/>
          <a:srcRect l="0" t="16073" r="0" b="13376"/>
          <a:stretch/>
        </p:blipFill>
        <p:spPr>
          <a:xfrm>
            <a:off x="168120" y="1208160"/>
            <a:ext cx="10287000" cy="5236920"/>
          </a:xfrm>
          <a:prstGeom prst="rect">
            <a:avLst/>
          </a:prstGeom>
          <a:ln w="0">
            <a:noFill/>
          </a:ln>
        </p:spPr>
      </p:pic>
      <p:sp>
        <p:nvSpPr>
          <p:cNvPr id="40" name="Скругленный прямоугольник 6"/>
          <p:cNvSpPr/>
          <p:nvPr/>
        </p:nvSpPr>
        <p:spPr>
          <a:xfrm>
            <a:off x="762120" y="6603840"/>
            <a:ext cx="9051840" cy="650880"/>
          </a:xfrm>
          <a:prstGeom prst="roundRect">
            <a:avLst>
              <a:gd name="adj" fmla="val 16667"/>
            </a:avLst>
          </a:prstGeom>
          <a:solidFill>
            <a:srgbClr val="f7f6da"/>
          </a:solidFill>
          <a:ln w="19080">
            <a:solidFill>
              <a:srgbClr val="a6b727"/>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2060"/>
                </a:solidFill>
                <a:uFillTx/>
                <a:latin typeface="Corbel"/>
              </a:rPr>
              <a:t>https://bilimland.kz/kk/courses/chemistry-kk/organikalyq-ximiya/komirsular/lesson/monosaxaridter-zhane-disaxaridter</a:t>
            </a:r>
            <a:endParaRPr b="0" lang="ru-RU" sz="2000" strike="noStrike" u="none">
              <a:solidFill>
                <a:srgbClr val="000000"/>
              </a:solidFill>
              <a:uFillTx/>
              <a:latin typeface="Arial"/>
            </a:endParaRPr>
          </a:p>
        </p:txBody>
      </p:sp>
      <p:sp>
        <p:nvSpPr>
          <p:cNvPr id="41" name="PlaceHolder 1"/>
          <p:cNvSpPr>
            <a:spLocks noGrp="1"/>
          </p:cNvSpPr>
          <p:nvPr>
            <p:ph type="title"/>
          </p:nvPr>
        </p:nvSpPr>
        <p:spPr>
          <a:xfrm>
            <a:off x="1355400" y="279360"/>
            <a:ext cx="7620120" cy="781200"/>
          </a:xfrm>
          <a:prstGeom prst="rect">
            <a:avLst/>
          </a:prstGeom>
          <a:solidFill>
            <a:srgbClr val="f7f6da"/>
          </a:solidFill>
          <a:ln w="0">
            <a:noFill/>
          </a:ln>
        </p:spPr>
        <p:txBody>
          <a:bodyPr lIns="91440" rIns="91440" tIns="45720" bIns="45720" anchor="ctr">
            <a:noAutofit/>
          </a:bodyPr>
          <a:p>
            <a:pPr marL="351000" indent="-35100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i="1" lang="ru-RU" sz="3600" strike="noStrike" u="none">
                <a:solidFill>
                  <a:srgbClr val="a6b727"/>
                </a:solidFill>
                <a:uFillTx/>
                <a:latin typeface="Times New Roman"/>
                <a:ea typeface="Times New Roman"/>
              </a:rPr>
              <a:t>        </a:t>
            </a:r>
            <a:r>
              <a:rPr b="1" lang="ru-RU" sz="3600" strike="noStrike" u="none">
                <a:solidFill>
                  <a:srgbClr val="002060"/>
                </a:solidFill>
                <a:uFillTx/>
                <a:latin typeface="Times New Roman"/>
                <a:ea typeface="Times New Roman"/>
              </a:rPr>
              <a:t>Көмірсулардың жіктелуі</a:t>
            </a:r>
            <a:endParaRPr b="0" lang="ru-RU" sz="3600" strike="noStrike" u="none">
              <a:solidFill>
                <a:srgbClr val="a6b727"/>
              </a:solidFill>
              <a:uFillTx/>
              <a:latin typeface="Corbe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31">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repl">
                                        <p:cTn id="7" dur="1000" fill="hold"/>
                                        <p:tgtEl>
                                          <p:spTgt spid="41"/>
                                        </p:tgtEl>
                                        <p:attrNameLst>
                                          <p:attrName>ppt_w</p:attrName>
                                        </p:attrNameLst>
                                      </p:cBhvr>
                                      <p:tavLst>
                                        <p:tav tm="0">
                                          <p:val>
                                            <p:fltVal val="0"/>
                                          </p:val>
                                        </p:tav>
                                        <p:tav tm="100000">
                                          <p:val>
                                            <p:strVal val="#ppt_w"/>
                                          </p:val>
                                        </p:tav>
                                      </p:tavLst>
                                    </p:anim>
                                    <p:anim calcmode="lin" valueType="num">
                                      <p:cBhvr additive="repl">
                                        <p:cTn id="8" dur="1000" fill="hold"/>
                                        <p:tgtEl>
                                          <p:spTgt spid="41"/>
                                        </p:tgtEl>
                                        <p:attrNameLst>
                                          <p:attrName>ppt_h</p:attrName>
                                        </p:attrNameLst>
                                      </p:cBhvr>
                                      <p:tavLst>
                                        <p:tav tm="0">
                                          <p:val>
                                            <p:fltVal val="0"/>
                                          </p:val>
                                        </p:tav>
                                        <p:tav tm="100000">
                                          <p:val>
                                            <p:strVal val="#ppt_h"/>
                                          </p:val>
                                        </p:tav>
                                      </p:tavLst>
                                    </p:anim>
                                    <p:anim calcmode="lin" valueType="num">
                                      <p:cBhvr additive="repl">
                                        <p:cTn id="9" dur="1000" fill="hold"/>
                                        <p:tgtEl>
                                          <p:spTgt spid="41"/>
                                        </p:tgtEl>
                                        <p:attrNameLst>
                                          <p:attrName>r</p:attrName>
                                        </p:attrNameLst>
                                      </p:cBhvr>
                                      <p:tavLst>
                                        <p:tav tm="0">
                                          <p:val>
                                            <p:strVal val="90"/>
                                          </p:val>
                                        </p:tav>
                                        <p:tav tm="100000">
                                          <p:val>
                                            <p:strVal val="0"/>
                                          </p:val>
                                        </p:tav>
                                      </p:tavLst>
                                    </p:anim>
                                    <p:animEffect filter="fade" transition="in">
                                      <p:cBhvr additive="repl">
                                        <p:cTn id="10" dur="1000"/>
                                        <p:tgtEl>
                                          <p:spTgt spid="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316080" y="812880"/>
            <a:ext cx="9345600" cy="56520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3200" strike="noStrike" u="none">
                <a:solidFill>
                  <a:srgbClr val="0070c0"/>
                </a:solidFill>
                <a:uFillTx/>
                <a:latin typeface="Times New Roman"/>
                <a:ea typeface="Times New Roman"/>
              </a:rPr>
              <a:t>Көмірсулардың құрылымы бойынша жіктелуі</a:t>
            </a:r>
            <a:endParaRPr b="0" lang="ru-RU" sz="3200" strike="noStrike" u="none">
              <a:solidFill>
                <a:srgbClr val="a6b727"/>
              </a:solidFill>
              <a:uFillTx/>
              <a:latin typeface="Corbel"/>
            </a:endParaRPr>
          </a:p>
        </p:txBody>
      </p:sp>
      <p:sp>
        <p:nvSpPr>
          <p:cNvPr id="43" name="Заголовок 1"/>
          <p:cNvSpPr/>
          <p:nvPr/>
        </p:nvSpPr>
        <p:spPr>
          <a:xfrm>
            <a:off x="822240" y="1494000"/>
            <a:ext cx="9074160" cy="725400"/>
          </a:xfrm>
          <a:prstGeom prst="rect">
            <a:avLst/>
          </a:prstGeom>
          <a:solidFill>
            <a:srgbClr val="dfddd9"/>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500" strike="noStrike" u="none">
                <a:solidFill>
                  <a:srgbClr val="002060"/>
                </a:solidFill>
                <a:uFillTx/>
                <a:latin typeface="Calibri"/>
              </a:rPr>
              <a:t>Көмірсулар- </a:t>
            </a:r>
            <a:r>
              <a:rPr b="0" lang="ru-RU" sz="3500" strike="noStrike" u="none">
                <a:solidFill>
                  <a:srgbClr val="002060"/>
                </a:solidFill>
                <a:uFillTx/>
                <a:latin typeface="Calibri"/>
              </a:rPr>
              <a:t>С</a:t>
            </a:r>
            <a:r>
              <a:rPr b="0" lang="en-US" sz="3500" strike="noStrike" u="none" baseline="-25000">
                <a:solidFill>
                  <a:srgbClr val="002060"/>
                </a:solidFill>
                <a:uFillTx/>
                <a:latin typeface="Calibri"/>
              </a:rPr>
              <a:t>n</a:t>
            </a:r>
            <a:r>
              <a:rPr b="0" lang="ru-RU" sz="3500" strike="noStrike" u="none">
                <a:solidFill>
                  <a:srgbClr val="002060"/>
                </a:solidFill>
                <a:uFillTx/>
                <a:latin typeface="Calibri"/>
              </a:rPr>
              <a:t>(Н</a:t>
            </a:r>
            <a:r>
              <a:rPr b="0" lang="ru-RU" sz="3500" strike="noStrike" u="none" baseline="-25000">
                <a:solidFill>
                  <a:srgbClr val="002060"/>
                </a:solidFill>
                <a:uFillTx/>
                <a:latin typeface="Calibri"/>
              </a:rPr>
              <a:t>2</a:t>
            </a:r>
            <a:r>
              <a:rPr b="0" lang="ru-RU" sz="3500" strike="noStrike" u="none">
                <a:solidFill>
                  <a:srgbClr val="002060"/>
                </a:solidFill>
                <a:uFillTx/>
                <a:latin typeface="Calibri"/>
              </a:rPr>
              <a:t>О)</a:t>
            </a:r>
            <a:r>
              <a:rPr b="0" lang="en-US" sz="3500" strike="noStrike" u="none" baseline="-25000">
                <a:solidFill>
                  <a:srgbClr val="002060"/>
                </a:solidFill>
                <a:uFillTx/>
                <a:latin typeface="Calibri"/>
              </a:rPr>
              <a:t>n</a:t>
            </a:r>
            <a:endParaRPr b="0" lang="ru-RU" sz="3500" strike="noStrike" u="none">
              <a:solidFill>
                <a:srgbClr val="000000"/>
              </a:solidFill>
              <a:uFillTx/>
              <a:latin typeface="Arial"/>
            </a:endParaRPr>
          </a:p>
        </p:txBody>
      </p:sp>
      <p:sp>
        <p:nvSpPr>
          <p:cNvPr id="44" name=""/>
          <p:cNvSpPr txBox="1"/>
          <p:nvPr/>
        </p:nvSpPr>
        <p:spPr>
          <a:xfrm>
            <a:off x="3941280" y="2649240"/>
            <a:ext cx="2845080" cy="2506680"/>
          </a:xfrm>
          <a:prstGeom prst="rect">
            <a:avLst/>
          </a:prstGeom>
          <a:solidFill>
            <a:srgbClr val="e6e6e6"/>
          </a:solidFill>
          <a:ln w="9360">
            <a:solidFill>
              <a:srgbClr val="002060"/>
            </a:solidFill>
            <a:miter/>
          </a:ln>
        </p:spPr>
        <p:txBody>
          <a:bodyPr anchor="t">
            <a:normAutofit/>
          </a:bodyPr>
          <a:p>
            <a:pPr>
              <a:lnSpc>
                <a:spcPct val="90000"/>
              </a:lnSpc>
              <a:spcBef>
                <a:spcPts val="1100"/>
              </a:spcBef>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2600" strike="noStrike" u="sng">
                <a:solidFill>
                  <a:srgbClr val="005ea4"/>
                </a:solidFill>
                <a:uFillTx/>
                <a:latin typeface="Corbel"/>
                <a:ea typeface="Times New Roman"/>
              </a:rPr>
              <a:t>Олигосахаридтер </a:t>
            </a:r>
            <a:endParaRPr b="0" lang="ru-RU" sz="2600" strike="noStrike" u="none">
              <a:solidFill>
                <a:srgbClr val="a6b727"/>
              </a:solidFill>
              <a:uFillTx/>
              <a:latin typeface="Corbel"/>
            </a:endParaRPr>
          </a:p>
          <a:p>
            <a:pPr>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002060"/>
                </a:solidFill>
                <a:uFillTx/>
                <a:latin typeface="Times New Roman"/>
                <a:ea typeface="Times New Roman"/>
              </a:rPr>
              <a:t>мальтоза,</a:t>
            </a:r>
            <a:endParaRPr b="0" lang="ru-RU" sz="2400" strike="noStrike" u="none">
              <a:solidFill>
                <a:srgbClr val="a6b727"/>
              </a:solidFill>
              <a:uFillTx/>
              <a:latin typeface="Corbel"/>
            </a:endParaRPr>
          </a:p>
          <a:p>
            <a:pPr>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002060"/>
                </a:solidFill>
                <a:uFillTx/>
                <a:latin typeface="Times New Roman"/>
                <a:ea typeface="Times New Roman"/>
              </a:rPr>
              <a:t>лактоза,</a:t>
            </a:r>
            <a:endParaRPr b="0" lang="ru-RU" sz="2400" strike="noStrike" u="none">
              <a:solidFill>
                <a:srgbClr val="a6b727"/>
              </a:solidFill>
              <a:uFillTx/>
              <a:latin typeface="Corbel"/>
            </a:endParaRPr>
          </a:p>
          <a:p>
            <a:pPr>
              <a:lnSpc>
                <a:spcPct val="90000"/>
              </a:lnSpc>
              <a:spcBef>
                <a:spcPts val="1100"/>
              </a:spcBef>
              <a:buClr>
                <a:srgbClr val="a6b727"/>
              </a:buClr>
              <a:buSzPct val="80000"/>
              <a:buFont typeface="Corbel"/>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0" lang="ru-RU" sz="2400" strike="noStrike" u="none">
                <a:solidFill>
                  <a:srgbClr val="002060"/>
                </a:solidFill>
                <a:uFillTx/>
                <a:latin typeface="Times New Roman"/>
                <a:ea typeface="Times New Roman"/>
              </a:rPr>
              <a:t>сахароза</a:t>
            </a:r>
            <a:endParaRPr b="0" lang="ru-RU" sz="2400" strike="noStrike" u="none">
              <a:solidFill>
                <a:srgbClr val="a6b727"/>
              </a:solidFill>
              <a:uFillTx/>
              <a:latin typeface="Corbel"/>
            </a:endParaRPr>
          </a:p>
        </p:txBody>
      </p:sp>
      <p:sp>
        <p:nvSpPr>
          <p:cNvPr id="45" name="Объект 2"/>
          <p:cNvSpPr/>
          <p:nvPr/>
        </p:nvSpPr>
        <p:spPr>
          <a:xfrm>
            <a:off x="289080" y="2476440"/>
            <a:ext cx="2993760" cy="2852640"/>
          </a:xfrm>
          <a:prstGeom prst="rect">
            <a:avLst/>
          </a:prstGeom>
          <a:solidFill>
            <a:srgbClr val="f0f5d0"/>
          </a:solidFill>
          <a:ln w="9360">
            <a:solidFill>
              <a:srgbClr val="002060"/>
            </a:solidFill>
            <a:miter/>
          </a:ln>
        </p:spPr>
        <p:style>
          <a:lnRef idx="0"/>
          <a:fillRef idx="0"/>
          <a:effectRef idx="0"/>
          <a:fontRef idx="minor"/>
        </p:style>
        <p:txBody>
          <a:bodyPr lIns="90000" rIns="90000" tIns="46800" bIns="46800" anchor="t">
            <a:normAutofit/>
          </a:bodyPr>
          <a:p>
            <a:pPr>
              <a:lnSpc>
                <a:spcPct val="10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600" strike="noStrike" u="sng">
                <a:solidFill>
                  <a:srgbClr val="005ea4"/>
                </a:solidFill>
                <a:uFillTx/>
                <a:latin typeface="Corbel"/>
                <a:ea typeface="Times New Roman"/>
              </a:rPr>
              <a:t>Моносахаридтер</a:t>
            </a:r>
            <a:endParaRPr b="0" lang="ru-RU" sz="26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рибоза,</a:t>
            </a:r>
            <a:endParaRPr b="0" lang="ru-RU" sz="24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дезоксирибоза,</a:t>
            </a:r>
            <a:endParaRPr b="0" lang="ru-RU" sz="24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глюкоза, </a:t>
            </a:r>
            <a:endParaRPr b="0" lang="ru-RU" sz="24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фруктоза,</a:t>
            </a:r>
            <a:endParaRPr b="0" lang="ru-RU" sz="24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галактоза</a:t>
            </a:r>
            <a:endParaRPr b="0" lang="ru-RU" sz="2400" strike="noStrike" u="none">
              <a:solidFill>
                <a:srgbClr val="000000"/>
              </a:solidFill>
              <a:uFillTx/>
              <a:latin typeface="Arial"/>
            </a:endParaRPr>
          </a:p>
        </p:txBody>
      </p:sp>
      <p:sp>
        <p:nvSpPr>
          <p:cNvPr id="46" name="Объект 2"/>
          <p:cNvSpPr/>
          <p:nvPr/>
        </p:nvSpPr>
        <p:spPr>
          <a:xfrm>
            <a:off x="7529400" y="2476440"/>
            <a:ext cx="2941920" cy="3105360"/>
          </a:xfrm>
          <a:prstGeom prst="rect">
            <a:avLst/>
          </a:prstGeom>
          <a:solidFill>
            <a:srgbClr val="d8e8f1"/>
          </a:solidFill>
          <a:ln w="9360">
            <a:solidFill>
              <a:srgbClr val="002060"/>
            </a:solidFill>
            <a:miter/>
          </a:ln>
        </p:spPr>
        <p:style>
          <a:lnRef idx="0"/>
          <a:fillRef idx="0"/>
          <a:effectRef idx="0"/>
          <a:fontRef idx="minor"/>
        </p:style>
        <p:txBody>
          <a:bodyPr lIns="90000" rIns="90000" tIns="46800" bIns="46800" anchor="t">
            <a:normAutofit/>
          </a:bodyPr>
          <a:p>
            <a:pPr>
              <a:lnSpc>
                <a:spcPct val="100000"/>
              </a:lnSpc>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600" strike="noStrike" u="sng">
                <a:solidFill>
                  <a:srgbClr val="005ea4"/>
                </a:solidFill>
                <a:uFillTx/>
                <a:latin typeface="Corbel"/>
                <a:ea typeface="Times New Roman"/>
              </a:rPr>
              <a:t>Полисахаридтер</a:t>
            </a:r>
            <a:endParaRPr b="0" lang="ru-RU" sz="26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крахмал,</a:t>
            </a:r>
            <a:endParaRPr b="0" lang="ru-RU" sz="24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гликоген,</a:t>
            </a:r>
            <a:endParaRPr b="0" lang="ru-RU" sz="24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целлюлоза,</a:t>
            </a:r>
            <a:endParaRPr b="0" lang="ru-RU" sz="24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хитин,</a:t>
            </a:r>
            <a:endParaRPr b="0" lang="ru-RU" sz="2400" strike="noStrike" u="none">
              <a:solidFill>
                <a:srgbClr val="000000"/>
              </a:solidFill>
              <a:uFillTx/>
              <a:latin typeface="Arial"/>
            </a:endParaRPr>
          </a:p>
          <a:p>
            <a:pPr>
              <a:lnSpc>
                <a:spcPct val="100000"/>
              </a:lnSpc>
              <a:spcBef>
                <a:spcPts val="601"/>
              </a:spcBef>
              <a:buClr>
                <a:srgbClr val="00206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муреин</a:t>
            </a:r>
            <a:endParaRPr b="0" lang="ru-RU" sz="2400" strike="noStrike" u="none">
              <a:solidFill>
                <a:srgbClr val="000000"/>
              </a:solidFill>
              <a:uFillTx/>
              <a:latin typeface="Arial"/>
            </a:endParaRPr>
          </a:p>
        </p:txBody>
      </p:sp>
      <p:cxnSp>
        <p:nvCxnSpPr>
          <p:cNvPr id="47" name="Прямая со стрелкой 7"/>
          <p:cNvCxnSpPr/>
          <p:nvPr/>
        </p:nvCxnSpPr>
        <p:spPr>
          <a:xfrm flipH="1">
            <a:off x="2408040" y="2284200"/>
            <a:ext cx="1173600" cy="108360"/>
          </a:xfrm>
          <a:prstGeom prst="straightConnector1">
            <a:avLst/>
          </a:prstGeom>
          <a:ln w="10080">
            <a:solidFill>
              <a:srgbClr val="a6b727"/>
            </a:solidFill>
            <a:miter/>
            <a:tailEnd len="med" type="arrow" w="med"/>
          </a:ln>
        </p:spPr>
      </p:cxnSp>
      <p:cxnSp>
        <p:nvCxnSpPr>
          <p:cNvPr id="48" name="Прямая со стрелкой 8"/>
          <p:cNvCxnSpPr/>
          <p:nvPr/>
        </p:nvCxnSpPr>
        <p:spPr>
          <a:xfrm>
            <a:off x="6989400" y="2187720"/>
            <a:ext cx="1081800" cy="181440"/>
          </a:xfrm>
          <a:prstGeom prst="straightConnector1">
            <a:avLst/>
          </a:prstGeom>
          <a:ln w="10080">
            <a:solidFill>
              <a:srgbClr val="a6b727"/>
            </a:solidFill>
            <a:miter/>
            <a:tailEnd len="med" type="arrow" w="med"/>
          </a:ln>
        </p:spPr>
      </p:cxnSp>
      <p:cxnSp>
        <p:nvCxnSpPr>
          <p:cNvPr id="49" name="Прямая со стрелкой 3"/>
          <p:cNvCxnSpPr/>
          <p:nvPr/>
        </p:nvCxnSpPr>
        <p:spPr>
          <a:xfrm>
            <a:off x="5346360" y="2179440"/>
            <a:ext cx="1080" cy="448200"/>
          </a:xfrm>
          <a:prstGeom prst="straightConnector1">
            <a:avLst/>
          </a:prstGeom>
          <a:ln w="10080">
            <a:solidFill>
              <a:srgbClr val="a6b727"/>
            </a:solidFill>
            <a:miter/>
            <a:tailEnd len="med" type="triangle" w="med"/>
          </a:ln>
        </p:spPr>
      </p:cxnSp>
      <p:sp>
        <p:nvSpPr>
          <p:cNvPr id="50" name="Rectangle 38"/>
          <p:cNvSpPr/>
          <p:nvPr/>
        </p:nvSpPr>
        <p:spPr>
          <a:xfrm>
            <a:off x="542880" y="5607000"/>
            <a:ext cx="9607680" cy="825480"/>
          </a:xfrm>
          <a:prstGeom prst="rect">
            <a:avLst/>
          </a:prstGeom>
          <a:solidFill>
            <a:srgbClr val="e2eba0"/>
          </a:solidFill>
          <a:ln w="9360">
            <a:solidFill>
              <a:srgbClr val="002060"/>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2060"/>
                </a:solidFill>
                <a:uFillTx/>
                <a:latin typeface="Times New Roman"/>
                <a:ea typeface="Times New Roman"/>
              </a:rPr>
              <a:t>Көмірсулардың молекулалық массасы артқан сайын, олардың суда ерігіштігі азаяды және дәмінің тәттілігі де кемиді. </a:t>
            </a:r>
            <a:endParaRPr b="0" lang="ru-RU" sz="2400" strike="noStrike" u="none">
              <a:solidFill>
                <a:srgbClr val="000000"/>
              </a:solidFill>
              <a:uFillTx/>
              <a:latin typeface="Arial"/>
            </a:endParaRPr>
          </a:p>
        </p:txBody>
      </p:sp>
      <p:sp>
        <p:nvSpPr>
          <p:cNvPr id="51" name="Скругленный прямоугольник 13"/>
          <p:cNvSpPr/>
          <p:nvPr/>
        </p:nvSpPr>
        <p:spPr>
          <a:xfrm>
            <a:off x="1693800" y="6603840"/>
            <a:ext cx="7755120" cy="650880"/>
          </a:xfrm>
          <a:prstGeom prst="roundRect">
            <a:avLst>
              <a:gd name="adj" fmla="val 16667"/>
            </a:avLst>
          </a:prstGeom>
          <a:solidFill>
            <a:srgbClr val="d8e8f1"/>
          </a:solidFill>
          <a:ln w="19080">
            <a:solidFill>
              <a:srgbClr val="7574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2060"/>
                </a:solidFill>
                <a:uFillTx/>
                <a:latin typeface="Corbel"/>
              </a:rPr>
              <a:t>https://bilimland.kz/kk/courses/chemistry-kk/organikalyq-ximiya/komirsular/lesson/monosaxaridter-zhane-disaxaridter</a:t>
            </a:r>
            <a:endParaRPr b="0" lang="ru-RU" sz="2000" strike="noStrike" u="none">
              <a:solidFill>
                <a:srgbClr val="000000"/>
              </a:solidFill>
              <a:uFillTx/>
              <a:latin typeface="Arial"/>
            </a:endParaRPr>
          </a:p>
        </p:txBody>
      </p:sp>
    </p:spTree>
  </p:cSld>
  <p:transition spd="slow">
    <p:blinds dir="vert"/>
  </p:transition>
  <p:timing>
    <p:tnLst>
      <p:par>
        <p:cTn id="11" dur="indefinite" restart="never" nodeType="tmRoot">
          <p:childTnLst>
            <p:seq>
              <p:cTn id="12" dur="indefinite" nodeType="mainSeq">
                <p:childTnLst>
                  <p:par>
                    <p:cTn id="13" nodeType="clickEffect" fill="hold">
                      <p:stCondLst>
                        <p:cond delay="indefinite"/>
                      </p:stCondLst>
                      <p:childTnLst>
                        <p:par>
                          <p:cTn id="14" nodeType="withEffect" fill="hold">
                            <p:stCondLst>
                              <p:cond delay="0"/>
                            </p:stCondLst>
                            <p:childTnLst>
                              <p:par>
                                <p:cTn id="15" nodeType="clickEffect" fill="hold" presetClass="entr" presetID="31">
                                  <p:stCondLst>
                                    <p:cond delay="0"/>
                                  </p:stCondLst>
                                  <p:childTnLst>
                                    <p:set>
                                      <p:cBhvr>
                                        <p:cTn id="16" dur="1" fill="hold">
                                          <p:stCondLst>
                                            <p:cond delay="0"/>
                                          </p:stCondLst>
                                        </p:cTn>
                                        <p:tgtEl>
                                          <p:spTgt spid="50">
                                            <p:txEl>
                                              <p:pRg st="0" end="0"/>
                                            </p:txEl>
                                          </p:spTgt>
                                        </p:tgtEl>
                                        <p:attrNameLst>
                                          <p:attrName>style.visibility</p:attrName>
                                        </p:attrNameLst>
                                      </p:cBhvr>
                                      <p:to>
                                        <p:strVal val="visible"/>
                                      </p:to>
                                    </p:set>
                                    <p:anim calcmode="lin" valueType="num">
                                      <p:cBhvr additive="repl">
                                        <p:cTn id="17" dur="1000" fill="hold"/>
                                        <p:tgtEl>
                                          <p:spTgt spid="50">
                                            <p:txEl>
                                              <p:pRg st="0" end="0"/>
                                            </p:txEl>
                                          </p:spTgt>
                                        </p:tgtEl>
                                        <p:attrNameLst>
                                          <p:attrName>ppt_w</p:attrName>
                                        </p:attrNameLst>
                                      </p:cBhvr>
                                      <p:tavLst>
                                        <p:tav tm="0">
                                          <p:val>
                                            <p:fltVal val="0"/>
                                          </p:val>
                                        </p:tav>
                                        <p:tav tm="100000">
                                          <p:val>
                                            <p:strVal val="#ppt_w"/>
                                          </p:val>
                                        </p:tav>
                                      </p:tavLst>
                                    </p:anim>
                                    <p:anim calcmode="lin" valueType="num">
                                      <p:cBhvr additive="repl">
                                        <p:cTn id="18" dur="1000" fill="hold"/>
                                        <p:tgtEl>
                                          <p:spTgt spid="50">
                                            <p:txEl>
                                              <p:pRg st="0" end="0"/>
                                            </p:txEl>
                                          </p:spTgt>
                                        </p:tgtEl>
                                        <p:attrNameLst>
                                          <p:attrName>ppt_h</p:attrName>
                                        </p:attrNameLst>
                                      </p:cBhvr>
                                      <p:tavLst>
                                        <p:tav tm="0">
                                          <p:val>
                                            <p:fltVal val="0"/>
                                          </p:val>
                                        </p:tav>
                                        <p:tav tm="100000">
                                          <p:val>
                                            <p:strVal val="#ppt_h"/>
                                          </p:val>
                                        </p:tav>
                                      </p:tavLst>
                                    </p:anim>
                                    <p:anim calcmode="lin" valueType="num">
                                      <p:cBhvr additive="repl">
                                        <p:cTn id="19" dur="1000" fill="hold"/>
                                        <p:tgtEl>
                                          <p:spTgt spid="50">
                                            <p:txEl>
                                              <p:pRg st="0" end="0"/>
                                            </p:txEl>
                                          </p:spTgt>
                                        </p:tgtEl>
                                        <p:attrNameLst>
                                          <p:attrName>r</p:attrName>
                                        </p:attrNameLst>
                                      </p:cBhvr>
                                      <p:tavLst>
                                        <p:tav tm="0">
                                          <p:val>
                                            <p:strVal val="90"/>
                                          </p:val>
                                        </p:tav>
                                        <p:tav tm="100000">
                                          <p:val>
                                            <p:strVal val="0"/>
                                          </p:val>
                                        </p:tav>
                                      </p:tavLst>
                                    </p:anim>
                                    <p:animEffect filter="fade" transition="in">
                                      <p:cBhvr additive="repl">
                                        <p:cTn id="20" dur="1000"/>
                                        <p:tgtEl>
                                          <p:spTgt spid="5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868320" y="655200"/>
            <a:ext cx="8609040" cy="768600"/>
          </a:xfrm>
          <a:prstGeom prst="rect">
            <a:avLst/>
          </a:prstGeom>
          <a:solidFill>
            <a:srgbClr val="d8e8f1"/>
          </a:solidFill>
          <a:ln w="0">
            <a:noFill/>
          </a:ln>
        </p:spPr>
        <p:txBody>
          <a:bodyPr lIns="91440" rIns="91440" tIns="45720" bIns="45720" anchor="ctr">
            <a:noAutofit/>
          </a:bodyPr>
          <a:p>
            <a:pPr indent="0">
              <a:lnSpc>
                <a:spcPct val="90000"/>
              </a:lnSpc>
              <a:buNone/>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2800" strike="noStrike" u="none">
                <a:solidFill>
                  <a:srgbClr val="002060"/>
                </a:solidFill>
                <a:uFillTx/>
                <a:latin typeface="Times New Roman"/>
                <a:ea typeface="Times New Roman"/>
              </a:rPr>
              <a:t>          </a:t>
            </a:r>
            <a:r>
              <a:rPr b="1" lang="ru-RU" sz="2800" strike="noStrike" u="none">
                <a:solidFill>
                  <a:srgbClr val="002060"/>
                </a:solidFill>
                <a:uFillTx/>
                <a:latin typeface="Times New Roman"/>
                <a:ea typeface="Times New Roman"/>
              </a:rPr>
              <a:t>Көмірсулардың мономерлер байланыс          </a:t>
            </a:r>
            <a:br>
              <a:rPr sz="2800"/>
            </a:br>
            <a:r>
              <a:rPr b="1" lang="ru-RU" sz="2800" strike="noStrike" u="none">
                <a:solidFill>
                  <a:srgbClr val="002060"/>
                </a:solidFill>
                <a:uFillTx/>
                <a:latin typeface="Times New Roman"/>
                <a:ea typeface="Times New Roman"/>
              </a:rPr>
              <a:t>                   реттілігі бойынша жіктелуі</a:t>
            </a:r>
            <a:endParaRPr b="0" lang="ru-RU" sz="2800" strike="noStrike" u="none">
              <a:solidFill>
                <a:srgbClr val="a6b727"/>
              </a:solidFill>
              <a:uFillTx/>
              <a:latin typeface="Corbel"/>
            </a:endParaRPr>
          </a:p>
        </p:txBody>
      </p:sp>
      <p:sp>
        <p:nvSpPr>
          <p:cNvPr id="53" name=""/>
          <p:cNvSpPr txBox="1"/>
          <p:nvPr/>
        </p:nvSpPr>
        <p:spPr>
          <a:xfrm>
            <a:off x="5788080" y="2776680"/>
            <a:ext cx="3906720" cy="3389040"/>
          </a:xfrm>
          <a:prstGeom prst="rect">
            <a:avLst/>
          </a:prstGeom>
          <a:solidFill>
            <a:srgbClr val="d8e8f1"/>
          </a:solidFill>
          <a:ln w="9360">
            <a:solidFill>
              <a:srgbClr val="002060"/>
            </a:solidFill>
            <a:miter/>
          </a:ln>
        </p:spPr>
        <p:txBody>
          <a:bodyPr anchor="t">
            <a:normAutofit/>
          </a:bodyPr>
          <a:p>
            <a:pPr>
              <a:lnSpc>
                <a:spcPct val="90000"/>
              </a:lnSpc>
              <a:spcBef>
                <a:spcPts val="1100"/>
              </a:spcBef>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2800" strike="noStrike" u="sng">
                <a:solidFill>
                  <a:srgbClr val="002060"/>
                </a:solidFill>
                <a:uFillTx/>
                <a:latin typeface="Times New Roman"/>
                <a:ea typeface="Times New Roman"/>
              </a:rPr>
              <a:t>  </a:t>
            </a:r>
            <a:r>
              <a:rPr b="1" lang="ru-RU" sz="2800" strike="noStrike" u="sng">
                <a:solidFill>
                  <a:srgbClr val="002060"/>
                </a:solidFill>
                <a:uFillTx/>
                <a:latin typeface="Times New Roman"/>
                <a:ea typeface="Times New Roman"/>
              </a:rPr>
              <a:t>Тармақты</a:t>
            </a:r>
            <a:endParaRPr b="0" lang="ru-RU" sz="2800" strike="noStrike" u="none">
              <a:solidFill>
                <a:srgbClr val="a6b727"/>
              </a:solidFill>
              <a:uFillTx/>
              <a:latin typeface="Corbel"/>
            </a:endParaRPr>
          </a:p>
          <a:p>
            <a:pPr algn="ctr">
              <a:lnSpc>
                <a:spcPct val="90000"/>
              </a:lnSpc>
              <a:spcBef>
                <a:spcPts val="1100"/>
              </a:spcBef>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200" strike="noStrike" u="none">
              <a:solidFill>
                <a:srgbClr val="a6b727"/>
              </a:solidFill>
              <a:uFillTx/>
              <a:latin typeface="Corbel"/>
            </a:endParaRPr>
          </a:p>
          <a:p>
            <a:pPr algn="ctr">
              <a:lnSpc>
                <a:spcPct val="90000"/>
              </a:lnSpc>
              <a:spcBef>
                <a:spcPts val="1100"/>
              </a:spcBef>
              <a:buClr>
                <a:srgbClr val="a6b727"/>
              </a:buClr>
              <a:buSzPct val="80000"/>
              <a:buFont typeface="Times New Roman"/>
              <a:buChar char="-"/>
              <a:tabLst>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2200" strike="noStrike" u="none">
                <a:solidFill>
                  <a:srgbClr val="7030a0"/>
                </a:solidFill>
                <a:uFillTx/>
                <a:latin typeface="Times New Roman"/>
                <a:ea typeface="Times New Roman"/>
              </a:rPr>
              <a:t>С-С-С-С-</a:t>
            </a:r>
            <a:endParaRPr b="0" lang="ru-RU" sz="2200" strike="noStrike" u="none">
              <a:solidFill>
                <a:srgbClr val="a6b727"/>
              </a:solidFill>
              <a:uFillTx/>
              <a:latin typeface="Corbel"/>
            </a:endParaRPr>
          </a:p>
          <a:p>
            <a:pPr algn="ctr">
              <a:lnSpc>
                <a:spcPct val="90000"/>
              </a:lnSpc>
              <a:spcBef>
                <a:spcPts val="1100"/>
              </a:spcBef>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2200" strike="noStrike" u="none">
                <a:solidFill>
                  <a:srgbClr val="7030a0"/>
                </a:solidFill>
                <a:uFillTx/>
                <a:latin typeface="Times New Roman"/>
                <a:ea typeface="Times New Roman"/>
              </a:rPr>
              <a:t>  </a:t>
            </a:r>
            <a:r>
              <a:rPr b="1" lang="ru-RU" sz="2200" strike="noStrike" u="none">
                <a:solidFill>
                  <a:srgbClr val="7030a0"/>
                </a:solidFill>
                <a:uFillTx/>
                <a:latin typeface="Times New Roman"/>
                <a:ea typeface="Times New Roman"/>
              </a:rPr>
              <a:t>- С</a:t>
            </a:r>
            <a:endParaRPr b="0" lang="ru-RU" sz="2200" strike="noStrike" u="none">
              <a:solidFill>
                <a:srgbClr val="a6b727"/>
              </a:solidFill>
              <a:uFillTx/>
              <a:latin typeface="Corbel"/>
            </a:endParaRPr>
          </a:p>
          <a:p>
            <a:pPr algn="ctr">
              <a:lnSpc>
                <a:spcPct val="90000"/>
              </a:lnSpc>
              <a:spcBef>
                <a:spcPts val="1100"/>
              </a:spcBef>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r>
              <a:rPr b="1" lang="ru-RU" sz="2200" strike="noStrike" u="none">
                <a:solidFill>
                  <a:srgbClr val="7030a0"/>
                </a:solidFill>
                <a:uFillTx/>
                <a:latin typeface="Times New Roman"/>
                <a:ea typeface="Times New Roman"/>
              </a:rPr>
              <a:t>  </a:t>
            </a:r>
            <a:r>
              <a:rPr b="1" lang="ru-RU" sz="2200" strike="noStrike" u="none">
                <a:solidFill>
                  <a:srgbClr val="7030a0"/>
                </a:solidFill>
                <a:uFillTx/>
                <a:latin typeface="Times New Roman"/>
                <a:ea typeface="Times New Roman"/>
              </a:rPr>
              <a:t>- С </a:t>
            </a:r>
            <a:endParaRPr b="0" lang="ru-RU" sz="2200" strike="noStrike" u="none">
              <a:solidFill>
                <a:srgbClr val="a6b727"/>
              </a:solidFill>
              <a:uFillTx/>
              <a:latin typeface="Corbel"/>
            </a:endParaRPr>
          </a:p>
          <a:p>
            <a:pPr>
              <a:lnSpc>
                <a:spcPct val="90000"/>
              </a:lnSpc>
              <a:spcBef>
                <a:spcPts val="1100"/>
              </a:spcBef>
              <a:tabLst>
                <a:tab algn="l" pos="0"/>
                <a:tab algn="l" pos="755640"/>
                <a:tab algn="l" pos="1511280"/>
                <a:tab algn="l" pos="2266920"/>
                <a:tab algn="l" pos="3022560"/>
                <a:tab algn="l" pos="3778200"/>
                <a:tab algn="l" pos="4533840"/>
                <a:tab algn="l" pos="5289480"/>
                <a:tab algn="l" pos="6045120"/>
                <a:tab algn="l" pos="6800760"/>
                <a:tab algn="l" pos="7556400"/>
                <a:tab algn="l" pos="8312040"/>
                <a:tab algn="l" pos="9067680"/>
                <a:tab algn="l" pos="9823320"/>
                <a:tab algn="l" pos="10578960"/>
              </a:tabLst>
            </a:pPr>
            <a:endParaRPr b="0" lang="ru-RU" sz="2200" strike="noStrike" u="none">
              <a:solidFill>
                <a:srgbClr val="a6b727"/>
              </a:solidFill>
              <a:uFillTx/>
              <a:latin typeface="Corbel"/>
            </a:endParaRPr>
          </a:p>
        </p:txBody>
      </p:sp>
      <p:sp>
        <p:nvSpPr>
          <p:cNvPr id="54" name="Объект 2"/>
          <p:cNvSpPr/>
          <p:nvPr/>
        </p:nvSpPr>
        <p:spPr>
          <a:xfrm>
            <a:off x="868320" y="2781360"/>
            <a:ext cx="3916440" cy="3384360"/>
          </a:xfrm>
          <a:prstGeom prst="rect">
            <a:avLst/>
          </a:prstGeom>
          <a:solidFill>
            <a:srgbClr val="d8e8f1"/>
          </a:solidFill>
          <a:ln w="9360">
            <a:solidFill>
              <a:srgbClr val="0070c0"/>
            </a:solidFill>
            <a:miter/>
          </a:ln>
        </p:spPr>
        <p:style>
          <a:lnRef idx="0"/>
          <a:fillRef idx="0"/>
          <a:effectRef idx="0"/>
          <a:fontRef idx="minor"/>
        </p:style>
        <p:txBody>
          <a:bodyPr lIns="90000" rIns="90000" tIns="46800" bIns="46800" anchor="t">
            <a:normAutofit/>
          </a:bodyPr>
          <a:p>
            <a:pPr algn="ctr">
              <a:lnSpc>
                <a:spcPct val="10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sng">
                <a:solidFill>
                  <a:srgbClr val="002060"/>
                </a:solidFill>
                <a:uFillTx/>
                <a:latin typeface="Times New Roman"/>
                <a:ea typeface="Times New Roman"/>
              </a:rPr>
              <a:t>Сызықтық</a:t>
            </a:r>
            <a:endParaRPr b="0" lang="ru-RU" sz="2800" strike="noStrike" u="none">
              <a:solidFill>
                <a:srgbClr val="000000"/>
              </a:solidFill>
              <a:uFillTx/>
              <a:latin typeface="Arial"/>
            </a:endParaRPr>
          </a:p>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500" strike="noStrike" u="none">
              <a:solidFill>
                <a:srgbClr val="000000"/>
              </a:solidFill>
              <a:uFillTx/>
              <a:latin typeface="Arial"/>
            </a:endParaRPr>
          </a:p>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500" strike="noStrike" u="none">
                <a:solidFill>
                  <a:srgbClr val="7030a0"/>
                </a:solidFill>
                <a:uFillTx/>
                <a:latin typeface="Times New Roman"/>
                <a:ea typeface="Times New Roman"/>
              </a:rPr>
              <a:t>- С-С-С-С-</a:t>
            </a:r>
            <a:endParaRPr b="0" lang="ru-RU" sz="3500" strike="noStrike" u="none">
              <a:solidFill>
                <a:srgbClr val="000000"/>
              </a:solidFill>
              <a:uFillTx/>
              <a:latin typeface="Arial"/>
            </a:endParaRPr>
          </a:p>
          <a:p>
            <a:pPr>
              <a:lnSpc>
                <a:spcPct val="100000"/>
              </a:lnSpc>
              <a:spcBef>
                <a:spcPts val="876"/>
              </a:spcBef>
              <a:buClr>
                <a:srgbClr val="7030a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500" strike="noStrike" u="none">
              <a:solidFill>
                <a:srgbClr val="000000"/>
              </a:solidFill>
              <a:uFillTx/>
              <a:latin typeface="Arial"/>
            </a:endParaRPr>
          </a:p>
        </p:txBody>
      </p:sp>
      <p:cxnSp>
        <p:nvCxnSpPr>
          <p:cNvPr id="55" name="Прямая со стрелкой 6"/>
          <p:cNvCxnSpPr/>
          <p:nvPr/>
        </p:nvCxnSpPr>
        <p:spPr>
          <a:xfrm flipH="1">
            <a:off x="2631240" y="1897200"/>
            <a:ext cx="1429560" cy="522720"/>
          </a:xfrm>
          <a:prstGeom prst="straightConnector1">
            <a:avLst/>
          </a:prstGeom>
          <a:ln w="10080">
            <a:solidFill>
              <a:srgbClr val="a6b727"/>
            </a:solidFill>
            <a:miter/>
            <a:tailEnd len="med" type="arrow" w="med"/>
          </a:ln>
        </p:spPr>
      </p:cxnSp>
      <p:cxnSp>
        <p:nvCxnSpPr>
          <p:cNvPr id="56" name="Прямая со стрелкой 9"/>
          <p:cNvCxnSpPr/>
          <p:nvPr/>
        </p:nvCxnSpPr>
        <p:spPr>
          <a:xfrm>
            <a:off x="6611760" y="1912680"/>
            <a:ext cx="1510560" cy="524160"/>
          </a:xfrm>
          <a:prstGeom prst="straightConnector1">
            <a:avLst/>
          </a:prstGeom>
          <a:ln w="10080">
            <a:solidFill>
              <a:srgbClr val="a6b727"/>
            </a:solidFill>
            <a:miter/>
            <a:tailEnd len="med" type="arrow" w="med"/>
          </a:ln>
        </p:spPr>
      </p:cxnSp>
      <p:sp>
        <p:nvSpPr>
          <p:cNvPr id="57" name="Прямая соединительная линия 5"/>
          <p:cNvSpPr/>
          <p:nvPr/>
        </p:nvSpPr>
        <p:spPr>
          <a:xfrm>
            <a:off x="2070000" y="3613320"/>
            <a:ext cx="0" cy="16668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58" name="Прямая соединительная линия 10"/>
          <p:cNvSpPr/>
          <p:nvPr/>
        </p:nvSpPr>
        <p:spPr>
          <a:xfrm>
            <a:off x="2592360" y="3540240"/>
            <a:ext cx="0" cy="16812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59" name="Прямая соединительная линия 12"/>
          <p:cNvSpPr/>
          <p:nvPr/>
        </p:nvSpPr>
        <p:spPr>
          <a:xfrm>
            <a:off x="3078000" y="3540240"/>
            <a:ext cx="0" cy="16812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0" name="Прямая соединительная линия 15"/>
          <p:cNvSpPr/>
          <p:nvPr/>
        </p:nvSpPr>
        <p:spPr>
          <a:xfrm>
            <a:off x="3541680" y="3562200"/>
            <a:ext cx="0" cy="15588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1" name="Прямая соединительная линия 19"/>
          <p:cNvSpPr/>
          <p:nvPr/>
        </p:nvSpPr>
        <p:spPr>
          <a:xfrm flipV="1">
            <a:off x="2070000" y="4325400"/>
            <a:ext cx="0" cy="14796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2" name="Прямая соединительная линия 23"/>
          <p:cNvSpPr/>
          <p:nvPr/>
        </p:nvSpPr>
        <p:spPr>
          <a:xfrm>
            <a:off x="3078000" y="4284720"/>
            <a:ext cx="0" cy="16812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3" name="Прямая соединительная линия 24"/>
          <p:cNvSpPr/>
          <p:nvPr/>
        </p:nvSpPr>
        <p:spPr>
          <a:xfrm>
            <a:off x="3578400" y="4268880"/>
            <a:ext cx="0" cy="16812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4" name="Прямая соединительная линия 25"/>
          <p:cNvSpPr/>
          <p:nvPr/>
        </p:nvSpPr>
        <p:spPr>
          <a:xfrm flipV="1">
            <a:off x="2631960" y="4325400"/>
            <a:ext cx="0" cy="14796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5" name="Прямая соединительная линия 30"/>
          <p:cNvSpPr/>
          <p:nvPr/>
        </p:nvSpPr>
        <p:spPr>
          <a:xfrm flipV="1">
            <a:off x="7365960" y="3539880"/>
            <a:ext cx="0" cy="26820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6" name="Прямая соединительная линия 33"/>
          <p:cNvSpPr/>
          <p:nvPr/>
        </p:nvSpPr>
        <p:spPr>
          <a:xfrm>
            <a:off x="7783560" y="3530520"/>
            <a:ext cx="0" cy="27792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7" name="Прямая соединительная линия 38"/>
          <p:cNvSpPr/>
          <p:nvPr/>
        </p:nvSpPr>
        <p:spPr>
          <a:xfrm flipV="1">
            <a:off x="8286840" y="3498840"/>
            <a:ext cx="0" cy="30960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8" name="Прямая соединительная линия 42"/>
          <p:cNvSpPr/>
          <p:nvPr/>
        </p:nvSpPr>
        <p:spPr>
          <a:xfrm>
            <a:off x="8707320" y="3498840"/>
            <a:ext cx="0" cy="25092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69" name="Прямая соединительная линия 45"/>
          <p:cNvSpPr/>
          <p:nvPr/>
        </p:nvSpPr>
        <p:spPr>
          <a:xfrm>
            <a:off x="8272440" y="4290840"/>
            <a:ext cx="0" cy="22572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70" name="Прямая соединительная линия 50"/>
          <p:cNvSpPr/>
          <p:nvPr/>
        </p:nvSpPr>
        <p:spPr>
          <a:xfrm>
            <a:off x="8286840" y="4871880"/>
            <a:ext cx="0" cy="260640"/>
          </a:xfrm>
          <a:prstGeom prst="line">
            <a:avLst/>
          </a:prstGeom>
          <a:ln w="10080">
            <a:solidFill>
              <a:srgbClr val="a6b727"/>
            </a:solidFill>
            <a:miter/>
          </a:ln>
        </p:spPr>
        <p:style>
          <a:lnRef idx="0"/>
          <a:fillRef idx="0"/>
          <a:effectRef idx="0"/>
          <a:fontRef idx="minor"/>
        </p:style>
        <p:txBody>
          <a:bodyPr lIns="90000" rIns="90000" tIns="46800" bIns="46800" anchor="t">
            <a:noAutofit/>
          </a:bodyPr>
          <a:p>
            <a:endParaRPr b="0" lang="ru-RU" sz="1500" strike="noStrike" u="none">
              <a:solidFill>
                <a:srgbClr val="000000"/>
              </a:solidFill>
              <a:uFillTx/>
              <a:latin typeface="Arial"/>
            </a:endParaRPr>
          </a:p>
        </p:txBody>
      </p:sp>
      <p:sp>
        <p:nvSpPr>
          <p:cNvPr id="71" name="Скругленный прямоугольник 1"/>
          <p:cNvSpPr/>
          <p:nvPr/>
        </p:nvSpPr>
        <p:spPr>
          <a:xfrm>
            <a:off x="1189080" y="6505560"/>
            <a:ext cx="8717040" cy="574560"/>
          </a:xfrm>
          <a:prstGeom prst="roundRect">
            <a:avLst>
              <a:gd name="adj" fmla="val 16667"/>
            </a:avLst>
          </a:prstGeom>
          <a:solidFill>
            <a:srgbClr val="efeeb5"/>
          </a:solidFill>
          <a:ln w="19080">
            <a:solidFill>
              <a:srgbClr val="00206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2060"/>
                </a:solidFill>
                <a:uFillTx/>
                <a:latin typeface="Corbel"/>
              </a:rPr>
              <a:t>https://twig-bilim.kz/kz/film/food-basics-carbohydrates</a:t>
            </a:r>
            <a:endParaRPr b="0" lang="ru-RU" sz="2000" strike="noStrike" u="none">
              <a:solidFill>
                <a:srgbClr val="000000"/>
              </a:solidFill>
              <a:uFillTx/>
              <a:latin typeface="Arial"/>
            </a:endParaRPr>
          </a:p>
        </p:txBody>
      </p:sp>
    </p:spTree>
  </p:cSld>
  <p:transition spd="slow">
    <p:wheel spokes="1"/>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Прямоугольник 1"/>
          <p:cNvSpPr/>
          <p:nvPr/>
        </p:nvSpPr>
        <p:spPr>
          <a:xfrm>
            <a:off x="441360" y="455760"/>
            <a:ext cx="9875880" cy="717480"/>
          </a:xfrm>
          <a:prstGeom prst="rect">
            <a:avLst/>
          </a:prstGeom>
          <a:solidFill>
            <a:srgbClr val="d8e8f1"/>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100" strike="noStrike" u="none">
                <a:solidFill>
                  <a:srgbClr val="002060"/>
                </a:solidFill>
                <a:uFillTx/>
                <a:latin typeface="Times New Roman"/>
                <a:ea typeface="Times New Roman"/>
              </a:rPr>
              <a:t>Табиғатта кең таралған полисахаридтер</a:t>
            </a:r>
            <a:r>
              <a:rPr b="1" lang="kk-KZ" sz="3100" strike="noStrike" u="none">
                <a:solidFill>
                  <a:srgbClr val="002060"/>
                </a:solidFill>
                <a:uFillTx/>
                <a:latin typeface="Times New Roman"/>
                <a:ea typeface="Times New Roman"/>
              </a:rPr>
              <a:t>  </a:t>
            </a:r>
            <a:endParaRPr b="0" lang="ru-RU" sz="3100" strike="noStrike" u="none">
              <a:solidFill>
                <a:srgbClr val="000000"/>
              </a:solidFill>
              <a:uFillTx/>
              <a:latin typeface="Arial"/>
            </a:endParaRPr>
          </a:p>
        </p:txBody>
      </p:sp>
      <p:sp>
        <p:nvSpPr>
          <p:cNvPr id="73" name="Rectangle 1"/>
          <p:cNvSpPr/>
          <p:nvPr/>
        </p:nvSpPr>
        <p:spPr>
          <a:xfrm>
            <a:off x="814320" y="4791960"/>
            <a:ext cx="8953560" cy="1909080"/>
          </a:xfrm>
          <a:prstGeom prst="rect">
            <a:avLst/>
          </a:prstGeom>
          <a:solidFill>
            <a:srgbClr val="e6e6e6"/>
          </a:solidFill>
          <a:ln w="9360">
            <a:solidFill>
              <a:srgbClr val="002060"/>
            </a:solidFill>
            <a:miter/>
          </a:ln>
        </p:spPr>
        <p:style>
          <a:lnRef idx="0"/>
          <a:fillRef idx="0"/>
          <a:effectRef idx="0"/>
          <a:fontRef idx="minor"/>
        </p:style>
        <p:txBody>
          <a:bodyPr lIns="80280" rIns="80280" tIns="39960" bIns="39960" anchor="ctr">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Calibri"/>
              </a:rPr>
              <a:t>Крахмал </a:t>
            </a:r>
            <a:r>
              <a:rPr b="0" lang="kk-KZ" sz="2400" strike="noStrike" u="none">
                <a:solidFill>
                  <a:srgbClr val="002060"/>
                </a:solidFill>
                <a:uFillTx/>
                <a:latin typeface="Times New Roman"/>
                <a:ea typeface="Calibri"/>
              </a:rPr>
              <a:t>– өсімдіктердің негізгі қоректік  қоры. Ол өсімдіктердің жапырағында, түйнегі мен тұқымында көп болады. Мысалы, бидай ұнында – 75-80%, картопта - 25% крахмал бар. Крахмал ыстық суда ісініп еріп, коллойдты ерітінді түзеді.  Оны тұрмыста крахмал желімі – клейстер деген атпен пайдаланады. </a:t>
            </a:r>
            <a:endParaRPr b="0" lang="ru-RU" sz="2400" strike="noStrike" u="none">
              <a:solidFill>
                <a:srgbClr val="000000"/>
              </a:solidFill>
              <a:uFillTx/>
              <a:latin typeface="Arial"/>
            </a:endParaRPr>
          </a:p>
        </p:txBody>
      </p:sp>
      <p:pic>
        <p:nvPicPr>
          <p:cNvPr id="74" name="Picture 2" descr="C:\Users\Луиза\Pictures\uglevody-v-produktax-pitaniya.jpg"/>
          <p:cNvPicPr/>
          <p:nvPr/>
        </p:nvPicPr>
        <p:blipFill>
          <a:blip r:embed="rId1"/>
          <a:stretch/>
        </p:blipFill>
        <p:spPr>
          <a:xfrm>
            <a:off x="814320" y="1581120"/>
            <a:ext cx="3071880" cy="2443320"/>
          </a:xfrm>
          <a:prstGeom prst="rect">
            <a:avLst/>
          </a:prstGeom>
          <a:ln w="0">
            <a:noFill/>
          </a:ln>
        </p:spPr>
      </p:pic>
      <p:pic>
        <p:nvPicPr>
          <p:cNvPr id="75" name="Picture 4" descr="Картофельный крахмал: рецепт, полезные свойства, польза и вред, лечение"/>
          <p:cNvPicPr/>
          <p:nvPr/>
        </p:nvPicPr>
        <p:blipFill>
          <a:blip r:embed="rId2"/>
          <a:stretch/>
        </p:blipFill>
        <p:spPr>
          <a:xfrm>
            <a:off x="7037280" y="1581120"/>
            <a:ext cx="3127320" cy="2443320"/>
          </a:xfrm>
          <a:prstGeom prst="rect">
            <a:avLst/>
          </a:prstGeom>
          <a:ln w="0">
            <a:noFill/>
          </a:ln>
        </p:spPr>
      </p:pic>
      <p:pic>
        <p:nvPicPr>
          <p:cNvPr id="76" name="Picture 2" descr=""/>
          <p:cNvPicPr/>
          <p:nvPr/>
        </p:nvPicPr>
        <p:blipFill>
          <a:blip r:embed="rId3"/>
          <a:srcRect l="0" t="0" r="0" b="25132"/>
          <a:stretch/>
        </p:blipFill>
        <p:spPr>
          <a:xfrm>
            <a:off x="3979800" y="1589040"/>
            <a:ext cx="2800440" cy="2435400"/>
          </a:xfrm>
          <a:prstGeom prst="rect">
            <a:avLst/>
          </a:prstGeom>
          <a:ln w="0">
            <a:noFill/>
          </a:ln>
        </p:spPr>
      </p:pic>
    </p:spTree>
  </p:cSld>
  <p:transition spd="slow">
    <p:blinds dir="vert"/>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Номер слайда 1"/>
          <p:cNvSpPr/>
          <p:nvPr/>
        </p:nvSpPr>
        <p:spPr>
          <a:xfrm>
            <a:off x="8183520" y="6862680"/>
            <a:ext cx="1495440" cy="40176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65BE6D8-D534-4B6D-8667-A189B7588A30}" type="slidenum">
              <a:rPr b="0" lang="ru-RU" sz="1100" strike="noStrike" u="none">
                <a:solidFill>
                  <a:srgbClr val="a6b727"/>
                </a:solidFill>
                <a:uFillTx/>
                <a:latin typeface="Arial"/>
              </a:rPr>
              <a:t>&lt;number&gt;</a:t>
            </a:fld>
            <a:endParaRPr b="0" lang="ru-RU" sz="1100" strike="noStrike" u="none">
              <a:solidFill>
                <a:srgbClr val="000000"/>
              </a:solidFill>
              <a:uFillTx/>
              <a:latin typeface="Arial"/>
            </a:endParaRPr>
          </a:p>
        </p:txBody>
      </p:sp>
      <p:sp>
        <p:nvSpPr>
          <p:cNvPr id="78" name="Прямоугольник 2"/>
          <p:cNvSpPr/>
          <p:nvPr/>
        </p:nvSpPr>
        <p:spPr>
          <a:xfrm>
            <a:off x="441360" y="455760"/>
            <a:ext cx="9023400" cy="717480"/>
          </a:xfrm>
          <a:prstGeom prst="rect">
            <a:avLst/>
          </a:prstGeom>
          <a:solidFill>
            <a:srgbClr val="f7f6da"/>
          </a:solidFill>
          <a:ln w="19080">
            <a:solidFill>
              <a:srgbClr val="79861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100" strike="noStrike" u="none">
                <a:solidFill>
                  <a:srgbClr val="002060"/>
                </a:solidFill>
                <a:uFillTx/>
                <a:latin typeface="Times New Roman"/>
                <a:ea typeface="Times New Roman"/>
              </a:rPr>
              <a:t>Табиғатта кең таралған полисахаридтер</a:t>
            </a:r>
            <a:r>
              <a:rPr b="1" lang="kk-KZ" sz="3100" strike="noStrike" u="none">
                <a:solidFill>
                  <a:srgbClr val="002060"/>
                </a:solidFill>
                <a:uFillTx/>
                <a:latin typeface="Times New Roman"/>
                <a:ea typeface="Times New Roman"/>
              </a:rPr>
              <a:t>  </a:t>
            </a:r>
            <a:endParaRPr b="0" lang="ru-RU" sz="3100" strike="noStrike" u="none">
              <a:solidFill>
                <a:srgbClr val="000000"/>
              </a:solidFill>
              <a:uFillTx/>
              <a:latin typeface="Arial"/>
            </a:endParaRPr>
          </a:p>
        </p:txBody>
      </p:sp>
      <p:pic>
        <p:nvPicPr>
          <p:cNvPr id="79" name="Рисунок 1" descr=""/>
          <p:cNvPicPr/>
          <p:nvPr/>
        </p:nvPicPr>
        <p:blipFill>
          <a:blip r:embed="rId1"/>
          <a:stretch/>
        </p:blipFill>
        <p:spPr>
          <a:xfrm>
            <a:off x="522360" y="1501920"/>
            <a:ext cx="4857840" cy="3375000"/>
          </a:xfrm>
          <a:prstGeom prst="rect">
            <a:avLst/>
          </a:prstGeom>
          <a:ln w="0">
            <a:noFill/>
          </a:ln>
        </p:spPr>
      </p:pic>
      <p:pic>
        <p:nvPicPr>
          <p:cNvPr id="80" name="Picture 5" descr="http://graphic-tablets.ru/ukhod_za_rebenkom_aksessuary__97172.Tualetnaya_bumaga_quotZewa_Plyusquot_tsvet_belyy_4_rulona.jsp_img_1_3.png"/>
          <p:cNvPicPr/>
          <p:nvPr/>
        </p:nvPicPr>
        <p:blipFill>
          <a:blip r:embed="rId2"/>
          <a:stretch/>
        </p:blipFill>
        <p:spPr>
          <a:xfrm>
            <a:off x="5029200" y="1971720"/>
            <a:ext cx="2757600" cy="2757600"/>
          </a:xfrm>
          <a:prstGeom prst="rect">
            <a:avLst/>
          </a:prstGeom>
          <a:ln w="0">
            <a:noFill/>
          </a:ln>
        </p:spPr>
      </p:pic>
      <p:pic>
        <p:nvPicPr>
          <p:cNvPr id="81" name="Picture 2" descr="http://img.officemag.ru/goods/125318/4fbf827447abf_x.png"/>
          <p:cNvPicPr/>
          <p:nvPr/>
        </p:nvPicPr>
        <p:blipFill>
          <a:blip r:embed="rId3"/>
          <a:stretch/>
        </p:blipFill>
        <p:spPr>
          <a:xfrm>
            <a:off x="7623000" y="2003400"/>
            <a:ext cx="2694240" cy="2693880"/>
          </a:xfrm>
          <a:prstGeom prst="rect">
            <a:avLst/>
          </a:prstGeom>
          <a:ln w="0">
            <a:noFill/>
          </a:ln>
        </p:spPr>
      </p:pic>
      <p:sp>
        <p:nvSpPr>
          <p:cNvPr id="82" name="Rectangle 3"/>
          <p:cNvSpPr/>
          <p:nvPr/>
        </p:nvSpPr>
        <p:spPr>
          <a:xfrm>
            <a:off x="755640" y="5534640"/>
            <a:ext cx="9275760" cy="1543320"/>
          </a:xfrm>
          <a:prstGeom prst="rect">
            <a:avLst/>
          </a:prstGeom>
          <a:solidFill>
            <a:srgbClr val="f7f6da"/>
          </a:solidFill>
          <a:ln w="9360">
            <a:solidFill>
              <a:srgbClr val="002060"/>
            </a:solidFill>
            <a:miter/>
          </a:ln>
        </p:spPr>
        <p:style>
          <a:lnRef idx="0"/>
          <a:fillRef idx="0"/>
          <a:effectRef idx="0"/>
          <a:fontRef idx="minor"/>
        </p:style>
        <p:txBody>
          <a:bodyPr lIns="80280" rIns="80280" tIns="39960" bIns="39960" anchor="ctr">
            <a:spAutoFit/>
          </a:bodyPr>
          <a:p>
            <a:pPr>
              <a:lnSpc>
                <a:spcPct val="100000"/>
              </a:lnSpc>
              <a:tabLst>
                <a:tab algn="l" pos="0"/>
                <a:tab algn="l" pos="801720"/>
                <a:tab algn="l" pos="1603440"/>
                <a:tab algn="l" pos="2405160"/>
                <a:tab algn="l" pos="3206880"/>
                <a:tab algn="l" pos="4008600"/>
                <a:tab algn="l" pos="4809960"/>
                <a:tab algn="l" pos="5611680"/>
                <a:tab algn="l" pos="6413400"/>
                <a:tab algn="l" pos="7215120"/>
                <a:tab algn="l" pos="8016840"/>
                <a:tab algn="l" pos="8818560"/>
                <a:tab algn="l" pos="9620280"/>
                <a:tab algn="l" pos="10422000"/>
              </a:tabLst>
            </a:pPr>
            <a:r>
              <a:rPr b="1" lang="kk-KZ" sz="2400" strike="noStrike" u="none">
                <a:solidFill>
                  <a:srgbClr val="002060"/>
                </a:solidFill>
                <a:uFillTx/>
                <a:latin typeface="Times New Roman"/>
                <a:ea typeface="Calibri"/>
              </a:rPr>
              <a:t>Целлюлоза </a:t>
            </a:r>
            <a:r>
              <a:rPr b="0" lang="kk-KZ" sz="2400" strike="noStrike" u="none">
                <a:solidFill>
                  <a:srgbClr val="002060"/>
                </a:solidFill>
                <a:uFillTx/>
                <a:latin typeface="Times New Roman"/>
                <a:ea typeface="Calibri"/>
              </a:rPr>
              <a:t>– өсімдіктер жасушаларының қабырғасын құрайды. Мақта талшығының 90-98%, ағаш сүрегінің 40-50%, жасыл жапырақтың 10-25% целлюлозадан тұрады. Өсімдіктерге беріктік, тірек қасиетін беретін талшықтар целлюлозадан тұрады. </a:t>
            </a:r>
            <a:endParaRPr b="0" lang="ru-RU" sz="2400" strike="noStrike" u="none">
              <a:solidFill>
                <a:srgbClr val="000000"/>
              </a:solidFill>
              <a:uFillTx/>
              <a:latin typeface="Arial"/>
            </a:endParaRPr>
          </a:p>
        </p:txBody>
      </p:sp>
    </p:spTree>
  </p:cSld>
  <p:transition spd="slow">
    <p:blinds dir="vert"/>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Рисунок 1" descr=""/>
          <p:cNvPicPr/>
          <p:nvPr/>
        </p:nvPicPr>
        <p:blipFill>
          <a:blip r:embed="rId1"/>
          <a:stretch/>
        </p:blipFill>
        <p:spPr>
          <a:xfrm>
            <a:off x="330120" y="457200"/>
            <a:ext cx="8982000" cy="846000"/>
          </a:xfrm>
          <a:prstGeom prst="rect">
            <a:avLst/>
          </a:prstGeom>
          <a:ln w="0">
            <a:noFill/>
          </a:ln>
        </p:spPr>
      </p:pic>
      <p:pic>
        <p:nvPicPr>
          <p:cNvPr id="84" name="Picture 4" descr="C:\Users\Луиза\Desktop\көмірсулар\big_a1306998942печень.jpg"/>
          <p:cNvPicPr/>
          <p:nvPr/>
        </p:nvPicPr>
        <p:blipFill>
          <a:blip r:embed="rId2"/>
          <a:stretch/>
        </p:blipFill>
        <p:spPr>
          <a:xfrm>
            <a:off x="1268280" y="1725480"/>
            <a:ext cx="3791160" cy="2762280"/>
          </a:xfrm>
          <a:prstGeom prst="rect">
            <a:avLst/>
          </a:prstGeom>
          <a:ln w="0">
            <a:noFill/>
          </a:ln>
        </p:spPr>
      </p:pic>
      <p:pic>
        <p:nvPicPr>
          <p:cNvPr id="85" name="Picture 5" descr="C:\Users\Луиза\Desktop\көмірсулар\B5873p589-a1.jpg"/>
          <p:cNvPicPr/>
          <p:nvPr/>
        </p:nvPicPr>
        <p:blipFill>
          <a:blip r:embed="rId3"/>
          <a:stretch/>
        </p:blipFill>
        <p:spPr>
          <a:xfrm>
            <a:off x="5273640" y="1725480"/>
            <a:ext cx="3697200" cy="2830680"/>
          </a:xfrm>
          <a:prstGeom prst="rect">
            <a:avLst/>
          </a:prstGeom>
          <a:ln w="0">
            <a:noFill/>
          </a:ln>
        </p:spPr>
      </p:pic>
      <p:sp>
        <p:nvSpPr>
          <p:cNvPr id="86" name="Rectangle 3"/>
          <p:cNvSpPr/>
          <p:nvPr/>
        </p:nvSpPr>
        <p:spPr>
          <a:xfrm>
            <a:off x="503280" y="4971600"/>
            <a:ext cx="9799560" cy="1909080"/>
          </a:xfrm>
          <a:prstGeom prst="rect">
            <a:avLst/>
          </a:prstGeom>
          <a:solidFill>
            <a:srgbClr val="f0f5d0"/>
          </a:solidFill>
          <a:ln w="9360">
            <a:solidFill>
              <a:srgbClr val="002060"/>
            </a:solidFill>
            <a:miter/>
          </a:ln>
        </p:spPr>
        <p:style>
          <a:lnRef idx="0"/>
          <a:fillRef idx="0"/>
          <a:effectRef idx="0"/>
          <a:fontRef idx="minor"/>
        </p:style>
        <p:txBody>
          <a:bodyPr lIns="80280" rIns="80280" tIns="39960" bIns="3996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100" strike="noStrike" u="none">
                <a:solidFill>
                  <a:srgbClr val="565349"/>
                </a:solidFill>
                <a:uFillTx/>
                <a:latin typeface="Times New Roman"/>
                <a:ea typeface="Calibri"/>
              </a:rPr>
              <a:t>    </a:t>
            </a:r>
            <a:r>
              <a:rPr b="1" lang="kk-KZ" sz="2400" strike="noStrike" u="none">
                <a:solidFill>
                  <a:srgbClr val="002060"/>
                </a:solidFill>
                <a:uFillTx/>
                <a:latin typeface="Times New Roman"/>
                <a:ea typeface="Calibri"/>
              </a:rPr>
              <a:t>Гликоген </a:t>
            </a:r>
            <a:r>
              <a:rPr b="0" lang="kk-KZ" sz="2400" strike="noStrike" u="none">
                <a:solidFill>
                  <a:srgbClr val="002060"/>
                </a:solidFill>
                <a:uFillTx/>
                <a:latin typeface="Times New Roman"/>
                <a:ea typeface="Calibri"/>
              </a:rPr>
              <a:t>– адам, жануар және саңырауқұлақ денесіндегі көмірсудың қоры. Гликоген жасуша цитоплазмасында, бауыр мен бұлшықетте қоректік қор заты ретінде жинақталады. Егер глюкоза жетіспесе бауырдағы гликоген бүйрек үсті безінің адреналин гормоны мен глюкогон гормондары  әсерінен суда жақсы еритін глюкозаға ыдырайды.  </a:t>
            </a:r>
            <a:endParaRPr b="0" lang="ru-RU" sz="2400" strike="noStrike" u="none">
              <a:solidFill>
                <a:srgbClr val="000000"/>
              </a:solidFill>
              <a:uFillTx/>
              <a:latin typeface="Arial"/>
            </a:endParaRPr>
          </a:p>
        </p:txBody>
      </p:sp>
    </p:spTree>
  </p:cSld>
  <p:transition spd="slow">
    <p:dissolve/>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4246</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Администратор</dc:creator>
  <dc:description/>
  <dc:language>ru-RU</dc:language>
  <cp:lastModifiedBy>Huawei</cp:lastModifiedBy>
  <cp:lastPrinted>2020-01-23T08:03:28Z</cp:lastPrinted>
  <dcterms:modified xsi:type="dcterms:W3CDTF">2024-11-02T22:05:50Z</dcterms:modified>
  <cp:revision>296</cp:revision>
  <dc:subject/>
  <dc:title>Презентация PowerPoint</dc:title>
</cp:coreProperties>
</file>