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jpeg" ContentType="image/jpeg"/>
  <Override PartName="/ppt/media/image3.jpeg" ContentType="image/jpeg"/>
  <Override PartName="/ppt/media/image5.jpeg" ContentType="image/jpeg"/>
  <Override PartName="/ppt/media/image6.jpeg" ContentType="image/jpeg"/>
  <Override PartName="/ppt/media/image10.jpeg" ContentType="image/jpeg"/>
  <Override PartName="/ppt/media/image7.jpeg" ContentType="image/jpeg"/>
  <Override PartName="/ppt/media/image11.jpeg" ContentType="image/jpeg"/>
  <Override PartName="/ppt/media/image12.jpeg" ContentType="image/jpeg"/>
  <Override PartName="/ppt/media/image8.jpeg" ContentType="image/jpeg"/>
  <Override PartName="/ppt/media/image9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C4D91D-5A5D-4BD0-A42D-D789E8CEA67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08200" indent="-31140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244520" indent="-2476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741320" indent="-24732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C2CB0B-6973-48C8-8FCF-2E1A374A7A65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jpe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kk.wikipedia.org/wiki/&#1044;&#1053;&#1178;" TargetMode="External"/><Relationship Id="rId3" Type="http://schemas.openxmlformats.org/officeDocument/2006/relationships/hyperlink" Target="https://kk.wikipedia.org/wiki/&#1043;&#1077;&#1085;" TargetMode="External"/><Relationship Id="rId4" Type="http://schemas.openxmlformats.org/officeDocument/2006/relationships/hyperlink" Target="https://kk.wikipedia.org/wiki/&#1071;&#1076;&#1088;&#1086;" TargetMode="External"/><Relationship Id="rId5" Type="http://schemas.openxmlformats.org/officeDocument/2006/relationships/hyperlink" Target="https://kk.wikipedia.org/wiki/&#1062;&#1080;&#1090;&#1086;&#1087;&#1083;&#1072;&#1079;&#1084;&#1072;" TargetMode="External"/><Relationship Id="rId6" Type="http://schemas.openxmlformats.org/officeDocument/2006/relationships/hyperlink" Target="https://kk.wikipedia.org/wiki/&#1056;&#1080;&#1073;&#1086;&#1089;&#1086;&#1084;&#1072;" TargetMode="External"/><Relationship Id="rId7" Type="http://schemas.openxmlformats.org/officeDocument/2006/relationships/image" Target="../media/image3.jpeg"/><Relationship Id="rId8" Type="http://schemas.openxmlformats.org/officeDocument/2006/relationships/image" Target="../media/image4.jpeg"/><Relationship Id="rId9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803160" y="3240000"/>
            <a:ext cx="9018720" cy="179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6520" rIns="56520" tIns="28440" bIns="28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Тақырыбы: </a:t>
            </a:r>
            <a:r>
              <a:rPr b="1" lang="kk-KZ" sz="2800" strike="noStrike" u="none">
                <a:solidFill>
                  <a:srgbClr val="1f497d"/>
                </a:solidFill>
                <a:uFillTx/>
                <a:latin typeface="Arial"/>
              </a:rPr>
              <a:t>Рибонуклеин қышқылының типтері мен қызметтері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1" lang="kk-KZ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428840" y="64069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494000" y="67068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73" name="Google Shape;123;p4"/>
          <p:cNvSpPr/>
          <p:nvPr/>
        </p:nvSpPr>
        <p:spPr>
          <a:xfrm>
            <a:off x="8159760" y="666288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B2794D-1783-4DA2-9191-D3B5D0D9002C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Text Box 7"/>
          <p:cNvSpPr/>
          <p:nvPr/>
        </p:nvSpPr>
        <p:spPr>
          <a:xfrm>
            <a:off x="2445480" y="392040"/>
            <a:ext cx="5802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Антикодон немесе қарсы кодон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Rectangle 8"/>
          <p:cNvSpPr/>
          <p:nvPr/>
        </p:nvSpPr>
        <p:spPr>
          <a:xfrm>
            <a:off x="511200" y="1447920"/>
            <a:ext cx="4883040" cy="25714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Үш нуклеотидтен құралған 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тасымалдаушы (транспорттық)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РНҚ-ның бөлігі.Антикодон-аРНҚ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кодонын </a:t>
            </a:r>
            <a:r>
              <a:rPr b="1" lang="ru-RU" sz="2000" strike="noStrike" u="none">
                <a:solidFill>
                  <a:srgbClr val="000000"/>
                </a:solidFill>
                <a:uFillTx/>
                <a:latin typeface="Arial"/>
              </a:rPr>
              <a:t>«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танитын» үш нуклеотид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Rectangle 12"/>
          <p:cNvSpPr/>
          <p:nvPr/>
        </p:nvSpPr>
        <p:spPr>
          <a:xfrm>
            <a:off x="476280" y="4267080"/>
            <a:ext cx="4870440" cy="25956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Ол өз кезегінде үш нуклеотидтен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тұратын ақпаратгық (информация-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лық) РНҚ-ның бөлігі — кодонмен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арнайы байланысу арқылы 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протеиндер полимерлеріндегі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амин қышқылдарының орындарын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дұрыс анықтайды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7" name="Picture 14" descr="Нәруыз биосинтезі - биология, презентации"/>
          <p:cNvPicPr/>
          <p:nvPr/>
        </p:nvPicPr>
        <p:blipFill>
          <a:blip r:embed="rId2"/>
          <a:stretch/>
        </p:blipFill>
        <p:spPr>
          <a:xfrm>
            <a:off x="5673600" y="1488960"/>
            <a:ext cx="4591080" cy="4550040"/>
          </a:xfrm>
          <a:prstGeom prst="rect">
            <a:avLst/>
          </a:prstGeom>
          <a:ln w="0">
            <a:noFill/>
          </a:ln>
        </p:spPr>
      </p:pic>
      <p:cxnSp>
        <p:nvCxnSpPr>
          <p:cNvPr id="78" name="Google Shape;77;p1"/>
          <p:cNvCxnSpPr/>
          <p:nvPr/>
        </p:nvCxnSpPr>
        <p:spPr>
          <a:xfrm>
            <a:off x="1615680" y="7097400"/>
            <a:ext cx="811620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9" name="Google Shape;78;p1"/>
          <p:cNvCxnSpPr/>
          <p:nvPr/>
        </p:nvCxnSpPr>
        <p:spPr>
          <a:xfrm>
            <a:off x="1681200" y="739908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23760" y="0"/>
            <a:ext cx="10669680" cy="7561440"/>
          </a:xfrm>
          <a:prstGeom prst="rect">
            <a:avLst/>
          </a:prstGeom>
          <a:ln w="0">
            <a:noFill/>
          </a:ln>
        </p:spPr>
      </p:pic>
      <p:sp>
        <p:nvSpPr>
          <p:cNvPr id="81" name="Google Shape;123;p4"/>
          <p:cNvSpPr/>
          <p:nvPr/>
        </p:nvSpPr>
        <p:spPr>
          <a:xfrm>
            <a:off x="8172360" y="664200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965F66-A56F-41BC-BB1D-E79CFC159CD3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Прямоугольник 10"/>
          <p:cNvSpPr/>
          <p:nvPr/>
        </p:nvSpPr>
        <p:spPr>
          <a:xfrm>
            <a:off x="399960" y="6145200"/>
            <a:ext cx="1179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РНҚ-құрылысы мен қызметтерін ажыратады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Прямоугольник 12"/>
          <p:cNvSpPr/>
          <p:nvPr/>
        </p:nvSpPr>
        <p:spPr>
          <a:xfrm>
            <a:off x="406440" y="553392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00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Прямоугольник 12"/>
          <p:cNvSpPr/>
          <p:nvPr/>
        </p:nvSpPr>
        <p:spPr>
          <a:xfrm>
            <a:off x="-473040" y="466560"/>
            <a:ext cx="11661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Тапсырма №1. Кестені толықтыру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609480" y="2095560"/>
          <a:ext cx="9117000" cy="2609640"/>
        </p:xfrm>
        <a:graphic>
          <a:graphicData uri="http://schemas.openxmlformats.org/drawingml/2006/table">
            <a:tbl>
              <a:tblPr/>
              <a:tblGrid>
                <a:gridCol w="3038760"/>
                <a:gridCol w="3039840"/>
                <a:gridCol w="303840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Ақпараттық-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 (аРНҚ)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Тасымалдаушы-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 (тРНҚ)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Рибосомалық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 -(рРНҚ)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784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2.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3.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2.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3.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2.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3.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1400"/>
            <a:ext cx="10693440" cy="7354800"/>
          </a:xfrm>
          <a:prstGeom prst="rect">
            <a:avLst/>
          </a:prstGeom>
          <a:ln w="0">
            <a:noFill/>
          </a:ln>
        </p:spPr>
      </p:pic>
      <p:sp>
        <p:nvSpPr>
          <p:cNvPr id="87" name="Google Shape;123;p4"/>
          <p:cNvSpPr/>
          <p:nvPr/>
        </p:nvSpPr>
        <p:spPr>
          <a:xfrm>
            <a:off x="8153280" y="647856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965A48-F891-4D9C-8C53-0D9FA02B917F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8" name="Прямоугольник 10"/>
          <p:cNvSpPr/>
          <p:nvPr/>
        </p:nvSpPr>
        <p:spPr>
          <a:xfrm>
            <a:off x="152280" y="6245280"/>
            <a:ext cx="10337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РНҚ-ы типтерінің ерекшелігін ажырату, кілт сөздерді қойып шығады.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9" name="Прямоугольник 12"/>
          <p:cNvSpPr/>
          <p:nvPr/>
        </p:nvSpPr>
        <p:spPr>
          <a:xfrm>
            <a:off x="395280" y="540720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ff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Прямоугольник 12"/>
          <p:cNvSpPr/>
          <p:nvPr/>
        </p:nvSpPr>
        <p:spPr>
          <a:xfrm>
            <a:off x="-227160" y="463680"/>
            <a:ext cx="11661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Тапсырма №2.</a:t>
            </a:r>
            <a:r>
              <a:rPr b="0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  Сөйлемдерді толықтыру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" name="Rectangle 39"/>
          <p:cNvSpPr/>
          <p:nvPr/>
        </p:nvSpPr>
        <p:spPr>
          <a:xfrm>
            <a:off x="395280" y="1622160"/>
            <a:ext cx="11039400" cy="25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</a:rPr>
              <a:t>1. РНҚ-ның .......түрі бар, ............. қышқылының бірі.</a:t>
            </a:r>
            <a:br>
              <a:rPr sz="3200"/>
            </a:b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</a:rPr>
              <a:t>2. а-Ақпараттық  РНК-ның екінші аты............</a:t>
            </a:r>
            <a:br>
              <a:rPr sz="3200"/>
            </a:b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</a:rPr>
              <a:t>3. Ядрода синтезделеді, ДНҚ-ға өтіп, әрі қарай ................    ...............</a:t>
            </a:r>
            <a:br>
              <a:rPr sz="3200"/>
            </a:b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</a:rPr>
              <a:t>4. Эукариот  рибосомасы  2 ........  ..........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2" name="Rectangle 40"/>
          <p:cNvSpPr/>
          <p:nvPr/>
        </p:nvSpPr>
        <p:spPr>
          <a:xfrm>
            <a:off x="395280" y="4184280"/>
            <a:ext cx="6730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Кілт сөздер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: матрицалық ,3, суббірлікті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 қамтиды,цитоплазмаға тасымалданады,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нуклеин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94" name="Google Shape;123;p4"/>
          <p:cNvSpPr/>
          <p:nvPr/>
        </p:nvSpPr>
        <p:spPr>
          <a:xfrm>
            <a:off x="8170920" y="656100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15563E-ED43-4ED6-9084-945728BF0793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Прямоугольник 11"/>
          <p:cNvSpPr/>
          <p:nvPr/>
        </p:nvSpPr>
        <p:spPr>
          <a:xfrm>
            <a:off x="673200" y="563400"/>
            <a:ext cx="9067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Бекіту. Тапсырма №3 Есеп шығару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" name="Прямоугольник 13"/>
          <p:cNvSpPr/>
          <p:nvPr/>
        </p:nvSpPr>
        <p:spPr>
          <a:xfrm>
            <a:off x="458640" y="5878440"/>
            <a:ext cx="1106820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Дескриптор:</a:t>
            </a:r>
            <a:br>
              <a:rPr sz="2800"/>
            </a:b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 РНҚ типтерінің құрылысы мен қызметтерін ажыратады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7" name="Rectangle 15"/>
          <p:cNvSpPr/>
          <p:nvPr/>
        </p:nvSpPr>
        <p:spPr>
          <a:xfrm>
            <a:off x="404640" y="1195200"/>
            <a:ext cx="558828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1.тРНҚ орталық ілмегінің нуклеотидтерінің комплементарлығын табу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ДНҚ бөлігі: ЦГЦ-ГАЦ-ГТГ- ГТЦ- ГАА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тРНҚ:           ???????????????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2. Боялған триплет есеп шарты бойынша антикодонға сәйкес келеді.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Антикодон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тРНҚ: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ЦАЦ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 оған сәйкес келетін кодон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аРНҚ: ???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3. Генетикалық код кестесі бойынша аминқышқылын табамыз: ол ??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8" name="Picture 16" descr="Генетикалық код - Н. Гумилёва СӨж тақырыбы: Генетикалық код және ..."/>
          <p:cNvPicPr/>
          <p:nvPr/>
        </p:nvPicPr>
        <p:blipFill>
          <a:blip r:embed="rId2"/>
          <a:stretch/>
        </p:blipFill>
        <p:spPr>
          <a:xfrm>
            <a:off x="5992920" y="1238400"/>
            <a:ext cx="4330440" cy="5081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E27EEF-217F-4F5A-A3A7-9823A485A4D2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1239560" cy="7924680"/>
          </a:xfrm>
          <a:prstGeom prst="rect">
            <a:avLst/>
          </a:prstGeom>
          <a:ln w="0">
            <a:noFill/>
          </a:ln>
        </p:spPr>
      </p:pic>
      <p:sp>
        <p:nvSpPr>
          <p:cNvPr id="101" name="Прямоугольник 9"/>
          <p:cNvSpPr/>
          <p:nvPr/>
        </p:nvSpPr>
        <p:spPr>
          <a:xfrm>
            <a:off x="10693440" y="7023240"/>
            <a:ext cx="431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AF45C4-1D91-43E7-8D84-65D51C6A4D94}" type="slidenum"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2" name="Прямоугольник 11"/>
          <p:cNvSpPr/>
          <p:nvPr/>
        </p:nvSpPr>
        <p:spPr>
          <a:xfrm>
            <a:off x="1714680" y="422280"/>
            <a:ext cx="787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Сабақты қорытындылау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Rectangle 1"/>
          <p:cNvSpPr/>
          <p:nvPr/>
        </p:nvSpPr>
        <p:spPr>
          <a:xfrm>
            <a:off x="374760" y="1238760"/>
            <a:ext cx="10737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+ - таңбаларын қолданып өз өзіңізді бағалаңыз. Бүгінгі сабақта: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4" name="Google Shape;124;p4"/>
          <p:cNvCxnSpPr/>
          <p:nvPr/>
        </p:nvCxnSpPr>
        <p:spPr>
          <a:xfrm flipV="1">
            <a:off x="388800" y="7358760"/>
            <a:ext cx="9467280" cy="1692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5" name="Google Shape;125;p4"/>
          <p:cNvCxnSpPr/>
          <p:nvPr/>
        </p:nvCxnSpPr>
        <p:spPr>
          <a:xfrm flipV="1">
            <a:off x="344520" y="773208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06" name="Rectangle 347"/>
          <p:cNvSpPr/>
          <p:nvPr/>
        </p:nvSpPr>
        <p:spPr>
          <a:xfrm>
            <a:off x="0" y="210024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649440" y="1914480"/>
          <a:ext cx="8861400" cy="3274920"/>
        </p:xfrm>
        <a:graphic>
          <a:graphicData uri="http://schemas.openxmlformats.org/drawingml/2006/table">
            <a:tbl>
              <a:tblPr/>
              <a:tblGrid>
                <a:gridCol w="5371920"/>
                <a:gridCol w="3489480"/>
              </a:tblGrid>
              <a:tr h="655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    -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54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Мен ..........    ажыраттым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55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Мен ......         ажырата аламын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54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Мен ...............аламын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55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Мен ............. танимын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29778F-4DFB-4B53-B3FC-80E69E47F0D4}" type="slidenum">
              <a:rPr b="1" lang="ru-RU" sz="1400" strike="noStrike" u="none">
                <a:solidFill>
                  <a:srgbClr val="002060"/>
                </a:solidFill>
                <a:uFillTx/>
                <a:latin typeface="Times New Roman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Прямоугольник 9"/>
          <p:cNvSpPr/>
          <p:nvPr/>
        </p:nvSpPr>
        <p:spPr>
          <a:xfrm>
            <a:off x="627120" y="1876320"/>
            <a:ext cx="8999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Arial"/>
              </a:rPr>
              <a:t>10.4.1.10 – Рибонуклеин қышқылы типтерінің  құрылысы мен қызметтерін ажырату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8"/>
          <p:cNvSpPr/>
          <p:nvPr/>
        </p:nvSpPr>
        <p:spPr>
          <a:xfrm>
            <a:off x="711360" y="4684680"/>
            <a:ext cx="89406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Рибонуклеин қышқылы типтерінің құрылысы мен қызметтерін ажыратады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3737160" y="3946680"/>
            <a:ext cx="3219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Бағалау критерийі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Прямоугольник 10"/>
          <p:cNvSpPr/>
          <p:nvPr/>
        </p:nvSpPr>
        <p:spPr>
          <a:xfrm>
            <a:off x="4219560" y="1222200"/>
            <a:ext cx="233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8053560" y="662472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1F41FF-F55C-44CD-A0B7-C9C2714ACF25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Text Box 18"/>
          <p:cNvSpPr/>
          <p:nvPr/>
        </p:nvSpPr>
        <p:spPr>
          <a:xfrm>
            <a:off x="2208240" y="422280"/>
            <a:ext cx="5310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РНҚ-рибонуклеин қышқылы</a:t>
            </a:r>
            <a:r>
              <a:rPr b="0" lang="ru-RU" sz="28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Oval 33"/>
          <p:cNvSpPr/>
          <p:nvPr/>
        </p:nvSpPr>
        <p:spPr>
          <a:xfrm>
            <a:off x="5454720" y="1447920"/>
            <a:ext cx="4844880" cy="181584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РНҚ-нің қызметі-нәруыз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биосинтезін жүзеге асыру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Oval 46"/>
          <p:cNvSpPr/>
          <p:nvPr/>
        </p:nvSpPr>
        <p:spPr>
          <a:xfrm>
            <a:off x="5454720" y="3498840"/>
            <a:ext cx="5003640" cy="185436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Нәруыз түріндегі тұқым қуалау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ақпаратын жүзеге асыру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1" name="Picture 47" descr="15555"/>
          <p:cNvPicPr/>
          <p:nvPr/>
        </p:nvPicPr>
        <p:blipFill>
          <a:blip r:embed="rId2"/>
          <a:srcRect l="0" t="1496" r="3986" b="8667"/>
          <a:stretch/>
        </p:blipFill>
        <p:spPr>
          <a:xfrm>
            <a:off x="247680" y="2185920"/>
            <a:ext cx="4930920" cy="3167280"/>
          </a:xfrm>
          <a:prstGeom prst="rect">
            <a:avLst/>
          </a:prstGeom>
          <a:ln w="0">
            <a:noFill/>
          </a:ln>
        </p:spPr>
      </p:pic>
      <p:cxnSp>
        <p:nvCxnSpPr>
          <p:cNvPr id="22" name="Google Shape;77;p1"/>
          <p:cNvCxnSpPr/>
          <p:nvPr/>
        </p:nvCxnSpPr>
        <p:spPr>
          <a:xfrm>
            <a:off x="1617840" y="704340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23" name="Google Shape;78;p1"/>
          <p:cNvCxnSpPr/>
          <p:nvPr/>
        </p:nvCxnSpPr>
        <p:spPr>
          <a:xfrm>
            <a:off x="1682640" y="734508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12600" y="-61920"/>
            <a:ext cx="10669320" cy="7623360"/>
          </a:xfrm>
          <a:prstGeom prst="rect">
            <a:avLst/>
          </a:prstGeom>
          <a:ln w="0">
            <a:noFill/>
          </a:ln>
        </p:spPr>
      </p:pic>
      <p:sp>
        <p:nvSpPr>
          <p:cNvPr id="25" name="Google Shape;123;p4"/>
          <p:cNvSpPr/>
          <p:nvPr/>
        </p:nvSpPr>
        <p:spPr>
          <a:xfrm>
            <a:off x="8201160" y="662292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9DDC8D2-8B05-4007-A86A-75609276A4DC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Text Box 11"/>
          <p:cNvSpPr/>
          <p:nvPr/>
        </p:nvSpPr>
        <p:spPr>
          <a:xfrm>
            <a:off x="3171240" y="366840"/>
            <a:ext cx="4301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Ақпараттық РНҚ - аРНҚ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39"/>
          <p:cNvSpPr/>
          <p:nvPr/>
        </p:nvSpPr>
        <p:spPr>
          <a:xfrm>
            <a:off x="196920" y="3151080"/>
            <a:ext cx="3984480" cy="19828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Құрылысы: 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5 ' ұшында рибонуклео-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тидтер белгілі ретпен орналасады.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Ол қалпақша (кэп)-екінші 3' 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ұшында аРНҚ-да полиаденил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ретімен орналасады. (поли-А).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40"/>
          <p:cNvSpPr/>
          <p:nvPr/>
        </p:nvSpPr>
        <p:spPr>
          <a:xfrm>
            <a:off x="168120" y="5194440"/>
            <a:ext cx="4042080" cy="21715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Қызметі: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молекуласы тиісті гені бар 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sng">
                <a:solidFill>
                  <a:srgbClr val="0000ff"/>
                </a:solidFill>
                <a:uFillTx/>
                <a:latin typeface="Arial"/>
                <a:hlinkClick r:id="rId2"/>
              </a:rPr>
              <a:t>ДНҚ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-ның белгілі учаскесінде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синтезделеді жəне сол  </a:t>
            </a:r>
            <a:r>
              <a:rPr b="0" lang="kk-KZ" sz="1600" strike="noStrike" u="sng">
                <a:solidFill>
                  <a:srgbClr val="0000ff"/>
                </a:solidFill>
                <a:uFillTx/>
                <a:latin typeface="Arial"/>
                <a:hlinkClick r:id="rId3"/>
              </a:rPr>
              <a:t>геннің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 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көшірмесін дəл түсіріп алады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мРНҚ </a:t>
            </a:r>
            <a:r>
              <a:rPr b="0" lang="kk-KZ" sz="1600" strike="noStrike" u="sng">
                <a:solidFill>
                  <a:srgbClr val="0000ff"/>
                </a:solidFill>
                <a:uFillTx/>
                <a:latin typeface="Arial"/>
                <a:hlinkClick r:id="rId4"/>
              </a:rPr>
              <a:t>ядродан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0" lang="kk-KZ" sz="1600" strike="noStrike" u="sng">
                <a:solidFill>
                  <a:srgbClr val="0000ff"/>
                </a:solidFill>
                <a:uFillTx/>
                <a:latin typeface="Arial"/>
                <a:hlinkClick r:id="rId5"/>
              </a:rPr>
              <a:t>цитоплазмаға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шығады да, </a:t>
            </a:r>
            <a:r>
              <a:rPr b="0" lang="kk-KZ" sz="1600" strike="noStrike" u="sng">
                <a:solidFill>
                  <a:srgbClr val="0000ff"/>
                </a:solidFill>
                <a:uFillTx/>
                <a:latin typeface="Arial"/>
                <a:hlinkClick r:id="rId6"/>
              </a:rPr>
              <a:t>рибосомалармен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br>
              <a:rPr sz="1600"/>
            </a:b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қосылады,  нәруыз синтезі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осылайша басталады.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Rectangle 42"/>
          <p:cNvSpPr/>
          <p:nvPr/>
        </p:nvSpPr>
        <p:spPr>
          <a:xfrm>
            <a:off x="206280" y="1260360"/>
            <a:ext cx="3740400" cy="17161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Өмір сүру уақыты: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Жануарлар 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жасушасындағы мРНҚ тіршілігі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бірнеше сағатқа, күнге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созылуы мүмкін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Rectangle 43"/>
          <p:cNvSpPr/>
          <p:nvPr/>
        </p:nvSpPr>
        <p:spPr>
          <a:xfrm>
            <a:off x="4351320" y="1260360"/>
            <a:ext cx="3448080" cy="17161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Түзілуі: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ДНҚ-ға РНҚ полимераза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ферменті әсер еткеннен кейін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синтезделеді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1" name="Picture 46" descr="6666666"/>
          <p:cNvPicPr/>
          <p:nvPr/>
        </p:nvPicPr>
        <p:blipFill>
          <a:blip r:embed="rId7"/>
          <a:srcRect l="2150" t="1041" r="2150" b="0"/>
          <a:stretch/>
        </p:blipFill>
        <p:spPr>
          <a:xfrm>
            <a:off x="4425840" y="3151080"/>
            <a:ext cx="3060720" cy="3762360"/>
          </a:xfrm>
          <a:prstGeom prst="rect">
            <a:avLst/>
          </a:prstGeom>
          <a:ln w="0">
            <a:noFill/>
          </a:ln>
        </p:spPr>
      </p:pic>
      <p:pic>
        <p:nvPicPr>
          <p:cNvPr id="32" name="Picture 47" descr="159159"/>
          <p:cNvPicPr/>
          <p:nvPr/>
        </p:nvPicPr>
        <p:blipFill>
          <a:blip r:embed="rId8"/>
          <a:srcRect l="3686" t="1380" r="1340" b="1927"/>
          <a:stretch/>
        </p:blipFill>
        <p:spPr>
          <a:xfrm>
            <a:off x="7913520" y="2119320"/>
            <a:ext cx="2459160" cy="4452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34" name="Google Shape;123;p4"/>
          <p:cNvSpPr/>
          <p:nvPr/>
        </p:nvSpPr>
        <p:spPr>
          <a:xfrm>
            <a:off x="8174160" y="669132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9BE898-B94D-48F0-97D3-8B9D33701485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Text Box 7"/>
          <p:cNvSpPr/>
          <p:nvPr/>
        </p:nvSpPr>
        <p:spPr>
          <a:xfrm>
            <a:off x="2941200" y="579600"/>
            <a:ext cx="4301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Ақпараттық РНҚ - аРНҚ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6" name="Picture 16" descr="777-111"/>
          <p:cNvPicPr/>
          <p:nvPr/>
        </p:nvPicPr>
        <p:blipFill>
          <a:blip r:embed="rId2"/>
          <a:srcRect l="1862" t="4579" r="0" b="4004"/>
          <a:stretch/>
        </p:blipFill>
        <p:spPr>
          <a:xfrm>
            <a:off x="5788080" y="1306440"/>
            <a:ext cx="3938400" cy="3322800"/>
          </a:xfrm>
          <a:prstGeom prst="rect">
            <a:avLst/>
          </a:prstGeom>
          <a:ln w="0">
            <a:noFill/>
          </a:ln>
        </p:spPr>
      </p:pic>
      <p:pic>
        <p:nvPicPr>
          <p:cNvPr id="37" name="Picture 21" descr="852852"/>
          <p:cNvPicPr/>
          <p:nvPr/>
        </p:nvPicPr>
        <p:blipFill>
          <a:blip r:embed="rId3"/>
          <a:srcRect l="5114" t="10405" r="2554" b="21587"/>
          <a:stretch/>
        </p:blipFill>
        <p:spPr>
          <a:xfrm>
            <a:off x="442800" y="1343160"/>
            <a:ext cx="4648320" cy="3286080"/>
          </a:xfrm>
          <a:prstGeom prst="rect">
            <a:avLst/>
          </a:prstGeom>
          <a:ln w="0">
            <a:noFill/>
          </a:ln>
        </p:spPr>
      </p:pic>
      <p:sp>
        <p:nvSpPr>
          <p:cNvPr id="38" name="Rectangle 24"/>
          <p:cNvSpPr/>
          <p:nvPr/>
        </p:nvSpPr>
        <p:spPr>
          <a:xfrm>
            <a:off x="635040" y="5176800"/>
            <a:ext cx="2978280" cy="17161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Орны: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Ядро, цитоплазма,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митохондрия,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пластидтер,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рибосомалар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Rectangle 25"/>
          <p:cNvSpPr/>
          <p:nvPr/>
        </p:nvSpPr>
        <p:spPr>
          <a:xfrm>
            <a:off x="3819600" y="5172120"/>
            <a:ext cx="3054240" cy="17733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Жасушадағы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мөлшері: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5% шамасындай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41" name="Google Shape;123;p4"/>
          <p:cNvSpPr/>
          <p:nvPr/>
        </p:nvSpPr>
        <p:spPr>
          <a:xfrm>
            <a:off x="8124840" y="657540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1698B0-71F8-4C9E-9631-24AF26ECB457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Text Box 7"/>
          <p:cNvSpPr/>
          <p:nvPr/>
        </p:nvSpPr>
        <p:spPr>
          <a:xfrm>
            <a:off x="2841840" y="430200"/>
            <a:ext cx="5009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Тасымалдаушы РНҚ - тРНҚ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Rectangle 11"/>
          <p:cNvSpPr/>
          <p:nvPr/>
        </p:nvSpPr>
        <p:spPr>
          <a:xfrm>
            <a:off x="490680" y="1349280"/>
            <a:ext cx="5180040" cy="56278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Құрылысы: 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Жоңышқа жапырағына 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ұқсайды.т-РНҚ-ның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рибосомалармен 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әрекеттесетін бөліктері,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аминқышқылдармен, 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ферменттермен, антикодон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деп аталатын үш 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нуклеотидтің ерекше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реттілігімен байланысатын </a:t>
            </a:r>
            <a:br>
              <a:rPr sz="2600"/>
            </a:b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орындары болады. Амин </a:t>
            </a:r>
            <a:br>
              <a:rPr sz="2600"/>
            </a:b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қышқылдары 3'-соңғы</a:t>
            </a:r>
            <a:br>
              <a:rPr sz="2600"/>
            </a:b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 акцепторлы тармаққа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600" strike="noStrike" u="none">
                <a:solidFill>
                  <a:srgbClr val="000000"/>
                </a:solidFill>
                <a:uFillTx/>
                <a:latin typeface="Arial"/>
              </a:rPr>
              <a:t>қосылады. 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4" name="Picture 23" descr="99998888"/>
          <p:cNvPicPr/>
          <p:nvPr/>
        </p:nvPicPr>
        <p:blipFill>
          <a:blip r:embed="rId2"/>
          <a:srcRect l="0" t="0" r="1913" b="0"/>
          <a:stretch/>
        </p:blipFill>
        <p:spPr>
          <a:xfrm>
            <a:off x="5835600" y="1523880"/>
            <a:ext cx="4578480" cy="4776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30240" y="0"/>
            <a:ext cx="10693440" cy="7559640"/>
          </a:xfrm>
          <a:prstGeom prst="rect">
            <a:avLst/>
          </a:prstGeom>
          <a:ln w="0">
            <a:noFill/>
          </a:ln>
        </p:spPr>
      </p:pic>
      <p:sp>
        <p:nvSpPr>
          <p:cNvPr id="46" name="Google Shape;123;p4"/>
          <p:cNvSpPr/>
          <p:nvPr/>
        </p:nvSpPr>
        <p:spPr>
          <a:xfrm>
            <a:off x="8156520" y="664380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3D616E-C5FE-4F2F-BAF3-008A8F431D46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Text Box 7"/>
          <p:cNvSpPr/>
          <p:nvPr/>
        </p:nvSpPr>
        <p:spPr>
          <a:xfrm>
            <a:off x="2138760" y="579600"/>
            <a:ext cx="5009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Тасымалдаушы РНҚ - тРНҚ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Oval 8"/>
          <p:cNvSpPr/>
          <p:nvPr/>
        </p:nvSpPr>
        <p:spPr>
          <a:xfrm>
            <a:off x="4325760" y="3008160"/>
            <a:ext cx="2965680" cy="154332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тРНҚ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Rectangle 14"/>
          <p:cNvSpPr/>
          <p:nvPr/>
        </p:nvSpPr>
        <p:spPr>
          <a:xfrm>
            <a:off x="271440" y="3373560"/>
            <a:ext cx="3571920" cy="11779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Түзілуі: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Ядрода синтезделеді, ДНҚ-ға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өтіп, әрі қарай цитоплазмаға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тасымалданады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Rectangle 17"/>
          <p:cNvSpPr/>
          <p:nvPr/>
        </p:nvSpPr>
        <p:spPr>
          <a:xfrm>
            <a:off x="888840" y="1311120"/>
            <a:ext cx="2495880" cy="10321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Орны: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Ядрода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синтезделеді</a:t>
            </a:r>
            <a:r>
              <a:rPr b="1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Rectangle 18"/>
          <p:cNvSpPr/>
          <p:nvPr/>
        </p:nvSpPr>
        <p:spPr>
          <a:xfrm>
            <a:off x="3551400" y="1279440"/>
            <a:ext cx="3740040" cy="10954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Жасушадағы мөлшері: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10% шамасындай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Rectangle 19"/>
          <p:cNvSpPr/>
          <p:nvPr/>
        </p:nvSpPr>
        <p:spPr>
          <a:xfrm>
            <a:off x="271440" y="5778360"/>
            <a:ext cx="3720960" cy="10670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Ерекшелігі: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Көлемі бойынша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ең кішкентай РН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21"/>
          <p:cNvSpPr/>
          <p:nvPr/>
        </p:nvSpPr>
        <p:spPr>
          <a:xfrm>
            <a:off x="4321080" y="5091120"/>
            <a:ext cx="4089600" cy="19573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Қызметі: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Активтелген амин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қышқылдарын ақуыз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синтезделетін орынға жеткізу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болып табылады, əрбір амин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қышқылын өзінің арнаулы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тРНҚ-сы тасымалдайды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4" name="Picture 22" descr="159159"/>
          <p:cNvPicPr/>
          <p:nvPr/>
        </p:nvPicPr>
        <p:blipFill>
          <a:blip r:embed="rId2"/>
          <a:srcRect l="3686" t="1380" r="1340" b="1927"/>
          <a:stretch/>
        </p:blipFill>
        <p:spPr>
          <a:xfrm>
            <a:off x="7472520" y="1592280"/>
            <a:ext cx="3003480" cy="3189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56" name="Google Shape;123;p4"/>
          <p:cNvSpPr/>
          <p:nvPr/>
        </p:nvSpPr>
        <p:spPr>
          <a:xfrm>
            <a:off x="8210520" y="662616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62AD2CC-6582-49FA-895C-3E2FF9E5C6A1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Text Box 7"/>
          <p:cNvSpPr/>
          <p:nvPr/>
        </p:nvSpPr>
        <p:spPr>
          <a:xfrm>
            <a:off x="3380040" y="579600"/>
            <a:ext cx="480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Рибосомалық  РНҚ - рРНҚ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Oval 8"/>
          <p:cNvSpPr/>
          <p:nvPr/>
        </p:nvSpPr>
        <p:spPr>
          <a:xfrm>
            <a:off x="3868560" y="2890800"/>
            <a:ext cx="1987560" cy="154296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рРНҚ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Rectangle 9"/>
          <p:cNvSpPr/>
          <p:nvPr/>
        </p:nvSpPr>
        <p:spPr>
          <a:xfrm>
            <a:off x="133200" y="2825640"/>
            <a:ext cx="2940120" cy="14972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Құрылысы: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Эукариот рибосомасы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2 суббірлікті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қамтиды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Rectangle 10"/>
          <p:cNvSpPr/>
          <p:nvPr/>
        </p:nvSpPr>
        <p:spPr>
          <a:xfrm>
            <a:off x="120600" y="4549680"/>
            <a:ext cx="3917880" cy="12160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Түзілуі: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Ядрошықта синтезделеді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Rectangle 11"/>
          <p:cNvSpPr/>
          <p:nvPr/>
        </p:nvSpPr>
        <p:spPr>
          <a:xfrm>
            <a:off x="831960" y="1311120"/>
            <a:ext cx="1892160" cy="8416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Орны: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Рибосома</a:t>
            </a:r>
            <a:r>
              <a:rPr b="1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Rectangle 12"/>
          <p:cNvSpPr/>
          <p:nvPr/>
        </p:nvSpPr>
        <p:spPr>
          <a:xfrm>
            <a:off x="3073320" y="1305000"/>
            <a:ext cx="3740400" cy="12286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Жасушадағы мөлшері: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8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5-90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% және рибосома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массасының 60%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-ын 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құрайды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3" name="Picture 16" descr="951951"/>
          <p:cNvPicPr/>
          <p:nvPr/>
        </p:nvPicPr>
        <p:blipFill>
          <a:blip r:embed="rId2"/>
          <a:stretch/>
        </p:blipFill>
        <p:spPr>
          <a:xfrm>
            <a:off x="6058080" y="2800440"/>
            <a:ext cx="4305240" cy="3257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65" name="Google Shape;123;p4"/>
          <p:cNvSpPr/>
          <p:nvPr/>
        </p:nvSpPr>
        <p:spPr>
          <a:xfrm>
            <a:off x="8140680" y="666900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D0882AF-21E8-4D26-8C61-70CB751077AE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Text Box 7"/>
          <p:cNvSpPr/>
          <p:nvPr/>
        </p:nvSpPr>
        <p:spPr>
          <a:xfrm>
            <a:off x="2843640" y="430200"/>
            <a:ext cx="480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Рибосомалық  РНҚ - рРНҚ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Rectangle 10"/>
          <p:cNvSpPr/>
          <p:nvPr/>
        </p:nvSpPr>
        <p:spPr>
          <a:xfrm>
            <a:off x="361800" y="1305000"/>
            <a:ext cx="2533680" cy="11970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Түзілуі: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Ядрошықта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синтезделеді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Rectangle 18"/>
          <p:cNvSpPr/>
          <p:nvPr/>
        </p:nvSpPr>
        <p:spPr>
          <a:xfrm>
            <a:off x="6159600" y="1257480"/>
            <a:ext cx="4349520" cy="14950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Құрылысы: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Эукариот рибосомасы 2 суббірлікті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қамтиды.Үлкені үш-түрлі өлшемді РНҚ мен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40-ға жуық нәруыздан тұрады.</a:t>
            </a:r>
            <a:br>
              <a:rPr sz="1500"/>
            </a:b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Кішісі р-РНҚ-ның бір молекуласынан,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33 жуық нәруыздан тұрады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9" name="Picture 20" descr="555555555555"/>
          <p:cNvPicPr/>
          <p:nvPr/>
        </p:nvPicPr>
        <p:blipFill>
          <a:blip r:embed="rId2"/>
          <a:stretch/>
        </p:blipFill>
        <p:spPr>
          <a:xfrm>
            <a:off x="5245200" y="3168720"/>
            <a:ext cx="4725720" cy="3549600"/>
          </a:xfrm>
          <a:prstGeom prst="rect">
            <a:avLst/>
          </a:prstGeom>
          <a:ln w="0">
            <a:noFill/>
          </a:ln>
        </p:spPr>
      </p:pic>
      <p:pic>
        <p:nvPicPr>
          <p:cNvPr id="70" name="Picture 23" descr="888888888"/>
          <p:cNvPicPr/>
          <p:nvPr/>
        </p:nvPicPr>
        <p:blipFill>
          <a:blip r:embed="rId3"/>
          <a:srcRect l="43581" t="0" r="0" b="0"/>
          <a:stretch/>
        </p:blipFill>
        <p:spPr>
          <a:xfrm>
            <a:off x="920880" y="2914560"/>
            <a:ext cx="3835440" cy="4394160"/>
          </a:xfrm>
          <a:prstGeom prst="rect">
            <a:avLst/>
          </a:prstGeom>
          <a:ln w="0">
            <a:noFill/>
          </a:ln>
        </p:spPr>
      </p:pic>
      <p:sp>
        <p:nvSpPr>
          <p:cNvPr id="71" name="Rectangle 24"/>
          <p:cNvSpPr/>
          <p:nvPr/>
        </p:nvSpPr>
        <p:spPr>
          <a:xfrm>
            <a:off x="3008160" y="1266840"/>
            <a:ext cx="3011760" cy="12733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Қызметі: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Жасуша </a:t>
            </a:r>
            <a:r>
              <a:rPr b="1" lang="ru-RU" sz="2000" strike="noStrike" u="none">
                <a:solidFill>
                  <a:srgbClr val="000000"/>
                </a:solidFill>
                <a:uFillTx/>
                <a:latin typeface="Arial"/>
              </a:rPr>
              <a:t>ішіндегі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нәру</a:t>
            </a:r>
            <a:r>
              <a:rPr b="1" lang="ru-RU" sz="2000" strike="noStrike" u="none">
                <a:solidFill>
                  <a:srgbClr val="000000"/>
                </a:solidFill>
                <a:uFillTx/>
                <a:latin typeface="Arial"/>
              </a:rPr>
              <a:t>ыз синтезі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5129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2024-11-02T21:59:43Z</dcterms:modified>
  <cp:revision>343</cp:revision>
  <dc:subject/>
  <dc:title>Презентация PowerPoint</dc:title>
</cp:coreProperties>
</file>