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4.jpeg" ContentType="image/jpeg"/>
  <Override PartName="/ppt/media/image2.jpeg" ContentType="image/jpeg"/>
  <Override PartName="/ppt/media/image3.jpeg" ContentType="image/jpeg"/>
  <Override PartName="/ppt/media/image5.jpeg" ContentType="image/jpeg"/>
  <Override PartName="/ppt/media/image6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691813" cy="7559675"/>
  <p:notesSz cx="6796088" cy="9928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E2E52E5-F699-4CC6-8C75-C315267D718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34960" y="303120"/>
            <a:ext cx="9623520" cy="126072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8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ru-RU" sz="4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34960" y="1763640"/>
            <a:ext cx="9623520" cy="499104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t">
            <a:normAutofit/>
          </a:bodyPr>
          <a:p>
            <a:pPr marL="372960" indent="-37296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808200" indent="-311400"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244520" indent="-2476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741320" indent="-247320"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34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652920" y="7008840"/>
            <a:ext cx="338760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3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3591AB2-F6DB-48F8-A3CA-E1726987FBC3}" type="slidenum">
              <a:rPr b="0" lang="ru-RU" sz="13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6.jpe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6;p1"/>
          <p:cNvSpPr/>
          <p:nvPr/>
        </p:nvSpPr>
        <p:spPr>
          <a:xfrm>
            <a:off x="803160" y="3240000"/>
            <a:ext cx="9018720" cy="179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6520" rIns="56520" tIns="28440" bIns="284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Times New Roman"/>
              </a:rPr>
              <a:t>Тақырыбы: </a:t>
            </a:r>
            <a:r>
              <a:rPr b="1" lang="kk-KZ" sz="2800" strike="noStrike" u="none">
                <a:solidFill>
                  <a:srgbClr val="1f497d"/>
                </a:solidFill>
                <a:uFillTx/>
                <a:latin typeface="Arial"/>
              </a:rPr>
              <a:t>Рибонуклеин қышқылы молекуласының құрылысы</a:t>
            </a:r>
            <a:r>
              <a:rPr b="0" lang="kk-KZ" sz="1500" strike="noStrike" u="none">
                <a:solidFill>
                  <a:srgbClr val="1f497d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10</a:t>
            </a:r>
            <a:r>
              <a:rPr b="1" lang="kk-KZ" sz="36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сынып</a:t>
            </a: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" name="Google Shape;77;p1"/>
          <p:cNvCxnSpPr/>
          <p:nvPr/>
        </p:nvCxnSpPr>
        <p:spPr>
          <a:xfrm>
            <a:off x="1428840" y="6406920"/>
            <a:ext cx="811584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7" name="Google Shape;78;p1"/>
          <p:cNvCxnSpPr/>
          <p:nvPr/>
        </p:nvCxnSpPr>
        <p:spPr>
          <a:xfrm>
            <a:off x="1494000" y="6706800"/>
            <a:ext cx="785088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97800"/>
          </a:xfrm>
          <a:prstGeom prst="rect">
            <a:avLst/>
          </a:prstGeom>
          <a:ln w="0">
            <a:noFill/>
          </a:ln>
        </p:spPr>
      </p:pic>
      <p:sp>
        <p:nvSpPr>
          <p:cNvPr id="9" name="Google Shape;123;p4"/>
          <p:cNvSpPr/>
          <p:nvPr/>
        </p:nvSpPr>
        <p:spPr>
          <a:xfrm>
            <a:off x="8182080" y="6662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8D5BA14-B131-455E-AFC7-A561BC157C5F}" type="slidenum">
              <a:rPr b="1" lang="ru-RU" sz="1400" strike="noStrike" u="none">
                <a:solidFill>
                  <a:srgbClr val="002060"/>
                </a:solidFill>
                <a:uFillTx/>
                <a:latin typeface="Times New Roman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0" name="Google Shape;124;p4"/>
          <p:cNvCxnSpPr/>
          <p:nvPr/>
        </p:nvCxnSpPr>
        <p:spPr>
          <a:xfrm>
            <a:off x="351000" y="7178400"/>
            <a:ext cx="1007496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1" name="Google Shape;125;p4"/>
          <p:cNvCxnSpPr/>
          <p:nvPr/>
        </p:nvCxnSpPr>
        <p:spPr>
          <a:xfrm flipV="1">
            <a:off x="534960" y="7320960"/>
            <a:ext cx="97272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2" name="Прямоугольник 9"/>
          <p:cNvSpPr/>
          <p:nvPr/>
        </p:nvSpPr>
        <p:spPr>
          <a:xfrm>
            <a:off x="627120" y="1876320"/>
            <a:ext cx="8999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1f497d"/>
                </a:solidFill>
                <a:uFillTx/>
                <a:latin typeface="Times New Roman"/>
              </a:rPr>
              <a:t>10.4.1.10 - Рибонуклеин қышқылы типтерінің  құрылысы мен қызметтерін ажырату</a:t>
            </a:r>
            <a:r>
              <a:rPr b="0" lang="ru-RU" sz="2800" strike="noStrike" u="none">
                <a:solidFill>
                  <a:srgbClr val="1f497d"/>
                </a:solidFill>
                <a:uFillTx/>
                <a:latin typeface="Times New Roman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Прямоугольник 8"/>
          <p:cNvSpPr/>
          <p:nvPr/>
        </p:nvSpPr>
        <p:spPr>
          <a:xfrm>
            <a:off x="711360" y="4684680"/>
            <a:ext cx="89406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buClr>
                <a:srgbClr val="1f497d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1f497d"/>
                </a:solidFill>
                <a:uFillTx/>
                <a:latin typeface="Arial"/>
              </a:rPr>
              <a:t>Рибонуклеин қышқылы типтерінің  құрылысы мен қызметтерін ажыратады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" name="Прямоугольник 9"/>
          <p:cNvSpPr/>
          <p:nvPr/>
        </p:nvSpPr>
        <p:spPr>
          <a:xfrm>
            <a:off x="3788640" y="3978360"/>
            <a:ext cx="3219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Times New Roman"/>
              </a:rPr>
              <a:t>Бағалау критерийі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Прямоугольник 10"/>
          <p:cNvSpPr/>
          <p:nvPr/>
        </p:nvSpPr>
        <p:spPr>
          <a:xfrm>
            <a:off x="4219560" y="1222200"/>
            <a:ext cx="2338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Times New Roman"/>
              </a:rPr>
              <a:t>Оқу мақсаты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53160"/>
          </a:xfrm>
          <a:prstGeom prst="rect">
            <a:avLst/>
          </a:prstGeom>
          <a:ln w="0">
            <a:noFill/>
          </a:ln>
        </p:spPr>
      </p:pic>
      <p:sp>
        <p:nvSpPr>
          <p:cNvPr id="17" name="Google Shape;123;p4"/>
          <p:cNvSpPr/>
          <p:nvPr/>
        </p:nvSpPr>
        <p:spPr>
          <a:xfrm>
            <a:off x="8048520" y="6591240"/>
            <a:ext cx="2505240" cy="55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16B4200-AAC1-4D10-9740-0A5223C52441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" name="Text Box 18"/>
          <p:cNvSpPr/>
          <p:nvPr/>
        </p:nvSpPr>
        <p:spPr>
          <a:xfrm>
            <a:off x="2520720" y="555480"/>
            <a:ext cx="5310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РНҚ-рибонуклеин қышқылы</a:t>
            </a:r>
            <a:r>
              <a:rPr b="0" lang="ru-RU" sz="2800" strike="noStrike" u="none">
                <a:solidFill>
                  <a:srgbClr val="ffffff"/>
                </a:solidFill>
                <a:uFillTx/>
                <a:latin typeface="Arial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Line 26"/>
          <p:cNvSpPr/>
          <p:nvPr/>
        </p:nvSpPr>
        <p:spPr>
          <a:xfrm>
            <a:off x="4102200" y="2254320"/>
            <a:ext cx="2146320" cy="571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" name="Line 27"/>
          <p:cNvSpPr/>
          <p:nvPr/>
        </p:nvSpPr>
        <p:spPr>
          <a:xfrm>
            <a:off x="4125960" y="2244600"/>
            <a:ext cx="2212920" cy="1946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1" name="Oval 32"/>
          <p:cNvSpPr/>
          <p:nvPr/>
        </p:nvSpPr>
        <p:spPr>
          <a:xfrm>
            <a:off x="6338880" y="3430440"/>
            <a:ext cx="4046400" cy="18306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көптеген органоидтардан (ядро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ядрошығынан,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хроматиннен, цитоплазмадан,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пластидтерден,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митохондирия мен рибосомалардан)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табылады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Oval 33"/>
          <p:cNvSpPr/>
          <p:nvPr/>
        </p:nvSpPr>
        <p:spPr>
          <a:xfrm>
            <a:off x="6248520" y="2233440"/>
            <a:ext cx="4076640" cy="1081440"/>
          </a:xfrm>
          <a:prstGeom prst="ellipse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нуклеин қышқылының 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бірі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" name="Rectangle 35"/>
          <p:cNvSpPr/>
          <p:nvPr/>
        </p:nvSpPr>
        <p:spPr>
          <a:xfrm>
            <a:off x="343080" y="1635120"/>
            <a:ext cx="3759120" cy="85572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РНҚ молекуласының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құрылысы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Oval 40"/>
          <p:cNvSpPr/>
          <p:nvPr/>
        </p:nvSpPr>
        <p:spPr>
          <a:xfrm>
            <a:off x="6338880" y="5410080"/>
            <a:ext cx="3986280" cy="1816200"/>
          </a:xfrm>
          <a:prstGeom prst="ellipse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полинуклеотид тізбегі, 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Полярлы болып келеді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оның 5 және 3</a:t>
            </a:r>
            <a:r>
              <a:rPr b="1" lang="en-US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штрих ұштары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болады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" name="Line 42"/>
          <p:cNvSpPr/>
          <p:nvPr/>
        </p:nvSpPr>
        <p:spPr>
          <a:xfrm>
            <a:off x="4127400" y="2265480"/>
            <a:ext cx="2578320" cy="354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6" name="Picture 43" descr="ДНҚ молекуласының құрылысы"/>
          <p:cNvPicPr/>
          <p:nvPr/>
        </p:nvPicPr>
        <p:blipFill>
          <a:blip r:embed="rId2"/>
          <a:stretch/>
        </p:blipFill>
        <p:spPr>
          <a:xfrm>
            <a:off x="752400" y="2825640"/>
            <a:ext cx="2990880" cy="4116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28" name="Google Shape;123;p4"/>
          <p:cNvSpPr/>
          <p:nvPr/>
        </p:nvSpPr>
        <p:spPr>
          <a:xfrm>
            <a:off x="8174160" y="6605640"/>
            <a:ext cx="24048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808A706-5D9D-4331-B512-848F753BD47E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Text Box 11"/>
          <p:cNvSpPr/>
          <p:nvPr/>
        </p:nvSpPr>
        <p:spPr>
          <a:xfrm>
            <a:off x="2372400" y="579600"/>
            <a:ext cx="5946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РНҚ молекуласының құрылысы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0" name="Picture 28" descr="Нуклеин ?ыш?ылдары ДН? - биология, презентации"/>
          <p:cNvPicPr/>
          <p:nvPr/>
        </p:nvPicPr>
        <p:blipFill>
          <a:blip r:embed="rId2"/>
          <a:srcRect l="61538" t="33863" r="13292" b="26540"/>
          <a:stretch/>
        </p:blipFill>
        <p:spPr>
          <a:xfrm>
            <a:off x="7578720" y="1403280"/>
            <a:ext cx="2684520" cy="3206880"/>
          </a:xfrm>
          <a:prstGeom prst="rect">
            <a:avLst/>
          </a:prstGeom>
          <a:ln w="0">
            <a:noFill/>
          </a:ln>
        </p:spPr>
      </p:pic>
      <p:pic>
        <p:nvPicPr>
          <p:cNvPr id="31" name="Picture 29" descr="Типы РНК, ее структура и функции РНК второй нуклеиновой кислоты.  РНК состоит из 6ip нитей, а также ее мономеров"/>
          <p:cNvPicPr/>
          <p:nvPr/>
        </p:nvPicPr>
        <p:blipFill>
          <a:blip r:embed="rId3"/>
          <a:srcRect l="5075" t="9116" r="6638" b="22398"/>
          <a:stretch/>
        </p:blipFill>
        <p:spPr>
          <a:xfrm>
            <a:off x="781200" y="1295280"/>
            <a:ext cx="6743520" cy="4419720"/>
          </a:xfrm>
          <a:prstGeom prst="rect">
            <a:avLst/>
          </a:prstGeom>
          <a:ln w="0">
            <a:noFill/>
          </a:ln>
        </p:spPr>
      </p:pic>
      <p:pic>
        <p:nvPicPr>
          <p:cNvPr id="32" name="Picture 31" descr="22222"/>
          <p:cNvPicPr/>
          <p:nvPr/>
        </p:nvPicPr>
        <p:blipFill>
          <a:blip r:embed="rId4"/>
          <a:srcRect l="4057" t="7489" r="4758" b="5406"/>
          <a:stretch/>
        </p:blipFill>
        <p:spPr>
          <a:xfrm>
            <a:off x="5275440" y="4610160"/>
            <a:ext cx="3698640" cy="2670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34" name="Google Shape;123;p4"/>
          <p:cNvSpPr/>
          <p:nvPr/>
        </p:nvSpPr>
        <p:spPr>
          <a:xfrm>
            <a:off x="8174160" y="6694560"/>
            <a:ext cx="2404800" cy="39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3213BD6-B1C7-436E-9E27-5EE1343F335A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" name="Oval 7"/>
          <p:cNvSpPr/>
          <p:nvPr/>
        </p:nvSpPr>
        <p:spPr>
          <a:xfrm>
            <a:off x="184320" y="1638360"/>
            <a:ext cx="4254480" cy="2324160"/>
          </a:xfrm>
          <a:prstGeom prst="ellipse">
            <a:avLst/>
          </a:prstGeom>
          <a:solidFill>
            <a:srgbClr val="ff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РНҚ молекуласында қос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ширатпалы құрылымның пайда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болуына кедергі келтіретін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себептер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Text Box 8"/>
          <p:cNvSpPr/>
          <p:nvPr/>
        </p:nvSpPr>
        <p:spPr>
          <a:xfrm>
            <a:off x="480960" y="617400"/>
            <a:ext cx="8529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РНҚ молекуласының ДНҚ молекуласынан айырмашылықтары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" name="Rectangle 9"/>
          <p:cNvSpPr/>
          <p:nvPr/>
        </p:nvSpPr>
        <p:spPr>
          <a:xfrm>
            <a:off x="5353200" y="4859280"/>
            <a:ext cx="4981320" cy="2035080"/>
          </a:xfrm>
          <a:prstGeom prst="rect">
            <a:avLst/>
          </a:prstGeom>
          <a:solidFill>
            <a:srgbClr val="cc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РНҚ молекуласында (әсіресе тРНҚ-да)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өзгерген, минорлық негіздердің және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нуклеозидтердің мөлшері өте көп. Олар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–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дигидроуридин, псевдоуридин,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диметиладенин және диметилгуанин,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бұл негіздер комплиментарлы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әрекеттесуге қабілетсіз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" name="Rectangle 10"/>
          <p:cNvSpPr/>
          <p:nvPr/>
        </p:nvSpPr>
        <p:spPr>
          <a:xfrm>
            <a:off x="5410080" y="1596960"/>
            <a:ext cx="4953240" cy="120348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РНҚ молекуласындағы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пентоза (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қант) дезоксирибоза емес,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қосымша гидрокси тобы бар,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рибоза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" name="Line 11"/>
          <p:cNvSpPr/>
          <p:nvPr/>
        </p:nvSpPr>
        <p:spPr>
          <a:xfrm flipV="1">
            <a:off x="4467240" y="2514240"/>
            <a:ext cx="942840" cy="28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" name="Rectangle 14"/>
          <p:cNvSpPr/>
          <p:nvPr/>
        </p:nvSpPr>
        <p:spPr>
          <a:xfrm>
            <a:off x="5381640" y="2932200"/>
            <a:ext cx="4952880" cy="17920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Азоттық негіздерден тиминнің орнына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урацил кездеседі (А, Г, Ц, У). Урацил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тиминнен 5 метил тобының болмауымен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ерекшеленеді. Осыған байланысты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А-У арасында гиброфобтық әрекеттесу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күші әлсіз болады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" name="Line 19"/>
          <p:cNvSpPr/>
          <p:nvPr/>
        </p:nvSpPr>
        <p:spPr>
          <a:xfrm>
            <a:off x="4457880" y="2533680"/>
            <a:ext cx="895320" cy="1352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" name="Line 20"/>
          <p:cNvSpPr/>
          <p:nvPr/>
        </p:nvSpPr>
        <p:spPr>
          <a:xfrm>
            <a:off x="4438800" y="2533680"/>
            <a:ext cx="914400" cy="3543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27000" y="49320"/>
            <a:ext cx="10693440" cy="7497720"/>
          </a:xfrm>
          <a:prstGeom prst="rect">
            <a:avLst/>
          </a:prstGeom>
          <a:ln w="0">
            <a:noFill/>
          </a:ln>
        </p:spPr>
      </p:pic>
      <p:sp>
        <p:nvSpPr>
          <p:cNvPr id="44" name="Google Shape;123;p4"/>
          <p:cNvSpPr/>
          <p:nvPr/>
        </p:nvSpPr>
        <p:spPr>
          <a:xfrm>
            <a:off x="8215200" y="6621480"/>
            <a:ext cx="2405160" cy="39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BEEE866-AA21-4804-9028-01B765858A67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Прямоугольник 10"/>
          <p:cNvSpPr/>
          <p:nvPr/>
        </p:nvSpPr>
        <p:spPr>
          <a:xfrm>
            <a:off x="358920" y="6361200"/>
            <a:ext cx="11798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800" strike="noStrike" u="none">
                <a:solidFill>
                  <a:srgbClr val="000000"/>
                </a:solidFill>
                <a:uFillTx/>
                <a:latin typeface="Arial"/>
              </a:rPr>
              <a:t>1. РНҚ-ның ерекшелігін ажыратып, жазады.</a:t>
            </a:r>
            <a:r>
              <a:rPr b="0" lang="ru-RU" sz="2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Прямоугольник 12"/>
          <p:cNvSpPr/>
          <p:nvPr/>
        </p:nvSpPr>
        <p:spPr>
          <a:xfrm>
            <a:off x="444600" y="5610240"/>
            <a:ext cx="3816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2060"/>
                </a:solidFill>
                <a:uFillTx/>
                <a:latin typeface="Century Gothic"/>
              </a:rPr>
              <a:t>Дескриптор</a:t>
            </a:r>
            <a:r>
              <a:rPr b="1" lang="kk-KZ" sz="3200" strike="noStrike" u="none">
                <a:solidFill>
                  <a:srgbClr val="000000"/>
                </a:solidFill>
                <a:uFillTx/>
                <a:latin typeface="Century Gothic"/>
              </a:rPr>
              <a:t>: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Прямоугольник 12"/>
          <p:cNvSpPr/>
          <p:nvPr/>
        </p:nvSpPr>
        <p:spPr>
          <a:xfrm>
            <a:off x="-457200" y="485640"/>
            <a:ext cx="11661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Тапсырма №1. Кестені толықтыру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48" name=""/>
          <p:cNvGraphicFramePr/>
          <p:nvPr/>
        </p:nvGraphicFramePr>
        <p:xfrm>
          <a:off x="620640" y="1309680"/>
          <a:ext cx="8796240" cy="4300560"/>
        </p:xfrm>
        <a:graphic>
          <a:graphicData uri="http://schemas.openxmlformats.org/drawingml/2006/table">
            <a:tbl>
              <a:tblPr/>
              <a:tblGrid>
                <a:gridCol w="3575160"/>
                <a:gridCol w="5221080"/>
              </a:tblGrid>
              <a:tr h="639720">
                <a:tc>
                  <a:txBody>
                    <a:bodyPr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РНҚ-ның белгілері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РНҚ-ның ерекшелігі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41520">
                <a:tc>
                  <a:txBody>
                    <a:bodyPr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1.Негіздері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 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39720">
                <a:tc>
                  <a:txBody>
                    <a:bodyPr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2.Көмірсуы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 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90520">
                <a:tc>
                  <a:txBody>
                    <a:bodyPr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3.Молекуласының тізбегі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89080">
                <a:tc>
                  <a:txBody>
                    <a:bodyPr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4.Түрлері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50" name="Google Shape;123;p4"/>
          <p:cNvSpPr/>
          <p:nvPr/>
        </p:nvSpPr>
        <p:spPr>
          <a:xfrm>
            <a:off x="8178840" y="6643800"/>
            <a:ext cx="2405160" cy="39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5219E16-F929-487C-9067-5321014DCFA0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1" name="Прямоугольник 10"/>
          <p:cNvSpPr/>
          <p:nvPr/>
        </p:nvSpPr>
        <p:spPr>
          <a:xfrm>
            <a:off x="399960" y="6221520"/>
            <a:ext cx="11798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i="1" lang="kk-KZ" sz="2400" strike="noStrike" u="none">
                <a:solidFill>
                  <a:srgbClr val="000000"/>
                </a:solidFill>
                <a:uFillTx/>
                <a:latin typeface="Arial"/>
              </a:rPr>
              <a:t>РНҚ типтерінің құрылысы мен қызметтерін ажыратады</a:t>
            </a:r>
            <a:r>
              <a:rPr b="0" i="1" lang="ru-RU" sz="2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" name="Прямоугольник 12"/>
          <p:cNvSpPr/>
          <p:nvPr/>
        </p:nvSpPr>
        <p:spPr>
          <a:xfrm>
            <a:off x="596880" y="5641920"/>
            <a:ext cx="3816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2060"/>
                </a:solidFill>
                <a:uFillTx/>
                <a:latin typeface="Century Gothic"/>
              </a:rPr>
              <a:t>Дескриптор</a:t>
            </a:r>
            <a:r>
              <a:rPr b="1" lang="kk-KZ" sz="3200" strike="noStrike" u="none">
                <a:solidFill>
                  <a:srgbClr val="ff0000"/>
                </a:solidFill>
                <a:uFillTx/>
                <a:latin typeface="Century Gothic"/>
              </a:rPr>
              <a:t>: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Прямоугольник 12"/>
          <p:cNvSpPr/>
          <p:nvPr/>
        </p:nvSpPr>
        <p:spPr>
          <a:xfrm>
            <a:off x="-484200" y="297000"/>
            <a:ext cx="116618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Тапсырма №2.  Проблеманы анықтау, себептерін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тауып қорытындылау</a:t>
            </a:r>
            <a:r>
              <a:rPr b="0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4" name="Picture 38" descr="3456789"/>
          <p:cNvPicPr/>
          <p:nvPr/>
        </p:nvPicPr>
        <p:blipFill>
          <a:blip r:embed="rId2"/>
          <a:srcRect l="3031" t="11635" r="500" b="11811"/>
          <a:stretch/>
        </p:blipFill>
        <p:spPr>
          <a:xfrm>
            <a:off x="596880" y="1276200"/>
            <a:ext cx="5004000" cy="4119840"/>
          </a:xfrm>
          <a:prstGeom prst="rect">
            <a:avLst/>
          </a:prstGeom>
          <a:ln w="0">
            <a:noFill/>
          </a:ln>
        </p:spPr>
      </p:pic>
      <p:sp>
        <p:nvSpPr>
          <p:cNvPr id="55" name="Rectangle 39"/>
          <p:cNvSpPr/>
          <p:nvPr/>
        </p:nvSpPr>
        <p:spPr>
          <a:xfrm>
            <a:off x="5834520" y="2026800"/>
            <a:ext cx="4110480" cy="350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000000"/>
                </a:solidFill>
                <a:uFillTx/>
                <a:latin typeface="Arial"/>
              </a:rPr>
              <a:t>РНҚ неге бір тізбекті ?</a:t>
            </a:r>
            <a:br>
              <a:rPr sz="2800"/>
            </a:br>
            <a:r>
              <a:rPr b="1" lang="kk-KZ" sz="2800" strike="noStrike" u="none">
                <a:solidFill>
                  <a:srgbClr val="000000"/>
                </a:solidFill>
                <a:uFillTx/>
                <a:latin typeface="Arial"/>
              </a:rPr>
              <a:t>Дәлелдері:</a:t>
            </a:r>
            <a:br>
              <a:rPr sz="2800"/>
            </a:br>
            <a:r>
              <a:rPr b="0" lang="kk-KZ" sz="2800" strike="noStrike" u="none">
                <a:solidFill>
                  <a:srgbClr val="000000"/>
                </a:solidFill>
                <a:uFillTx/>
                <a:latin typeface="Arial"/>
              </a:rPr>
              <a:t>1.Қанты</a:t>
            </a:r>
            <a:br>
              <a:rPr sz="2800"/>
            </a:br>
            <a:r>
              <a:rPr b="0" lang="kk-KZ" sz="2800" strike="noStrike" u="none">
                <a:solidFill>
                  <a:srgbClr val="000000"/>
                </a:solidFill>
                <a:uFillTx/>
                <a:latin typeface="Arial"/>
              </a:rPr>
              <a:t>2.Азотты негізі</a:t>
            </a:r>
            <a:br>
              <a:rPr sz="2800"/>
            </a:br>
            <a:r>
              <a:rPr b="0" lang="kk-KZ" sz="2800" strike="noStrike" u="none">
                <a:solidFill>
                  <a:srgbClr val="000000"/>
                </a:solidFill>
                <a:uFillTx/>
                <a:latin typeface="Arial"/>
              </a:rPr>
              <a:t>Себептері:</a:t>
            </a:r>
            <a:br>
              <a:rPr sz="2800"/>
            </a:br>
            <a:r>
              <a:rPr b="0" lang="kk-KZ" sz="2800" strike="noStrike" u="none">
                <a:solidFill>
                  <a:srgbClr val="000000"/>
                </a:solidFill>
                <a:uFillTx/>
                <a:latin typeface="Arial"/>
              </a:rPr>
              <a:t>1.</a:t>
            </a:r>
            <a:br>
              <a:rPr sz="2800"/>
            </a:br>
            <a:r>
              <a:rPr b="0" lang="kk-KZ" sz="2800" strike="noStrike" u="none">
                <a:solidFill>
                  <a:srgbClr val="000000"/>
                </a:solidFill>
                <a:uFillTx/>
                <a:latin typeface="Arial"/>
              </a:rPr>
              <a:t>2.</a:t>
            </a:r>
            <a:br>
              <a:rPr sz="2800"/>
            </a:br>
            <a:r>
              <a:rPr b="0" lang="kk-KZ" sz="2800" strike="noStrike" u="none">
                <a:solidFill>
                  <a:srgbClr val="000000"/>
                </a:solidFill>
                <a:uFillTx/>
                <a:latin typeface="Arial"/>
              </a:rPr>
              <a:t>Қорытынды: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3240"/>
            <a:ext cx="10693440" cy="7558200"/>
          </a:xfrm>
          <a:prstGeom prst="rect">
            <a:avLst/>
          </a:prstGeom>
          <a:ln w="0">
            <a:noFill/>
          </a:ln>
        </p:spPr>
      </p:pic>
      <p:sp>
        <p:nvSpPr>
          <p:cNvPr id="57" name="Google Shape;123;p4"/>
          <p:cNvSpPr/>
          <p:nvPr/>
        </p:nvSpPr>
        <p:spPr>
          <a:xfrm>
            <a:off x="8182080" y="6588000"/>
            <a:ext cx="24048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53DAC12-DAD3-4C94-A754-3424AF025460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8" name="Прямоугольник 11"/>
          <p:cNvSpPr/>
          <p:nvPr/>
        </p:nvSpPr>
        <p:spPr>
          <a:xfrm>
            <a:off x="1255680" y="493560"/>
            <a:ext cx="9067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Arial"/>
              </a:rPr>
              <a:t>Бекіту.</a:t>
            </a:r>
            <a:r>
              <a:rPr b="0" lang="kk-KZ" sz="2400" strike="noStrike" u="none">
                <a:solidFill>
                  <a:srgbClr val="ffffff"/>
                </a:solidFill>
                <a:uFillTx/>
                <a:latin typeface="Arial"/>
              </a:rPr>
              <a:t> 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Arial"/>
              </a:rPr>
              <a:t>Тапсырма №3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Прямоугольник 13"/>
          <p:cNvSpPr/>
          <p:nvPr/>
        </p:nvSpPr>
        <p:spPr>
          <a:xfrm>
            <a:off x="457200" y="4522680"/>
            <a:ext cx="10611000" cy="12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002060"/>
                </a:solidFill>
                <a:uFillTx/>
                <a:latin typeface="Century Gothic"/>
              </a:rPr>
              <a:t>Дескриптор: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400" strike="noStrike" u="none">
                <a:solidFill>
                  <a:srgbClr val="000000"/>
                </a:solidFill>
                <a:uFillTx/>
                <a:latin typeface="Arial"/>
              </a:rPr>
              <a:t>РНҚ типтерінің құрылысы мен қызметтерін  салыстырып,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400" strike="noStrike" u="none">
                <a:solidFill>
                  <a:srgbClr val="000000"/>
                </a:solidFill>
                <a:uFillTx/>
                <a:latin typeface="Arial"/>
              </a:rPr>
              <a:t>ажыратады.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0" name="Rectangle 9"/>
          <p:cNvSpPr/>
          <p:nvPr/>
        </p:nvSpPr>
        <p:spPr>
          <a:xfrm>
            <a:off x="285840" y="1665360"/>
            <a:ext cx="1003752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85840" indent="-2858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	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                                  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Биологиялық диктант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1.РНҚ-да 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азоттық негіздерден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 тиминнің  орнына ............ кездеседі . 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2.Рибозаның  қосымша ...........тобы қос ширатпалы құрылымның түзілуін тежейді.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3.РНҚ-ның .... түрі бар. 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4. Урацил тиминнен 5 ........... тобының болмауымен ерекшеленеді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.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Номер слайда 4"/>
          <p:cNvSpPr/>
          <p:nvPr/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9720" rIns="99720" tIns="49680" bIns="496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C5E2A4D-D9A1-4B6C-920F-6C9BC2CD1B15}" type="slidenum">
              <a:rPr b="0" lang="ru-RU" sz="13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2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cxnSp>
        <p:nvCxnSpPr>
          <p:cNvPr id="63" name="Google Shape;124;p4"/>
          <p:cNvCxnSpPr/>
          <p:nvPr/>
        </p:nvCxnSpPr>
        <p:spPr>
          <a:xfrm flipV="1">
            <a:off x="388800" y="7187760"/>
            <a:ext cx="9467280" cy="1656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64" name="Google Shape;125;p4"/>
          <p:cNvCxnSpPr/>
          <p:nvPr/>
        </p:nvCxnSpPr>
        <p:spPr>
          <a:xfrm>
            <a:off x="401760" y="7559280"/>
            <a:ext cx="965088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65" name="Прямоугольник 9"/>
          <p:cNvSpPr/>
          <p:nvPr/>
        </p:nvSpPr>
        <p:spPr>
          <a:xfrm>
            <a:off x="10261440" y="6684840"/>
            <a:ext cx="432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41E3ABF-1183-4672-814A-F2B5FD91F94E}" type="slidenum">
              <a:rPr b="1" lang="ru-RU" sz="16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" name="Прямоугольник 11"/>
          <p:cNvSpPr/>
          <p:nvPr/>
        </p:nvSpPr>
        <p:spPr>
          <a:xfrm>
            <a:off x="1714680" y="422280"/>
            <a:ext cx="7872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Сабақты қорытындылау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7" name="Rectangle 1"/>
          <p:cNvSpPr/>
          <p:nvPr/>
        </p:nvSpPr>
        <p:spPr>
          <a:xfrm>
            <a:off x="374760" y="1086480"/>
            <a:ext cx="107377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+ - таңбаларын қолданып өз өзіңізді бағалаңыз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Бүгінгі сабақта: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8" name="Rectangle 279"/>
          <p:cNvSpPr/>
          <p:nvPr/>
        </p:nvSpPr>
        <p:spPr>
          <a:xfrm>
            <a:off x="0" y="2333520"/>
            <a:ext cx="1069344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69" name=""/>
          <p:cNvGraphicFramePr/>
          <p:nvPr/>
        </p:nvGraphicFramePr>
        <p:xfrm>
          <a:off x="858960" y="2371680"/>
          <a:ext cx="8323200" cy="3211560"/>
        </p:xfrm>
        <a:graphic>
          <a:graphicData uri="http://schemas.openxmlformats.org/drawingml/2006/table">
            <a:tbl>
              <a:tblPr/>
              <a:tblGrid>
                <a:gridCol w="5837040"/>
                <a:gridCol w="2486160"/>
              </a:tblGrid>
              <a:tr h="642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         </a:t>
                      </a:r>
                      <a:r>
                        <a:rPr b="0" lang="ru-RU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+    -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41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................... білдім</a:t>
                      </a:r>
                      <a:r>
                        <a:rPr b="0" lang="ru-RU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42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.................  ажыраттым</a:t>
                      </a:r>
                      <a:r>
                        <a:rPr b="0" lang="ru-RU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41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....................түсіндім</a:t>
                      </a:r>
                      <a:r>
                        <a:rPr b="0" lang="ru-RU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42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.....................ажырата аламын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4539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Администратор</dc:creator>
  <dc:description/>
  <dc:language>ru-RU</dc:language>
  <cp:lastModifiedBy>Huawei</cp:lastModifiedBy>
  <cp:lastPrinted>2020-01-23T08:03:28Z</cp:lastPrinted>
  <dcterms:modified xsi:type="dcterms:W3CDTF">2024-11-02T21:57:51Z</dcterms:modified>
  <cp:revision>312</cp:revision>
  <dc:subject/>
  <dc:title>Презентация PowerPoint</dc:title>
</cp:coreProperties>
</file>