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media/image1.png" ContentType="image/png"/>
  <Override PartName="/ppt/media/image2.jpeg" ContentType="image/jpeg"/>
  <Override PartName="/ppt/media/image3.jpeg" ContentType="image/jpeg"/>
  <Override PartName="/ppt/media/image4.png" ContentType="image/png"/>
  <Override PartName="/ppt/media/image5.jpeg" ContentType="image/jpe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691813" cy="7559675"/>
  <p:notesSz cx="6796088" cy="99282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049A8C5-29D5-40BA-8450-5C78886B5DA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34960" y="303120"/>
            <a:ext cx="9623520" cy="126072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800" strike="noStrike" u="none">
                <a:solidFill>
                  <a:srgbClr val="000000"/>
                </a:solidFill>
                <a:uFillTx/>
                <a:latin typeface="Calibri"/>
              </a:rPr>
              <a:t>Click to edit the title text format</a:t>
            </a:r>
            <a:endParaRPr b="0" lang="ru-RU" sz="4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34960" y="1763640"/>
            <a:ext cx="9623520" cy="499104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t">
            <a:normAutofit/>
          </a:bodyPr>
          <a:p>
            <a:pPr marL="372960" indent="-372960"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808200" indent="-311400">
              <a:spcBef>
                <a:spcPts val="876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244520" indent="-247680"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741320" indent="-247320">
              <a:spcBef>
                <a:spcPts val="876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239920" indent="-247680">
              <a:spcBef>
                <a:spcPts val="876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239920" indent="-247680">
              <a:spcBef>
                <a:spcPts val="876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239920" indent="-247680">
              <a:spcBef>
                <a:spcPts val="876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34960" y="7008840"/>
            <a:ext cx="2495520" cy="40176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652920" y="7008840"/>
            <a:ext cx="3387600" cy="40176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662960" y="7008840"/>
            <a:ext cx="2495520" cy="40176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300" strike="noStrike" u="none">
                <a:solidFill>
                  <a:srgbClr val="898989"/>
                </a:solidFill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A4911B6-C5FA-4999-BE1C-430F4C6F526B}" type="slidenum">
              <a:rPr b="0" lang="ru-RU" sz="13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5.jpeg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76;p1"/>
          <p:cNvSpPr/>
          <p:nvPr/>
        </p:nvSpPr>
        <p:spPr>
          <a:xfrm>
            <a:off x="803160" y="3240000"/>
            <a:ext cx="9018720" cy="179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56520" rIns="56520" tIns="28440" bIns="2844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1f497d"/>
                </a:solidFill>
                <a:uFillTx/>
                <a:latin typeface="Times New Roman"/>
              </a:rPr>
              <a:t>Тақырыбы: Дезоксирибонуклеин қышқылының репликациялану механизмі</a:t>
            </a:r>
            <a:r>
              <a:rPr b="0" lang="ru-RU" sz="2800" strike="noStrike" u="none">
                <a:solidFill>
                  <a:srgbClr val="1f497d"/>
                </a:solidFill>
                <a:uFillTx/>
                <a:latin typeface="Times New Roman"/>
              </a:rPr>
              <a:t> 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10</a:t>
            </a:r>
            <a:r>
              <a:rPr b="1" lang="kk-KZ" sz="36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сынып</a:t>
            </a:r>
            <a:endParaRPr b="0" lang="ru-RU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6" name="Google Shape;77;p1"/>
          <p:cNvCxnSpPr/>
          <p:nvPr/>
        </p:nvCxnSpPr>
        <p:spPr>
          <a:xfrm>
            <a:off x="1428840" y="6406920"/>
            <a:ext cx="8115840" cy="1080"/>
          </a:xfrm>
          <a:prstGeom prst="straightConnector1">
            <a:avLst/>
          </a:prstGeom>
          <a:ln w="38160">
            <a:solidFill>
              <a:srgbClr val="090f78"/>
            </a:solidFill>
            <a:miter/>
          </a:ln>
        </p:spPr>
      </p:cxnSp>
      <p:cxnSp>
        <p:nvCxnSpPr>
          <p:cNvPr id="7" name="Google Shape;78;p1"/>
          <p:cNvCxnSpPr/>
          <p:nvPr/>
        </p:nvCxnSpPr>
        <p:spPr>
          <a:xfrm>
            <a:off x="1494000" y="6706800"/>
            <a:ext cx="785088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97800"/>
          </a:xfrm>
          <a:prstGeom prst="rect">
            <a:avLst/>
          </a:prstGeom>
          <a:ln w="0">
            <a:noFill/>
          </a:ln>
        </p:spPr>
      </p:pic>
      <p:sp>
        <p:nvSpPr>
          <p:cNvPr id="9" name="Google Shape;123;p4"/>
          <p:cNvSpPr/>
          <p:nvPr/>
        </p:nvSpPr>
        <p:spPr>
          <a:xfrm>
            <a:off x="8182080" y="6662880"/>
            <a:ext cx="240480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7B3E87C-5860-4ED8-A909-09F4362E3F4C}" type="slidenum">
              <a:rPr b="1" lang="ru-RU" sz="1400" strike="noStrike" u="none">
                <a:solidFill>
                  <a:srgbClr val="002060"/>
                </a:solidFill>
                <a:uFillTx/>
                <a:latin typeface="Times New Roman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0" name="Google Shape;124;p4"/>
          <p:cNvCxnSpPr/>
          <p:nvPr/>
        </p:nvCxnSpPr>
        <p:spPr>
          <a:xfrm>
            <a:off x="351000" y="7178400"/>
            <a:ext cx="1007496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1" name="Google Shape;125;p4"/>
          <p:cNvCxnSpPr/>
          <p:nvPr/>
        </p:nvCxnSpPr>
        <p:spPr>
          <a:xfrm flipV="1">
            <a:off x="534960" y="7320960"/>
            <a:ext cx="97272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2" name="Прямоугольник 9"/>
          <p:cNvSpPr/>
          <p:nvPr/>
        </p:nvSpPr>
        <p:spPr>
          <a:xfrm>
            <a:off x="627120" y="1876320"/>
            <a:ext cx="899964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1f497d"/>
                </a:solidFill>
                <a:uFillTx/>
                <a:latin typeface="Times New Roman"/>
              </a:rPr>
              <a:t>10.4.1.9 –Чаргафф ережелері негізінде дезоксирибонуклеин қышқылы репликациясы үдерісін сипаттау</a:t>
            </a:r>
            <a:r>
              <a:rPr b="0" lang="ru-RU" sz="2800" strike="noStrike" u="none">
                <a:solidFill>
                  <a:srgbClr val="1f497d"/>
                </a:solidFill>
                <a:uFillTx/>
                <a:latin typeface="Times New Roman"/>
              </a:rPr>
              <a:t> 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Прямоугольник 8"/>
          <p:cNvSpPr/>
          <p:nvPr/>
        </p:nvSpPr>
        <p:spPr>
          <a:xfrm>
            <a:off x="711360" y="4684680"/>
            <a:ext cx="894060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buClr>
                <a:srgbClr val="1f497d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1f497d"/>
                </a:solidFill>
                <a:uFillTx/>
                <a:latin typeface="Arial"/>
              </a:rPr>
              <a:t>Чаргафф ережелері негізінде дезоксирибонуклеин қышқылы репликациясы үдерісін сипаттайды</a:t>
            </a:r>
            <a:r>
              <a:rPr b="0" lang="ru-RU" sz="2800" strike="noStrike" u="none">
                <a:solidFill>
                  <a:srgbClr val="1f497d"/>
                </a:solidFill>
                <a:uFillTx/>
                <a:latin typeface="Arial"/>
              </a:rPr>
              <a:t> 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" name="Прямоугольник 9"/>
          <p:cNvSpPr/>
          <p:nvPr/>
        </p:nvSpPr>
        <p:spPr>
          <a:xfrm>
            <a:off x="3737160" y="3975120"/>
            <a:ext cx="3219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1f497d"/>
                </a:solidFill>
                <a:uFillTx/>
                <a:latin typeface="Times New Roman"/>
              </a:rPr>
              <a:t>Бағалау критерийі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Прямоугольник 10"/>
          <p:cNvSpPr/>
          <p:nvPr/>
        </p:nvSpPr>
        <p:spPr>
          <a:xfrm>
            <a:off x="4219560" y="1222200"/>
            <a:ext cx="2338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1f497d"/>
                </a:solidFill>
                <a:uFillTx/>
                <a:latin typeface="Times New Roman"/>
              </a:rPr>
              <a:t>Оқу мақсаты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728120"/>
          </a:xfrm>
          <a:prstGeom prst="rect">
            <a:avLst/>
          </a:prstGeom>
          <a:ln w="0">
            <a:noFill/>
          </a:ln>
        </p:spPr>
      </p:pic>
      <p:sp>
        <p:nvSpPr>
          <p:cNvPr id="17" name="Google Shape;123;p4"/>
          <p:cNvSpPr/>
          <p:nvPr/>
        </p:nvSpPr>
        <p:spPr>
          <a:xfrm>
            <a:off x="8155080" y="6608880"/>
            <a:ext cx="240480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6890B25-6C4F-4FC0-AD8E-2CFE2E29EF6A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" name="Text Box 18"/>
          <p:cNvSpPr/>
          <p:nvPr/>
        </p:nvSpPr>
        <p:spPr>
          <a:xfrm>
            <a:off x="3290400" y="487440"/>
            <a:ext cx="48902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ffffff"/>
                </a:solidFill>
                <a:uFillTx/>
                <a:latin typeface="Times New Roman"/>
              </a:rPr>
              <a:t>Репликацияның ерекшелігі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Line 25"/>
          <p:cNvSpPr/>
          <p:nvPr/>
        </p:nvSpPr>
        <p:spPr>
          <a:xfrm flipV="1">
            <a:off x="4643280" y="2498760"/>
            <a:ext cx="1212840" cy="939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0" name="Line 26"/>
          <p:cNvSpPr/>
          <p:nvPr/>
        </p:nvSpPr>
        <p:spPr>
          <a:xfrm flipV="1">
            <a:off x="4616280" y="3419280"/>
            <a:ext cx="1073160" cy="37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1" name="Line 27"/>
          <p:cNvSpPr/>
          <p:nvPr/>
        </p:nvSpPr>
        <p:spPr>
          <a:xfrm>
            <a:off x="4616280" y="3457440"/>
            <a:ext cx="1041480" cy="847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Line 28"/>
          <p:cNvSpPr/>
          <p:nvPr/>
        </p:nvSpPr>
        <p:spPr>
          <a:xfrm>
            <a:off x="4616280" y="3457440"/>
            <a:ext cx="1619280" cy="23907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3" name="Oval 30"/>
          <p:cNvSpPr/>
          <p:nvPr/>
        </p:nvSpPr>
        <p:spPr>
          <a:xfrm>
            <a:off x="604800" y="5848200"/>
            <a:ext cx="5002200" cy="138456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Бұл тұжырымды 1953 жылы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Джеймс Уотсон және Фрэнсис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Крик тәжірибе жүзінде дәлелдеген</a:t>
            </a:r>
            <a:r>
              <a:rPr b="0" lang="ru-RU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br>
              <a:rPr sz="1500"/>
            </a:br>
            <a:br>
              <a:rPr sz="1500"/>
            </a:b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" name="Oval 31"/>
          <p:cNvSpPr/>
          <p:nvPr/>
        </p:nvSpPr>
        <p:spPr>
          <a:xfrm>
            <a:off x="5689440" y="5626080"/>
            <a:ext cx="4604040" cy="13842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Әр тізбек ДНҚ молекуласының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синтезі кезінде матрица (қалып)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қызметін атқарады</a:t>
            </a:r>
            <a:r>
              <a:rPr b="0" lang="ru-RU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5" name="Oval 32"/>
          <p:cNvSpPr/>
          <p:nvPr/>
        </p:nvSpPr>
        <p:spPr>
          <a:xfrm>
            <a:off x="5689440" y="4230720"/>
            <a:ext cx="4604040" cy="12398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ДНҚ-ның қос тізбекті құрылымы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–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көшірме жасау процесін жеңілдетудің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басты шарты</a:t>
            </a:r>
            <a:r>
              <a:rPr b="1" lang="ru-RU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Oval 33"/>
          <p:cNvSpPr/>
          <p:nvPr/>
        </p:nvSpPr>
        <p:spPr>
          <a:xfrm>
            <a:off x="5689440" y="2787480"/>
            <a:ext cx="4604040" cy="126396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000000"/>
                </a:solidFill>
                <a:uFillTx/>
                <a:latin typeface="Arial"/>
              </a:rPr>
              <a:t>жаңа нуклеотидтердің синтезделуін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600" strike="noStrike" u="none">
                <a:solidFill>
                  <a:srgbClr val="000000"/>
                </a:solidFill>
                <a:uFillTx/>
                <a:latin typeface="Arial"/>
              </a:rPr>
              <a:t>жүзеге асыратын ферменттердің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600" strike="noStrike" u="none">
                <a:solidFill>
                  <a:srgbClr val="000000"/>
                </a:solidFill>
                <a:uFillTx/>
                <a:latin typeface="Arial"/>
              </a:rPr>
              <a:t>құрылысы туралы ақпарат кодталған</a:t>
            </a:r>
            <a:r>
              <a:rPr b="0" lang="ru-RU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" name="Oval 34"/>
          <p:cNvSpPr/>
          <p:nvPr/>
        </p:nvSpPr>
        <p:spPr>
          <a:xfrm>
            <a:off x="5689440" y="1320840"/>
            <a:ext cx="4604040" cy="12254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000000"/>
                </a:solidFill>
                <a:uFillTx/>
                <a:latin typeface="Arial"/>
              </a:rPr>
              <a:t>нуклеин қышқылының екі еселенуін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600" strike="noStrike" u="none">
                <a:solidFill>
                  <a:srgbClr val="000000"/>
                </a:solidFill>
                <a:uFillTx/>
                <a:latin typeface="Arial"/>
              </a:rPr>
              <a:t>жүзеге асыратын ферменттердің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600" strike="noStrike" u="none">
                <a:solidFill>
                  <a:srgbClr val="000000"/>
                </a:solidFill>
                <a:uFillTx/>
                <a:latin typeface="Arial"/>
              </a:rPr>
              <a:t>құрылысы туралы ақпарат кодталған</a:t>
            </a:r>
            <a:r>
              <a:rPr b="0" lang="ru-RU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br>
              <a:rPr sz="1500"/>
            </a:br>
            <a:br>
              <a:rPr sz="1500"/>
            </a:b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" name="Rectangle 35"/>
          <p:cNvSpPr/>
          <p:nvPr/>
        </p:nvSpPr>
        <p:spPr>
          <a:xfrm>
            <a:off x="349200" y="2986200"/>
            <a:ext cx="4267080" cy="8665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Репликацияның ерекшелігі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Oval 36"/>
          <p:cNvSpPr/>
          <p:nvPr/>
        </p:nvSpPr>
        <p:spPr>
          <a:xfrm>
            <a:off x="349200" y="1263600"/>
            <a:ext cx="4637160" cy="12384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Өздігінен екі еселену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қабілеті (репликациялану) </a:t>
            </a:r>
            <a:br>
              <a:rPr sz="2000"/>
            </a:b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0" name="Oval 37"/>
          <p:cNvSpPr/>
          <p:nvPr/>
        </p:nvSpPr>
        <p:spPr>
          <a:xfrm>
            <a:off x="433440" y="4051440"/>
            <a:ext cx="4626000" cy="160632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000000"/>
                </a:solidFill>
                <a:uFillTx/>
                <a:latin typeface="Arial"/>
              </a:rPr>
              <a:t>Жаңа синтезделген молекулалар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600" strike="noStrike" u="none">
                <a:solidFill>
                  <a:srgbClr val="000000"/>
                </a:solidFill>
                <a:uFillTx/>
                <a:latin typeface="Arial"/>
              </a:rPr>
              <a:t>гибридті болады (бір ескі және бір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600" strike="noStrike" u="none">
                <a:solidFill>
                  <a:srgbClr val="000000"/>
                </a:solidFill>
                <a:uFillTx/>
                <a:latin typeface="Arial"/>
              </a:rPr>
              <a:t>жаңа тізбектен тұрады)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600" strike="noStrike" u="none">
                <a:solidFill>
                  <a:srgbClr val="000000"/>
                </a:solidFill>
                <a:uFillTx/>
                <a:latin typeface="Arial"/>
              </a:rPr>
              <a:t>жартылай консервативті деп аталады</a:t>
            </a:r>
            <a:br>
              <a:rPr sz="1600"/>
            </a:b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1" name="Line 38"/>
          <p:cNvSpPr/>
          <p:nvPr/>
        </p:nvSpPr>
        <p:spPr>
          <a:xfrm flipV="1">
            <a:off x="3173400" y="2557440"/>
            <a:ext cx="0" cy="411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2" name="Line 39"/>
          <p:cNvSpPr/>
          <p:nvPr/>
        </p:nvSpPr>
        <p:spPr>
          <a:xfrm>
            <a:off x="604800" y="3817800"/>
            <a:ext cx="0" cy="641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3" name="Line 29"/>
          <p:cNvSpPr/>
          <p:nvPr/>
        </p:nvSpPr>
        <p:spPr>
          <a:xfrm>
            <a:off x="349200" y="3822840"/>
            <a:ext cx="0" cy="2550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61440"/>
          </a:xfrm>
          <a:prstGeom prst="rect">
            <a:avLst/>
          </a:prstGeom>
          <a:ln w="0">
            <a:noFill/>
          </a:ln>
        </p:spPr>
      </p:pic>
      <p:sp>
        <p:nvSpPr>
          <p:cNvPr id="35" name="Google Shape;123;p4"/>
          <p:cNvSpPr/>
          <p:nvPr/>
        </p:nvSpPr>
        <p:spPr>
          <a:xfrm>
            <a:off x="8115480" y="6647040"/>
            <a:ext cx="240480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6D348D1-E0F3-40A2-83BF-4FA28B2378FA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Oval 10"/>
          <p:cNvSpPr/>
          <p:nvPr/>
        </p:nvSpPr>
        <p:spPr>
          <a:xfrm>
            <a:off x="293760" y="1138320"/>
            <a:ext cx="4349520" cy="2266920"/>
          </a:xfrm>
          <a:prstGeom prst="ellipse">
            <a:avLst/>
          </a:prstGeom>
          <a:solidFill>
            <a:srgbClr val="ff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Г. Стент ДНҚ екі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еселенуінің үш түрін ұсынды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7" name="Text Box 11"/>
          <p:cNvSpPr/>
          <p:nvPr/>
        </p:nvSpPr>
        <p:spPr>
          <a:xfrm>
            <a:off x="2358720" y="372960"/>
            <a:ext cx="6596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Times New Roman"/>
              </a:rPr>
              <a:t>Репликациялану механизмі модельдері</a:t>
            </a:r>
            <a:r>
              <a:rPr b="0" lang="ru-RU" sz="2800" strike="noStrike" u="none">
                <a:solidFill>
                  <a:srgbClr val="ffffff"/>
                </a:solidFill>
                <a:uFillTx/>
                <a:latin typeface="Times New Roman"/>
              </a:rPr>
              <a:t> 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8" name="Rectangle 17"/>
          <p:cNvSpPr/>
          <p:nvPr/>
        </p:nvSpPr>
        <p:spPr>
          <a:xfrm>
            <a:off x="5691240" y="1376280"/>
            <a:ext cx="4748040" cy="179064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жартылай консервативтілік түрінде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ДНҚ-ның жаңа молекуласының бір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тізбегі аналық ДНҚ-дан болса,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екіншісі — жаңадан құрылған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тізбек болады</a:t>
            </a:r>
            <a:r>
              <a:rPr b="0" lang="ru-RU" sz="20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9" name="Rectangle 20"/>
          <p:cNvSpPr/>
          <p:nvPr/>
        </p:nvSpPr>
        <p:spPr>
          <a:xfrm>
            <a:off x="4862520" y="3373560"/>
            <a:ext cx="5576760" cy="202716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1800" strike="noStrike" u="none">
                <a:solidFill>
                  <a:srgbClr val="000000"/>
                </a:solidFill>
                <a:uFillTx/>
                <a:latin typeface="Arial"/>
              </a:rPr>
              <a:t>консервативтік (лат. “косервативус” —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1800" strike="noStrike" u="none">
                <a:solidFill>
                  <a:srgbClr val="000000"/>
                </a:solidFill>
                <a:uFillTx/>
                <a:latin typeface="Arial"/>
              </a:rPr>
              <a:t>сақтаушы, негізгі пішінін сақтау) еселенуде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i="1" lang="kk-KZ" sz="1800" strike="noStrike" u="none">
                <a:solidFill>
                  <a:srgbClr val="000000"/>
                </a:solidFill>
                <a:uFillTx/>
                <a:latin typeface="Arial"/>
              </a:rPr>
              <a:t>ұрпақтық ДНҚ-ларда аналық ДНҚ-ның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i="1" lang="kk-KZ" sz="1800" strike="noStrike" u="none">
                <a:solidFill>
                  <a:srgbClr val="000000"/>
                </a:solidFill>
                <a:uFillTx/>
                <a:latin typeface="Arial"/>
              </a:rPr>
              <a:t>материалы болмайды; Жаңа молекуланың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i="1" lang="kk-KZ" sz="1800" strike="noStrike" u="none">
                <a:solidFill>
                  <a:srgbClr val="000000"/>
                </a:solidFill>
                <a:uFillTx/>
                <a:latin typeface="Arial"/>
              </a:rPr>
              <a:t>біреуі бұрыңғы ДНҚ молекуласын, ал екіншісі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i="1" lang="kk-KZ" sz="1800" strike="noStrike" u="none">
                <a:solidFill>
                  <a:srgbClr val="000000"/>
                </a:solidFill>
                <a:uFillTx/>
                <a:latin typeface="Arial"/>
              </a:rPr>
              <a:t>жаңадан синтезделген  молекуланы алады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0" name="Rectangle 21"/>
          <p:cNvSpPr/>
          <p:nvPr/>
        </p:nvSpPr>
        <p:spPr>
          <a:xfrm>
            <a:off x="5167440" y="5576760"/>
            <a:ext cx="4559040" cy="152892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дисперсиялық (лат. “дисперсис” —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шашырау, бытыраңкы) түрінде аналық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ДНҚ-ның материалы кездейсоқ,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шашырап жаңа ДНҚ молекуласында </a:t>
            </a:r>
            <a:br>
              <a:rPr sz="1800"/>
            </a:b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орын алады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1" name="Line 22"/>
          <p:cNvSpPr/>
          <p:nvPr/>
        </p:nvSpPr>
        <p:spPr>
          <a:xfrm flipV="1">
            <a:off x="4643280" y="1738080"/>
            <a:ext cx="1047960" cy="533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2" name="Line 23"/>
          <p:cNvSpPr/>
          <p:nvPr/>
        </p:nvSpPr>
        <p:spPr>
          <a:xfrm>
            <a:off x="4605480" y="2271600"/>
            <a:ext cx="1050840" cy="1101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Line 24"/>
          <p:cNvSpPr/>
          <p:nvPr/>
        </p:nvSpPr>
        <p:spPr>
          <a:xfrm>
            <a:off x="4114800" y="3029040"/>
            <a:ext cx="1015920" cy="3313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44" name="Picture 25" descr="Презентация на тему: &quot;Әл – Фараби атындағы Қазақ ұлттық ..."/>
          <p:cNvPicPr/>
          <p:nvPr/>
        </p:nvPicPr>
        <p:blipFill>
          <a:blip r:embed="rId2"/>
          <a:srcRect l="0" t="0" r="782" b="15108"/>
          <a:stretch/>
        </p:blipFill>
        <p:spPr>
          <a:xfrm>
            <a:off x="555480" y="3952800"/>
            <a:ext cx="3826080" cy="2895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2" descr="C:\Users\Типография\Desktop\Безымянный.png"/>
          <p:cNvPicPr/>
          <p:nvPr/>
        </p:nvPicPr>
        <p:blipFill>
          <a:blip r:embed="rId1"/>
          <a:srcRect l="11770" t="0" r="11476" b="0"/>
          <a:stretch/>
        </p:blipFill>
        <p:spPr>
          <a:xfrm>
            <a:off x="0" y="0"/>
            <a:ext cx="10693440" cy="7561440"/>
          </a:xfrm>
          <a:prstGeom prst="rect">
            <a:avLst/>
          </a:prstGeom>
          <a:ln w="0">
            <a:noFill/>
          </a:ln>
        </p:spPr>
      </p:pic>
      <p:sp>
        <p:nvSpPr>
          <p:cNvPr id="46" name="Google Shape;123;p4"/>
          <p:cNvSpPr/>
          <p:nvPr/>
        </p:nvSpPr>
        <p:spPr>
          <a:xfrm>
            <a:off x="8113680" y="6613560"/>
            <a:ext cx="240516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5D8CA63-F6CA-413D-8297-C49FE38DD8C9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7" name="Oval 9"/>
          <p:cNvSpPr/>
          <p:nvPr/>
        </p:nvSpPr>
        <p:spPr>
          <a:xfrm>
            <a:off x="1047600" y="1630440"/>
            <a:ext cx="5086440" cy="147312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Times New Roman"/>
              </a:rPr>
              <a:t>Алдымен ДНҚ-ның қос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Times New Roman"/>
              </a:rPr>
              <a:t>оралымы тарқатылады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8" name="Text Box 11"/>
          <p:cNvSpPr/>
          <p:nvPr/>
        </p:nvSpPr>
        <p:spPr>
          <a:xfrm>
            <a:off x="637560" y="471600"/>
            <a:ext cx="83660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ffffff"/>
                </a:solidFill>
                <a:uFillTx/>
                <a:latin typeface="Arial"/>
              </a:rPr>
              <a:t>Дезоксирибонуклеин қышқылының репликациялану механизмі</a:t>
            </a:r>
            <a:r>
              <a:rPr b="0" lang="ru-RU" sz="2000" strike="noStrike" u="none">
                <a:solidFill>
                  <a:srgbClr val="ffffff"/>
                </a:solidFill>
                <a:uFillTx/>
                <a:latin typeface="Arial"/>
              </a:rPr>
              <a:t>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9" name="Oval 19"/>
          <p:cNvSpPr/>
          <p:nvPr/>
        </p:nvSpPr>
        <p:spPr>
          <a:xfrm>
            <a:off x="1047600" y="3321000"/>
            <a:ext cx="5004000" cy="14922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Ескі нуклеотидті тізбектер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жаңа тізбектердің синтезінде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матрица қызметін атқарады</a:t>
            </a:r>
            <a:r>
              <a:rPr b="0" lang="ru-RU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0" name="Oval 20"/>
          <p:cNvSpPr/>
          <p:nvPr/>
        </p:nvSpPr>
        <p:spPr>
          <a:xfrm>
            <a:off x="1038240" y="5030640"/>
            <a:ext cx="5013360" cy="158292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Біртізбекті ДНҚ молекуласының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жартысы әрі қарай толық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екі тізбекті молекулалар құрайды</a:t>
            </a:r>
            <a:r>
              <a:rPr b="0" lang="ru-RU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51" name="Picture 102" descr="ДНҚ"/>
          <p:cNvPicPr/>
          <p:nvPr/>
        </p:nvPicPr>
        <p:blipFill>
          <a:blip r:embed="rId2"/>
          <a:srcRect l="18013" t="13351" r="15966" b="0"/>
          <a:stretch/>
        </p:blipFill>
        <p:spPr>
          <a:xfrm>
            <a:off x="7018200" y="1630440"/>
            <a:ext cx="3235320" cy="4514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123;p4"/>
          <p:cNvSpPr/>
          <p:nvPr/>
        </p:nvSpPr>
        <p:spPr>
          <a:xfrm>
            <a:off x="8123400" y="6678720"/>
            <a:ext cx="240660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1F97EC2-0546-448B-8992-F1DD1B4EBFA7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Прямоугольник 10"/>
          <p:cNvSpPr/>
          <p:nvPr/>
        </p:nvSpPr>
        <p:spPr>
          <a:xfrm>
            <a:off x="596880" y="5972040"/>
            <a:ext cx="1179828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kk-KZ" sz="2000" strike="noStrike" u="none">
                <a:solidFill>
                  <a:srgbClr val="000000"/>
                </a:solidFill>
                <a:uFillTx/>
                <a:latin typeface="Arial"/>
              </a:rPr>
              <a:t>Чаргафф ережелері негізінде ДНҚ-ның репликациясы механизмінің жүру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kk-KZ" sz="2000" strike="noStrike" u="none">
                <a:solidFill>
                  <a:srgbClr val="000000"/>
                </a:solidFill>
                <a:uFillTx/>
                <a:latin typeface="Arial"/>
              </a:rPr>
              <a:t>үдерісін сипаттайды.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Прямоугольник 12"/>
          <p:cNvSpPr/>
          <p:nvPr/>
        </p:nvSpPr>
        <p:spPr>
          <a:xfrm>
            <a:off x="596880" y="5421240"/>
            <a:ext cx="38163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002060"/>
                </a:solidFill>
                <a:uFillTx/>
                <a:latin typeface="Century Gothic"/>
              </a:rPr>
              <a:t>Дескриптор</a:t>
            </a:r>
            <a:r>
              <a:rPr b="1" lang="kk-KZ" sz="3200" strike="noStrike" u="none">
                <a:solidFill>
                  <a:srgbClr val="ff0000"/>
                </a:solidFill>
                <a:uFillTx/>
                <a:latin typeface="Century Gothic"/>
              </a:rPr>
              <a:t>: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" name="Прямоугольник 12"/>
          <p:cNvSpPr/>
          <p:nvPr/>
        </p:nvSpPr>
        <p:spPr>
          <a:xfrm>
            <a:off x="-917640" y="250920"/>
            <a:ext cx="116618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Тапсырма </a:t>
            </a:r>
            <a:r>
              <a:rPr b="1" lang="kk-KZ" sz="2400" strike="noStrike" u="none">
                <a:solidFill>
                  <a:srgbClr val="1f497d"/>
                </a:solidFill>
                <a:uFillTx/>
                <a:latin typeface="Times New Roman"/>
              </a:rPr>
              <a:t>№</a:t>
            </a:r>
            <a:r>
              <a:rPr b="1" lang="kk-KZ" sz="2400" strike="noStrike" u="none">
                <a:solidFill>
                  <a:srgbClr val="1f497d"/>
                </a:solidFill>
                <a:uFillTx/>
                <a:latin typeface="Arial"/>
              </a:rPr>
              <a:t>1</a:t>
            </a:r>
            <a:r>
              <a:rPr b="0" lang="kk-KZ" sz="2400" strike="noStrike" u="none">
                <a:solidFill>
                  <a:srgbClr val="1f497d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1f497d"/>
                </a:solidFill>
                <a:uFillTx/>
                <a:latin typeface="Arial"/>
              </a:rPr>
              <a:t>Мына суретке қарап, ДНҚ-ның репликациялану</a:t>
            </a:r>
            <a:br>
              <a:rPr sz="1800"/>
            </a:br>
            <a:r>
              <a:rPr b="1" lang="kk-KZ" sz="1800" strike="noStrike" u="none">
                <a:solidFill>
                  <a:srgbClr val="1f497d"/>
                </a:solidFill>
                <a:uFillTx/>
                <a:latin typeface="Arial"/>
              </a:rPr>
              <a:t> механизмінің жүру үдерісін сипаттау</a:t>
            </a:r>
            <a:r>
              <a:rPr b="0" lang="ru-RU" sz="2400" strike="noStrike" u="none">
                <a:solidFill>
                  <a:srgbClr val="ffffff"/>
                </a:solidFill>
                <a:uFillTx/>
                <a:latin typeface="Times New Roman"/>
              </a:rPr>
              <a:t>)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56" name="Picture 69" descr="Репликация ДНК — Википедия"/>
          <p:cNvPicPr/>
          <p:nvPr/>
        </p:nvPicPr>
        <p:blipFill>
          <a:blip r:embed="rId1"/>
          <a:stretch/>
        </p:blipFill>
        <p:spPr>
          <a:xfrm>
            <a:off x="762120" y="1576440"/>
            <a:ext cx="3124080" cy="3844800"/>
          </a:xfrm>
          <a:prstGeom prst="rect">
            <a:avLst/>
          </a:prstGeom>
          <a:ln w="0">
            <a:noFill/>
          </a:ln>
        </p:spPr>
      </p:pic>
      <p:sp>
        <p:nvSpPr>
          <p:cNvPr id="57" name="Rectangle 71"/>
          <p:cNvSpPr/>
          <p:nvPr/>
        </p:nvSpPr>
        <p:spPr>
          <a:xfrm>
            <a:off x="5369040" y="1355400"/>
            <a:ext cx="589104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1.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2.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3.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12600" y="0"/>
            <a:ext cx="10680840" cy="7561440"/>
          </a:xfrm>
          <a:prstGeom prst="rect">
            <a:avLst/>
          </a:prstGeom>
          <a:ln w="0">
            <a:noFill/>
          </a:ln>
        </p:spPr>
      </p:pic>
      <p:sp>
        <p:nvSpPr>
          <p:cNvPr id="59" name="Google Shape;123;p4"/>
          <p:cNvSpPr/>
          <p:nvPr/>
        </p:nvSpPr>
        <p:spPr>
          <a:xfrm>
            <a:off x="8113680" y="6686640"/>
            <a:ext cx="240516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2439DFB-780D-4865-AC70-FCBA1CC67823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0" name="Прямоугольник 11"/>
          <p:cNvSpPr/>
          <p:nvPr/>
        </p:nvSpPr>
        <p:spPr>
          <a:xfrm>
            <a:off x="-84240" y="291960"/>
            <a:ext cx="10464840" cy="113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Тапсырма №</a:t>
            </a:r>
            <a:r>
              <a:rPr b="0" lang="kk-KZ" sz="20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2Суреттен репликациялану механизмі модельдерін атаңыз,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20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сұрақтарға жауап беріңіз.</a:t>
            </a:r>
            <a:br>
              <a:rPr sz="2400"/>
            </a:b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1" name="Прямоугольник 13"/>
          <p:cNvSpPr/>
          <p:nvPr/>
        </p:nvSpPr>
        <p:spPr>
          <a:xfrm>
            <a:off x="552600" y="5456160"/>
            <a:ext cx="9966240" cy="161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Дескриптор:</a:t>
            </a:r>
            <a:br>
              <a:rPr sz="2800"/>
            </a:br>
            <a:r>
              <a:rPr b="0" i="1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Чаргафф ережелері негізінде жүретін репликациялану механизмдерін атап, түзілген жаңа молекулаларда қандай өзгерістер болатынын сипаттайды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Rectangle 55"/>
          <p:cNvSpPr/>
          <p:nvPr/>
        </p:nvSpPr>
        <p:spPr>
          <a:xfrm>
            <a:off x="343080" y="1361880"/>
            <a:ext cx="6057720" cy="436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285840" indent="-2858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Суреттен репликациялану механизмі модельдерін атаңыз, сұрақтарға жауап беріңіз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1. а 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2. б 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3. в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Сұрақтар: 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Arial"/>
              </a:rPr>
              <a:t>1. Жартылай консервативтілік еселену; </a:t>
            </a:r>
            <a:br>
              <a:rPr sz="2000"/>
            </a:br>
            <a:r>
              <a:rPr b="0" lang="kk-KZ" sz="2000" strike="noStrike" u="none">
                <a:solidFill>
                  <a:srgbClr val="000000"/>
                </a:solidFill>
                <a:uFillTx/>
                <a:latin typeface="Arial"/>
              </a:rPr>
              <a:t>2. Дисперсиялық еселену </a:t>
            </a:r>
            <a:br>
              <a:rPr sz="2000"/>
            </a:b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осы  репликациялану процесінде түзілген жаңа молекулаларда қандай өзгерістер болатынын сипаттау</a:t>
            </a:r>
            <a:r>
              <a:rPr b="0" lang="ru-RU" sz="20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000"/>
            </a:b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63" name="Picture 57" descr="10-2"/>
          <p:cNvPicPr/>
          <p:nvPr/>
        </p:nvPicPr>
        <p:blipFill>
          <a:blip r:embed="rId2"/>
          <a:srcRect l="943" t="1177" r="1572" b="1569"/>
          <a:stretch/>
        </p:blipFill>
        <p:spPr>
          <a:xfrm>
            <a:off x="6796080" y="1968480"/>
            <a:ext cx="3668760" cy="3487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61440"/>
          </a:xfrm>
          <a:prstGeom prst="rect">
            <a:avLst/>
          </a:prstGeom>
          <a:ln w="0">
            <a:noFill/>
          </a:ln>
        </p:spPr>
      </p:pic>
      <p:sp>
        <p:nvSpPr>
          <p:cNvPr id="65" name="Google Shape;123;p4"/>
          <p:cNvSpPr/>
          <p:nvPr/>
        </p:nvSpPr>
        <p:spPr>
          <a:xfrm>
            <a:off x="7939080" y="6561000"/>
            <a:ext cx="2579760" cy="58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2020287-F335-4EBD-8360-21B92A09BDD6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6" name="Прямоугольник 11"/>
          <p:cNvSpPr/>
          <p:nvPr/>
        </p:nvSpPr>
        <p:spPr>
          <a:xfrm>
            <a:off x="504720" y="415800"/>
            <a:ext cx="9068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ffffff"/>
                </a:solidFill>
                <a:uFillTx/>
                <a:latin typeface="Arial"/>
              </a:rPr>
              <a:t>Бекіту. Тапсырма №3. Биологиялық диктант</a:t>
            </a:r>
            <a:br>
              <a:rPr sz="2800"/>
            </a:b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7" name="Прямоугольник 13"/>
          <p:cNvSpPr/>
          <p:nvPr/>
        </p:nvSpPr>
        <p:spPr>
          <a:xfrm>
            <a:off x="382680" y="5335560"/>
            <a:ext cx="10563120" cy="161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002060"/>
                </a:solidFill>
                <a:uFillTx/>
                <a:latin typeface="Century Gothic"/>
              </a:rPr>
              <a:t>Дескриптор: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kk-KZ" sz="2400" strike="noStrike" u="none">
                <a:solidFill>
                  <a:srgbClr val="000000"/>
                </a:solidFill>
                <a:uFillTx/>
                <a:latin typeface="Arial"/>
              </a:rPr>
              <a:t>Чаргафф ережелері негізінде ДНҚ-ның репликациясы үдерісінің сипаттамасын ажыратады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Arial"/>
              </a:rPr>
              <a:t>.</a:t>
            </a:r>
            <a:br>
              <a:rPr sz="2400"/>
            </a:b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8" name="Rectangle 11"/>
          <p:cNvSpPr/>
          <p:nvPr/>
        </p:nvSpPr>
        <p:spPr>
          <a:xfrm>
            <a:off x="504720" y="1351800"/>
            <a:ext cx="9364680" cy="37515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</a:rPr>
              <a:t>Өздігінен екі еселену қабілеті .............деп аталады.</a:t>
            </a:r>
            <a:br>
              <a:rPr sz="2400"/>
            </a:b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</a:rPr>
              <a:t>2</a:t>
            </a: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</a:rPr>
              <a:t>.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</a:rPr>
              <a:t> Консервативтік репликациялану механизмі барысында жаңа молекуланың біреуі ........ДНҚ молекуласын, ал екіншісі .......... синтезделген  молекуланы алады.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400"/>
            </a:b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</a:rPr>
              <a:t>3. ДНҚ-ның қос ...........құрылымы –көшірме  жасау процесін жеңілдетудің басты шарты.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400"/>
            </a:b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</a:rPr>
              <a:t>4. Репликациялану механизмі модельдерінің .......түрі бар</a:t>
            </a: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</a:rPr>
              <a:t>.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Номер слайда 4"/>
          <p:cNvSpPr/>
          <p:nvPr/>
        </p:nvSpPr>
        <p:spPr>
          <a:xfrm>
            <a:off x="7662960" y="7008840"/>
            <a:ext cx="249552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9720" rIns="99720" tIns="49680" bIns="496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B4443F1-2C11-41B4-92F3-5218A144C870}" type="slidenum">
              <a:rPr b="0" lang="ru-RU" sz="13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70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61440"/>
          </a:xfrm>
          <a:prstGeom prst="rect">
            <a:avLst/>
          </a:prstGeom>
          <a:ln w="0">
            <a:noFill/>
          </a:ln>
        </p:spPr>
      </p:pic>
      <p:sp>
        <p:nvSpPr>
          <p:cNvPr id="71" name="Прямоугольник 9"/>
          <p:cNvSpPr/>
          <p:nvPr/>
        </p:nvSpPr>
        <p:spPr>
          <a:xfrm>
            <a:off x="10196640" y="6684840"/>
            <a:ext cx="431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F34BD8D-F3E9-4C11-8E5E-FD56E5F96602}" type="slidenum">
              <a:rPr b="1" lang="ru-RU" sz="16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2" name="Прямоугольник 11"/>
          <p:cNvSpPr/>
          <p:nvPr/>
        </p:nvSpPr>
        <p:spPr>
          <a:xfrm>
            <a:off x="1714680" y="422280"/>
            <a:ext cx="7872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Arial"/>
              </a:rPr>
              <a:t>Сабақты қорытындылау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3" name="Rectangle 1"/>
          <p:cNvSpPr/>
          <p:nvPr/>
        </p:nvSpPr>
        <p:spPr>
          <a:xfrm>
            <a:off x="374760" y="1086480"/>
            <a:ext cx="1073772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285840" indent="-285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</a:rPr>
              <a:t>+ - таңбаларын қолданып өз өзіңізді бағалаңыз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</a:rPr>
              <a:t>Бүгінгі сабақта: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4" name="Rectangle 148"/>
          <p:cNvSpPr/>
          <p:nvPr/>
        </p:nvSpPr>
        <p:spPr>
          <a:xfrm>
            <a:off x="0" y="658800"/>
            <a:ext cx="1069344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6440" bIns="-46440" anchor="ctr">
            <a:sp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75" name=""/>
          <p:cNvGraphicFramePr/>
          <p:nvPr/>
        </p:nvGraphicFramePr>
        <p:xfrm>
          <a:off x="2022480" y="2308320"/>
          <a:ext cx="5964120" cy="3976560"/>
        </p:xfrm>
        <a:graphic>
          <a:graphicData uri="http://schemas.openxmlformats.org/drawingml/2006/table">
            <a:tbl>
              <a:tblPr/>
              <a:tblGrid>
                <a:gridCol w="2978280"/>
                <a:gridCol w="2985840"/>
              </a:tblGrid>
              <a:tr h="6858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          </a:t>
                      </a:r>
                      <a:r>
                        <a:rPr b="1" lang="ru-RU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+    -</a:t>
                      </a:r>
                      <a:r>
                        <a:rPr b="0" lang="ru-RU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 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858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333333"/>
                          </a:solidFill>
                          <a:uFillTx/>
                          <a:latin typeface="Times New Roman"/>
                        </a:rPr>
                        <a:t> </a:t>
                      </a:r>
                      <a:r>
                        <a:rPr b="0" lang="kk-KZ" sz="2400" strike="noStrike" u="none">
                          <a:solidFill>
                            <a:srgbClr val="333333"/>
                          </a:solidFill>
                          <a:uFillTx/>
                          <a:latin typeface="Times New Roman"/>
                        </a:rPr>
                        <a:t>Мен ...........</a:t>
                      </a: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  білдім 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840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202122"/>
                          </a:solidFill>
                          <a:uFillTx/>
                          <a:latin typeface="Times New Roman"/>
                        </a:rPr>
                        <a:t>Мен ........</a:t>
                      </a: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анықтадым 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858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202122"/>
                          </a:solidFill>
                          <a:uFillTx/>
                          <a:latin typeface="Times New Roman"/>
                        </a:rPr>
                        <a:t>Мен ...........</a:t>
                      </a: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түсіндім 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235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Мен .............сипаттай аламын 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76" name="Google Shape;77;p1"/>
          <p:cNvCxnSpPr/>
          <p:nvPr/>
        </p:nvCxnSpPr>
        <p:spPr>
          <a:xfrm>
            <a:off x="1471680" y="7056000"/>
            <a:ext cx="8115840" cy="1080"/>
          </a:xfrm>
          <a:prstGeom prst="straightConnector1">
            <a:avLst/>
          </a:prstGeom>
          <a:ln w="38160">
            <a:solidFill>
              <a:srgbClr val="090f78"/>
            </a:solidFill>
            <a:miter/>
          </a:ln>
        </p:spPr>
      </p:cxnSp>
      <p:cxnSp>
        <p:nvCxnSpPr>
          <p:cNvPr id="77" name="Google Shape;78;p1"/>
          <p:cNvCxnSpPr/>
          <p:nvPr/>
        </p:nvCxnSpPr>
        <p:spPr>
          <a:xfrm>
            <a:off x="1536840" y="7357680"/>
            <a:ext cx="785088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4463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Администратор</dc:creator>
  <dc:description/>
  <dc:language>ru-RU</dc:language>
  <cp:lastModifiedBy>Huawei</cp:lastModifiedBy>
  <cp:lastPrinted>2020-01-23T08:03:28Z</cp:lastPrinted>
  <dcterms:modified xsi:type="dcterms:W3CDTF">2024-11-02T21:55:58Z</dcterms:modified>
  <cp:revision>298</cp:revision>
  <dc:subject/>
  <dc:title>Презентация PowerPoint</dc:title>
</cp:coreProperties>
</file>