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16" r:id="rId4"/>
    <p:sldId id="308" r:id="rId5"/>
    <p:sldId id="309" r:id="rId6"/>
    <p:sldId id="296" r:id="rId7"/>
    <p:sldId id="297" r:id="rId8"/>
    <p:sldId id="298" r:id="rId9"/>
    <p:sldId id="319" r:id="rId10"/>
    <p:sldId id="310" r:id="rId11"/>
    <p:sldId id="320" r:id="rId12"/>
    <p:sldId id="321" r:id="rId13"/>
    <p:sldId id="322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88" autoAdjust="0"/>
  </p:normalViewPr>
  <p:slideViewPr>
    <p:cSldViewPr>
      <p:cViewPr varScale="1">
        <p:scale>
          <a:sx n="84" d="100"/>
          <a:sy n="84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0C6C3-6092-483D-954E-4CE8B885581A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C31E4-2155-4F07-8482-717E890FEF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5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73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7411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07032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5619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80418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284726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55407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82690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82698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79449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86465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65998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9438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69694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242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hyperlink" Target="https://youtu.be/dEOBOsyE_O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85754" y="2643182"/>
            <a:ext cx="835824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654" tIns="24815" rIns="49654" bIns="24815"/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 мембранасының құрылымы, қасиеттері және қызметтері арасындағы байланыс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</a:pPr>
            <a:endParaRPr lang="ru-RU" sz="2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charset="0"/>
              <a:buNone/>
            </a:pPr>
            <a:endParaRPr lang="ru-RU" altLang="ru-RU" sz="2500" b="1" dirty="0">
              <a:solidFill>
                <a:srgbClr val="090F78"/>
              </a:solidFill>
              <a:latin typeface="Century Gothic" pitchFamily="34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221734" y="5811230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77392" y="6083361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2" name="Прямоугольник 11"/>
          <p:cNvSpPr/>
          <p:nvPr/>
        </p:nvSpPr>
        <p:spPr>
          <a:xfrm>
            <a:off x="1571604" y="3929066"/>
            <a:ext cx="6572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10 - сынып </a:t>
            </a:r>
            <a:r>
              <a:rPr lang="kk-KZ" alt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(Қоғамдық – гуманитарлық бағыты)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10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357958"/>
            <a:ext cx="711441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857224" y="6643710"/>
            <a:ext cx="6215106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225" name="Прямоугольник 11"/>
          <p:cNvSpPr>
            <a:spLocks noChangeArrowheads="1"/>
          </p:cNvSpPr>
          <p:nvPr/>
        </p:nvSpPr>
        <p:spPr bwMode="auto">
          <a:xfrm>
            <a:off x="500034" y="1000108"/>
            <a:ext cx="8191248" cy="81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Тапсырма</a:t>
            </a:r>
            <a:r>
              <a:rPr lang="kk-KZ" sz="2400" dirty="0">
                <a:solidFill>
                  <a:srgbClr val="002060"/>
                </a:solidFill>
                <a:latin typeface="Century Gothic" pitchFamily="34" charset="0"/>
                <a:cs typeface="Times New Roman" pitchFamily="18" charset="0"/>
              </a:rPr>
              <a:t>.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Мембрана қандай қабаттардан тұрады ? Жасуша мембранасының қабаттарын анықтаңыз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3071802" y="357166"/>
            <a:ext cx="2171448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Тапсырма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8" name="Прямоугольник 13"/>
          <p:cNvSpPr>
            <a:spLocks noChangeArrowheads="1"/>
          </p:cNvSpPr>
          <p:nvPr/>
        </p:nvSpPr>
        <p:spPr bwMode="auto">
          <a:xfrm>
            <a:off x="642910" y="5000636"/>
            <a:ext cx="7929618" cy="106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 мембранасының құрылымы, қасиеттері және қызметтері арасындағы байланысты орнату үшін, жасуша мембранасының қабаттарын анықтайды</a:t>
            </a: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57224" y="4572008"/>
            <a:ext cx="19563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</p:txBody>
      </p:sp>
      <p:pic>
        <p:nvPicPr>
          <p:cNvPr id="25" name="Picture 3" descr="C:\Users\Madina\Desktop\Без названия (1).jpg"/>
          <p:cNvPicPr>
            <a:picLocks noChangeAspect="1" noChangeArrowheads="1"/>
          </p:cNvPicPr>
          <p:nvPr/>
        </p:nvPicPr>
        <p:blipFill>
          <a:blip r:embed="rId4"/>
          <a:srcRect t="10526" r="3448" b="13158"/>
          <a:stretch>
            <a:fillRect/>
          </a:stretch>
        </p:blipFill>
        <p:spPr bwMode="auto">
          <a:xfrm>
            <a:off x="928662" y="1928802"/>
            <a:ext cx="7500990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17197" y="-770320"/>
            <a:ext cx="10121387" cy="7628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11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522515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826707" y="6698176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223" name="Прямоугольник 12"/>
          <p:cNvSpPr>
            <a:spLocks noChangeArrowheads="1"/>
          </p:cNvSpPr>
          <p:nvPr/>
        </p:nvSpPr>
        <p:spPr bwMode="auto">
          <a:xfrm>
            <a:off x="4214810" y="357166"/>
            <a:ext cx="2352908" cy="38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нәруыз каналдары</a:t>
            </a:r>
            <a:endParaRPr lang="ru-RU" sz="20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285720" y="-225132"/>
            <a:ext cx="8572528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Madina\Desktop\Без названия (1).jpg"/>
          <p:cNvPicPr>
            <a:picLocks noChangeAspect="1" noChangeArrowheads="1"/>
          </p:cNvPicPr>
          <p:nvPr/>
        </p:nvPicPr>
        <p:blipFill>
          <a:blip r:embed="rId4"/>
          <a:srcRect t="10526" r="3448"/>
          <a:stretch>
            <a:fillRect/>
          </a:stretch>
        </p:blipFill>
        <p:spPr bwMode="auto">
          <a:xfrm>
            <a:off x="3143208" y="1643050"/>
            <a:ext cx="6000792" cy="2428892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6572264" y="1071546"/>
            <a:ext cx="32571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биомолекулалы қос қабат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0034" y="1214422"/>
            <a:ext cx="2919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нәруыз молекулалары 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>
            <a:off x="7036611" y="1535893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928926" y="1571612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5036347" y="1107265"/>
            <a:ext cx="1428760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1538" y="4572008"/>
            <a:ext cx="19563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</p:txBody>
      </p:sp>
      <p:sp>
        <p:nvSpPr>
          <p:cNvPr id="19" name="Прямоугольник 13"/>
          <p:cNvSpPr>
            <a:spLocks noChangeArrowheads="1"/>
          </p:cNvSpPr>
          <p:nvPr/>
        </p:nvSpPr>
        <p:spPr bwMode="auto">
          <a:xfrm>
            <a:off x="1071538" y="5072074"/>
            <a:ext cx="8072462" cy="1188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Жасуша мембранасының құрылымы, қасиеттері және қызметтері арасындағы байланысты орнату үшін, жасуша мембранасының қабаттарын анықтайды</a:t>
            </a:r>
          </a:p>
        </p:txBody>
      </p:sp>
      <p:sp>
        <p:nvSpPr>
          <p:cNvPr id="21" name="Прямоугольник 11"/>
          <p:cNvSpPr>
            <a:spLocks noChangeArrowheads="1"/>
          </p:cNvSpPr>
          <p:nvPr/>
        </p:nvSpPr>
        <p:spPr bwMode="auto">
          <a:xfrm>
            <a:off x="285720" y="357166"/>
            <a:ext cx="2571768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Тапсырма</a:t>
            </a:r>
            <a:r>
              <a:rPr lang="kk-KZ" sz="2400" dirty="0">
                <a:solidFill>
                  <a:srgbClr val="002060"/>
                </a:solidFill>
                <a:latin typeface="Century Gothic" pitchFamily="34" charset="0"/>
                <a:cs typeface="Times New Roman" pitchFamily="18" charset="0"/>
              </a:rPr>
              <a:t>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12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285720" y="6643710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571472" y="685487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8" name="Прямоугольник 17"/>
          <p:cNvSpPr/>
          <p:nvPr/>
        </p:nvSpPr>
        <p:spPr>
          <a:xfrm>
            <a:off x="285720" y="357166"/>
            <a:ext cx="8286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Тапсырма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Madina\Desktop\OqXbDtnfflowclPkDTT1vQ.jpg"/>
          <p:cNvPicPr>
            <a:picLocks noChangeAspect="1" noChangeArrowheads="1"/>
          </p:cNvPicPr>
          <p:nvPr/>
        </p:nvPicPr>
        <p:blipFill>
          <a:blip r:embed="rId4"/>
          <a:srcRect t="9262"/>
          <a:stretch>
            <a:fillRect/>
          </a:stretch>
        </p:blipFill>
        <p:spPr bwMode="auto">
          <a:xfrm>
            <a:off x="1214414" y="1500174"/>
            <a:ext cx="6350000" cy="3857652"/>
          </a:xfrm>
          <a:prstGeom prst="rect">
            <a:avLst/>
          </a:prstGeom>
          <a:noFill/>
        </p:spPr>
      </p:pic>
      <p:sp>
        <p:nvSpPr>
          <p:cNvPr id="19" name="Скругленный прямоугольник 18"/>
          <p:cNvSpPr/>
          <p:nvPr/>
        </p:nvSpPr>
        <p:spPr>
          <a:xfrm>
            <a:off x="1357290" y="2000240"/>
            <a:ext cx="2286016" cy="1000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214414" y="4000504"/>
            <a:ext cx="2643206" cy="1285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14414" y="1500174"/>
            <a:ext cx="15001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214414" y="3643314"/>
            <a:ext cx="128588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143636" y="1571612"/>
            <a:ext cx="114300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286512" y="3214686"/>
            <a:ext cx="585417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sz="1400" dirty="0" smtClean="0"/>
              <a:t>          </a:t>
            </a:r>
            <a:endParaRPr lang="ru-RU" sz="1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857884" y="3929066"/>
            <a:ext cx="128588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kk-KZ" sz="1400" dirty="0" smtClean="0"/>
          </a:p>
          <a:p>
            <a:endParaRPr lang="ru-RU" sz="1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0" y="1000108"/>
            <a:ext cx="91440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Тапсырма.Эндоцитоз және экзоцитоздың айырмашылығы неде?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00034" y="5286388"/>
            <a:ext cx="78581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algn="just">
              <a:buFont typeface="Arial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 мембранасының қызметтері арасындағы байланысты орнату үшін,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эндоцитоз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экзоцитоздың айырмашылығын анықтайды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13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8" name="Прямоугольник 17"/>
          <p:cNvSpPr/>
          <p:nvPr/>
        </p:nvSpPr>
        <p:spPr>
          <a:xfrm>
            <a:off x="285720" y="357166"/>
            <a:ext cx="8286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Madina\Desktop\OqXbDtnfflowclPkDTT1vQ.jpg"/>
          <p:cNvPicPr>
            <a:picLocks noChangeAspect="1" noChangeArrowheads="1"/>
          </p:cNvPicPr>
          <p:nvPr/>
        </p:nvPicPr>
        <p:blipFill>
          <a:blip r:embed="rId4"/>
          <a:srcRect t="9262"/>
          <a:stretch>
            <a:fillRect/>
          </a:stretch>
        </p:blipFill>
        <p:spPr bwMode="auto">
          <a:xfrm>
            <a:off x="1071538" y="1214422"/>
            <a:ext cx="6350000" cy="4137038"/>
          </a:xfrm>
          <a:prstGeom prst="rect">
            <a:avLst/>
          </a:prstGeom>
          <a:noFill/>
        </p:spPr>
      </p:pic>
      <p:sp>
        <p:nvSpPr>
          <p:cNvPr id="19" name="Скругленный прямоугольник 18"/>
          <p:cNvSpPr/>
          <p:nvPr/>
        </p:nvSpPr>
        <p:spPr>
          <a:xfrm>
            <a:off x="1071538" y="1643050"/>
            <a:ext cx="2786082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Ол серпімді және үнемі жаңарып отырады, эндоцитоз кезінде мембрананың бөлігі мембранакөпіршіктерінің құрамымен жойылып отырады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071538" y="3857628"/>
            <a:ext cx="2786082" cy="14287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42976" y="3929066"/>
            <a:ext cx="264320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Бірақ заттар бөлінгенде </a:t>
            </a:r>
          </a:p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мембрананың бөлшегі </a:t>
            </a:r>
          </a:p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экзоцитозды көпіршіктердің оған тіркелуі кезінде қайта қалпына келеді.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71538" y="1285860"/>
            <a:ext cx="135024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эндоцитоз 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071538" y="3429000"/>
            <a:ext cx="128588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экзоцитоз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000760" y="1285860"/>
            <a:ext cx="147386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плазмалемма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143636" y="3214686"/>
            <a:ext cx="889731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Везикула</a:t>
            </a:r>
            <a:endParaRPr lang="ru-RU" sz="1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857884" y="3929066"/>
            <a:ext cx="121444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Везикуланың бөлінуі</a:t>
            </a:r>
            <a:endParaRPr lang="ru-RU" sz="1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7158" y="5143512"/>
            <a:ext cx="85011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>
              <a:buFont typeface="Arial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 мембранасының қызметтері арасындағы байланысты орнату үшін,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эндоцитоз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экзоцитоздың айырмашылығын анықтайды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11"/>
          <p:cNvSpPr>
            <a:spLocks noChangeArrowheads="1"/>
          </p:cNvSpPr>
          <p:nvPr/>
        </p:nvSpPr>
        <p:spPr bwMode="auto">
          <a:xfrm>
            <a:off x="571472" y="928670"/>
            <a:ext cx="2500330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kk-KZ" sz="2400" dirty="0">
                <a:solidFill>
                  <a:srgbClr val="002060"/>
                </a:solidFill>
                <a:latin typeface="Century Gothic" pitchFamily="34" charset="0"/>
                <a:cs typeface="Times New Roman" pitchFamily="18" charset="0"/>
              </a:rPr>
              <a:t>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D3D2BEA5-0062-471A-9819-C6DBC8A4B1EF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14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610974" cy="71877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13317" name="Google Shape;124;p4"/>
          <p:cNvCxnSpPr>
            <a:cxnSpLocks noChangeShapeType="1"/>
          </p:cNvCxnSpPr>
          <p:nvPr/>
        </p:nvCxnSpPr>
        <p:spPr bwMode="auto">
          <a:xfrm flipV="1">
            <a:off x="332583" y="6519636"/>
            <a:ext cx="8094666" cy="1439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13318" name="Google Shape;125;p4"/>
          <p:cNvCxnSpPr>
            <a:cxnSpLocks noChangeShapeType="1"/>
          </p:cNvCxnSpPr>
          <p:nvPr/>
        </p:nvCxnSpPr>
        <p:spPr bwMode="auto">
          <a:xfrm>
            <a:off x="1071538" y="6858000"/>
            <a:ext cx="6500858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319" name="Прямоугольник 9"/>
          <p:cNvSpPr>
            <a:spLocks noChangeArrowheads="1"/>
          </p:cNvSpPr>
          <p:nvPr/>
        </p:nvSpPr>
        <p:spPr bwMode="auto">
          <a:xfrm>
            <a:off x="9144000" y="6369891"/>
            <a:ext cx="369235" cy="30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fld id="{51536530-AA71-47B4-87B7-8E07BA85469E}" type="slidenum">
              <a:rPr lang="ru-RU" altLang="ru-RU" sz="1400" b="1">
                <a:solidFill>
                  <a:srgbClr val="002060"/>
                </a:solidFill>
              </a:rPr>
              <a:pPr/>
              <a:t>14</a:t>
            </a:fld>
            <a:endParaRPr lang="ru-RU" dirty="0"/>
          </a:p>
        </p:txBody>
      </p:sp>
      <p:sp>
        <p:nvSpPr>
          <p:cNvPr id="13320" name="Прямоугольник 11"/>
          <p:cNvSpPr>
            <a:spLocks noChangeArrowheads="1"/>
          </p:cNvSpPr>
          <p:nvPr/>
        </p:nvSpPr>
        <p:spPr bwMode="auto">
          <a:xfrm>
            <a:off x="2867003" y="383000"/>
            <a:ext cx="4239417" cy="587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Сабақты бекіту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1" name="Rectangle 1"/>
          <p:cNvSpPr>
            <a:spLocks noChangeArrowheads="1"/>
          </p:cNvSpPr>
          <p:nvPr/>
        </p:nvSpPr>
        <p:spPr bwMode="auto">
          <a:xfrm>
            <a:off x="642910" y="1071546"/>
            <a:ext cx="3535220" cy="5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Биологиялық диктант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2" name="Rectangle 2"/>
          <p:cNvSpPr>
            <a:spLocks noChangeArrowheads="1"/>
          </p:cNvSpPr>
          <p:nvPr/>
        </p:nvSpPr>
        <p:spPr bwMode="auto">
          <a:xfrm>
            <a:off x="357158" y="5286388"/>
            <a:ext cx="8643998" cy="81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Жасуша мембранасының құрылысын, құрылымын біледі;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1472" y="1571612"/>
            <a:ext cx="800105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Мембрананың негізгі фосфолипидтердің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.........................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 қабатынан тұрады. Оның құрамына фосфолипидтен басқа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.................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молекулалары кіреді. Мембрана арқылы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..............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липидтерден иондар өте алмайды. Сонымен қатар нәруыздық каналдар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  .................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аталады. Сыртқы жасуша мембранасымен  жасушаарлық мембраналар арасынан бөлу үшін, оны цитоплазмалық мембрана немесе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.........................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атайды.</a:t>
            </a: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0F462884-74EE-4AD4-8498-5B7C1FD4E686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15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610974" cy="71877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4341" name="Прямоугольник 7"/>
          <p:cNvSpPr>
            <a:spLocks noChangeArrowheads="1"/>
          </p:cNvSpPr>
          <p:nvPr/>
        </p:nvSpPr>
        <p:spPr bwMode="auto">
          <a:xfrm>
            <a:off x="9144000" y="6326696"/>
            <a:ext cx="352945" cy="308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fld id="{7E17A8AC-AC56-4073-9013-EB41745DCFC6}" type="slidenum">
              <a:rPr lang="ru-RU" altLang="ru-RU" sz="1400" b="1">
                <a:solidFill>
                  <a:srgbClr val="002060"/>
                </a:solidFill>
              </a:rPr>
              <a:pPr/>
              <a:t>15</a:t>
            </a:fld>
            <a:endParaRPr lang="ru-RU" dirty="0"/>
          </a:p>
        </p:txBody>
      </p:sp>
      <p:cxnSp>
        <p:nvCxnSpPr>
          <p:cNvPr id="14342" name="Google Shape;124;p4"/>
          <p:cNvCxnSpPr>
            <a:cxnSpLocks noChangeShapeType="1"/>
          </p:cNvCxnSpPr>
          <p:nvPr/>
        </p:nvCxnSpPr>
        <p:spPr bwMode="auto">
          <a:xfrm>
            <a:off x="366521" y="662618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14343" name="Google Shape;125;p4"/>
          <p:cNvCxnSpPr>
            <a:cxnSpLocks noChangeShapeType="1"/>
          </p:cNvCxnSpPr>
          <p:nvPr/>
        </p:nvCxnSpPr>
        <p:spPr bwMode="auto">
          <a:xfrm rot="10800000" flipH="1">
            <a:off x="414032" y="6852241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4345" name="Прямоугольник 11"/>
          <p:cNvSpPr>
            <a:spLocks noChangeArrowheads="1"/>
          </p:cNvSpPr>
          <p:nvPr/>
        </p:nvSpPr>
        <p:spPr bwMode="auto">
          <a:xfrm>
            <a:off x="3575608" y="406037"/>
            <a:ext cx="2602079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жауап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57158" y="5286388"/>
            <a:ext cx="8643998" cy="81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Жасуша мембранасының құрылысын, құрылымын біледі;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472" y="1857364"/>
            <a:ext cx="807249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Мембрананың негізгі фосфолипидтердің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биомолекулалы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 қабатынан тұрады. Оның құрамына фосфолипидтен басқа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нәруыз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молекулалары кіреді. Мембрана арқылы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полюссіз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липидтерден иондар өте алмайды. Сонымен қатар нәруыздық каналдар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ион сорғылары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аталады.Сыртқы жасуша мембранасымен  жасушаарлық мембраналар арасынан бөлу үшін, оны цитоплазмалық мембрана немесе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плазмалемма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атайды.</a:t>
            </a: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642910" y="1142984"/>
            <a:ext cx="3463782" cy="5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Биологиялық диктант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495482" y="1599673"/>
            <a:ext cx="4381952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4" name="Содержимое 3"/>
          <p:cNvSpPr>
            <a:spLocks noGrp="1"/>
          </p:cNvSpPr>
          <p:nvPr>
            <p:ph sz="half" idx="2"/>
          </p:nvPr>
        </p:nvSpPr>
        <p:spPr>
          <a:xfrm>
            <a:off x="5029472" y="1599673"/>
            <a:ext cx="4380595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875992CB-7A8B-4985-87A2-1425F71B0CD8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16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35033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5367" name="Прямоугольник 6"/>
          <p:cNvSpPr>
            <a:spLocks noChangeArrowheads="1"/>
          </p:cNvSpPr>
          <p:nvPr/>
        </p:nvSpPr>
        <p:spPr bwMode="auto">
          <a:xfrm>
            <a:off x="3927197" y="383000"/>
            <a:ext cx="2502245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Прямоугольник 7"/>
          <p:cNvSpPr>
            <a:spLocks noChangeArrowheads="1"/>
          </p:cNvSpPr>
          <p:nvPr/>
        </p:nvSpPr>
        <p:spPr bwMode="auto">
          <a:xfrm>
            <a:off x="8967528" y="5969613"/>
            <a:ext cx="352945" cy="308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>
              <a:buSzPts val="1100"/>
            </a:pPr>
            <a:fld id="{A630265F-6A3E-4468-A4CF-452309B7BA33}" type="slidenum">
              <a:rPr lang="ru-RU" altLang="ru-RU" sz="14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400" b="1" dirty="0">
              <a:solidFill>
                <a:srgbClr val="002060"/>
              </a:solidFill>
            </a:endParaRPr>
          </a:p>
        </p:txBody>
      </p:sp>
      <p:sp>
        <p:nvSpPr>
          <p:cNvPr id="15369" name="Прямоугольник 8"/>
          <p:cNvSpPr>
            <a:spLocks noChangeArrowheads="1"/>
          </p:cNvSpPr>
          <p:nvPr/>
        </p:nvSpPr>
        <p:spPr bwMode="auto">
          <a:xfrm>
            <a:off x="901368" y="1209473"/>
            <a:ext cx="5924052" cy="89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algn="just"/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 сіздер:</a:t>
            </a:r>
            <a:endParaRPr lang="kk-KZ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500" b="1" dirty="0">
              <a:solidFill>
                <a:srgbClr val="002060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1928802"/>
            <a:ext cx="64294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 мембранасының сұйық кристалды моделін пайдаланып, жасуша мембранасының құрылымы, қасиеттері және қызметтері арасындағы байланысты орнаттыңыздар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7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2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78" name="Прямоугольник 9"/>
          <p:cNvSpPr>
            <a:spLocks noChangeArrowheads="1"/>
          </p:cNvSpPr>
          <p:nvPr/>
        </p:nvSpPr>
        <p:spPr bwMode="auto">
          <a:xfrm>
            <a:off x="3643306" y="357166"/>
            <a:ext cx="2336173" cy="5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Прямоугольник 9"/>
          <p:cNvSpPr>
            <a:spLocks noChangeArrowheads="1"/>
          </p:cNvSpPr>
          <p:nvPr/>
        </p:nvSpPr>
        <p:spPr bwMode="auto">
          <a:xfrm>
            <a:off x="285720" y="1785926"/>
            <a:ext cx="8286808" cy="1804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10.4.2.2 жасуша мембранасының сұйық кристалды моделін пайдаланып, жасуша мембранасының құрылымы, қасиеттері және қызметтері арасындағы байланысты орнату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Прямоугольник 8"/>
          <p:cNvSpPr>
            <a:spLocks noChangeArrowheads="1"/>
          </p:cNvSpPr>
          <p:nvPr/>
        </p:nvSpPr>
        <p:spPr bwMode="auto">
          <a:xfrm>
            <a:off x="214282" y="4143380"/>
            <a:ext cx="8929718" cy="94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 мембранасының құрылымы, қасиеттері және қызметтері арасындағы байланыс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Прямоугольник 9"/>
          <p:cNvSpPr>
            <a:spLocks noChangeArrowheads="1"/>
          </p:cNvSpPr>
          <p:nvPr/>
        </p:nvSpPr>
        <p:spPr bwMode="auto">
          <a:xfrm>
            <a:off x="2928926" y="3643314"/>
            <a:ext cx="4929222" cy="46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3564749" y="1108684"/>
            <a:ext cx="2102968" cy="46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just"/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3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357166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Жасуша мембранасы</a:t>
            </a:r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85984" y="4357694"/>
            <a:ext cx="417454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https://youtu.be/dEOBOsyE_Oo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098" name="Picture 2" descr="C:\Users\Madina\Desktop\E28703a_szennyviz_109_nagyitott.jpg"/>
          <p:cNvPicPr>
            <a:picLocks noChangeAspect="1" noChangeArrowheads="1"/>
          </p:cNvPicPr>
          <p:nvPr/>
        </p:nvPicPr>
        <p:blipFill>
          <a:blip r:embed="rId5"/>
          <a:srcRect l="8918" t="13333" r="9036" b="8889"/>
          <a:stretch>
            <a:fillRect/>
          </a:stretch>
        </p:blipFill>
        <p:spPr bwMode="auto">
          <a:xfrm>
            <a:off x="1714480" y="1643050"/>
            <a:ext cx="5357850" cy="2500330"/>
          </a:xfrm>
          <a:prstGeom prst="rect">
            <a:avLst/>
          </a:prstGeom>
          <a:noFill/>
        </p:spPr>
      </p:pic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571604" y="5286388"/>
          <a:ext cx="6096000" cy="35052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Осы сілтемені көріп, сабақты бастаймыз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4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571472" y="1357298"/>
            <a:ext cx="3500462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4448" y="357166"/>
            <a:ext cx="5215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Цитоплазмалық мембрана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20" y="1000108"/>
            <a:ext cx="464347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kk-KZ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Жасушалар мембранасын жасушааралық </a:t>
            </a:r>
          </a:p>
          <a:p>
            <a:pPr>
              <a:lnSpc>
                <a:spcPct val="115000"/>
              </a:lnSpc>
            </a:pPr>
            <a:r>
              <a:rPr lang="kk-KZ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мембраналар арасынан бөлу үшін оны </a:t>
            </a:r>
            <a:r>
              <a:rPr lang="kk-KZ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цитоплазмалық мембрана </a:t>
            </a:r>
            <a:r>
              <a:rPr lang="kk-KZ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немесе </a:t>
            </a:r>
          </a:p>
          <a:p>
            <a:pPr>
              <a:lnSpc>
                <a:spcPct val="115000"/>
              </a:lnSpc>
            </a:pPr>
            <a:r>
              <a:rPr lang="kk-KZ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плазмалемма </a:t>
            </a:r>
            <a:r>
              <a:rPr lang="kk-KZ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дейді. </a:t>
            </a:r>
            <a:endParaRPr lang="ru-RU" sz="1600" dirty="0">
              <a:solidFill>
                <a:srgbClr val="002060"/>
              </a:solidFill>
              <a:ea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57752" y="5143512"/>
            <a:ext cx="4286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Мембрананың көрші жасушалардың 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цитоплазмасымен қосылған жері 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саңылау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арқылы үзіледі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Madina\Desktop\fff5f92770c60ea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1142984"/>
            <a:ext cx="3548064" cy="357190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6572264" y="1071546"/>
            <a:ext cx="17411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плазмалемма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6572264" y="1357298"/>
            <a:ext cx="857256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6572264" y="4714884"/>
            <a:ext cx="24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Қалыңдығы 7-10 нм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Madina\Desktop\img8.jpg"/>
          <p:cNvPicPr>
            <a:picLocks noChangeAspect="1" noChangeArrowheads="1"/>
          </p:cNvPicPr>
          <p:nvPr/>
        </p:nvPicPr>
        <p:blipFill>
          <a:blip r:embed="rId5"/>
          <a:srcRect l="42969" t="20455" r="10156" b="9091"/>
          <a:stretch>
            <a:fillRect/>
          </a:stretch>
        </p:blipFill>
        <p:spPr bwMode="auto">
          <a:xfrm>
            <a:off x="357158" y="3214686"/>
            <a:ext cx="4286280" cy="3071834"/>
          </a:xfrm>
          <a:prstGeom prst="rect">
            <a:avLst/>
          </a:prstGeom>
          <a:noFill/>
        </p:spPr>
      </p:pic>
      <p:cxnSp>
        <p:nvCxnSpPr>
          <p:cNvPr id="26" name="Прямая со стрелкой 25"/>
          <p:cNvCxnSpPr/>
          <p:nvPr/>
        </p:nvCxnSpPr>
        <p:spPr>
          <a:xfrm rot="5400000" flipH="1" flipV="1">
            <a:off x="7393801" y="4250537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0" y="2857496"/>
            <a:ext cx="112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саңылау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rot="16200000" flipH="1">
            <a:off x="224922" y="3418360"/>
            <a:ext cx="1630932" cy="12235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5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8" name="Прямоугольник 17"/>
          <p:cNvSpPr/>
          <p:nvPr/>
        </p:nvSpPr>
        <p:spPr>
          <a:xfrm>
            <a:off x="285720" y="357166"/>
            <a:ext cx="8286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Цитоплазмалық</a:t>
            </a: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мембрананың қызметі 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2052" name="Picture 4" descr="C:\Users\Madina\Desktop\OqXbDtnfflowclPkDTT1vQ.jpg"/>
          <p:cNvPicPr>
            <a:picLocks noChangeAspect="1" noChangeArrowheads="1"/>
          </p:cNvPicPr>
          <p:nvPr/>
        </p:nvPicPr>
        <p:blipFill>
          <a:blip r:embed="rId4"/>
          <a:srcRect t="9262"/>
          <a:stretch>
            <a:fillRect/>
          </a:stretch>
        </p:blipFill>
        <p:spPr bwMode="auto">
          <a:xfrm>
            <a:off x="1214414" y="1500174"/>
            <a:ext cx="6350000" cy="4137038"/>
          </a:xfrm>
          <a:prstGeom prst="rect">
            <a:avLst/>
          </a:prstGeom>
          <a:noFill/>
        </p:spPr>
      </p:pic>
      <p:sp>
        <p:nvSpPr>
          <p:cNvPr id="19" name="Скругленный прямоугольник 18"/>
          <p:cNvSpPr/>
          <p:nvPr/>
        </p:nvSpPr>
        <p:spPr>
          <a:xfrm>
            <a:off x="857224" y="1928802"/>
            <a:ext cx="2857520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 серпімді және үнемі жаңарып отырады, эндоцитоз кезінде мембрананың бөлігі мембранакөпіршіктерінің құрамымен жойылып отырады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285852" y="4143380"/>
            <a:ext cx="2786082" cy="14287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357290" y="4286256"/>
            <a:ext cx="264320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Бірақ заттар бөлінгенде </a:t>
            </a:r>
          </a:p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мембрананың бөлшегі </a:t>
            </a:r>
          </a:p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экзоцитозды көпіршіктердің оған тіркелуі кезінде қайта қалпына келеді. 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14414" y="1500174"/>
            <a:ext cx="135024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эндоцитоз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14414" y="3714752"/>
            <a:ext cx="128588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экзоцитоз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43636" y="1571612"/>
            <a:ext cx="147386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плазмалемма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1472" y="5715016"/>
            <a:ext cx="7923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Везикуланың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ішіндегі заттар сыртқа шығарылып, оның мембранасы  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сыртқы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цитоплазмалық мембранамен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бірігіп кетеді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143636" y="3214686"/>
            <a:ext cx="889731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Везикула</a:t>
            </a:r>
            <a:endParaRPr lang="ru-RU" sz="1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857884" y="3929066"/>
            <a:ext cx="121444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Везикуланың бөлінуі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6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214282" y="6286520"/>
            <a:ext cx="764386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571472" y="6500834"/>
            <a:ext cx="6858048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223" name="Прямоугольник 12"/>
          <p:cNvSpPr>
            <a:spLocks noChangeArrowheads="1"/>
          </p:cNvSpPr>
          <p:nvPr/>
        </p:nvSpPr>
        <p:spPr bwMode="auto">
          <a:xfrm>
            <a:off x="3643306" y="1357298"/>
            <a:ext cx="2352908" cy="38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нәруыз каналдары</a:t>
            </a:r>
            <a:endParaRPr lang="ru-RU" sz="20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571472" y="285728"/>
            <a:ext cx="7858180" cy="5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Фосфолипидті биомолекулалы қос қабат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472" y="5072074"/>
            <a:ext cx="8786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Нәруызды қабаттың біреуі –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фосфолипидтің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сыртында,екіншісі жасушаның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ішкі бөлігімен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байланысқан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Madina\Desktop\Без названия (1).jpg"/>
          <p:cNvPicPr>
            <a:picLocks noChangeAspect="1" noChangeArrowheads="1"/>
          </p:cNvPicPr>
          <p:nvPr/>
        </p:nvPicPr>
        <p:blipFill>
          <a:blip r:embed="rId4"/>
          <a:srcRect t="10526" r="3448"/>
          <a:stretch>
            <a:fillRect/>
          </a:stretch>
        </p:blipFill>
        <p:spPr bwMode="auto">
          <a:xfrm>
            <a:off x="1500166" y="2000240"/>
            <a:ext cx="6000792" cy="2428892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6072198" y="1142984"/>
            <a:ext cx="20871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биомолекулалы 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 қабат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7158" y="1643050"/>
            <a:ext cx="2912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нәруыз молекулалары 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>
            <a:off x="6822297" y="2178835"/>
            <a:ext cx="1143008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928926" y="2000240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>
            <a:off x="4357686" y="214311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00034" y="4643446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 фосфолипид қабатына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жартылай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немесе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толық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еніп те кетуі мүмкін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201063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7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 flipV="1">
            <a:off x="529418" y="6500834"/>
            <a:ext cx="7257292" cy="21681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flipV="1">
            <a:off x="826707" y="6643710"/>
            <a:ext cx="6459937" cy="54466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1" name="TextBox 10"/>
          <p:cNvSpPr txBox="1"/>
          <p:nvPr/>
        </p:nvSpPr>
        <p:spPr>
          <a:xfrm>
            <a:off x="1285852" y="357166"/>
            <a:ext cx="61101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Жасушалық мембрананың рөлі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472" y="1142984"/>
            <a:ext cx="8858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Полюссіз липидтерден иондар өте алмайды. Сонымен қатар нәруыздық каналдар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ион сорғылары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аталады. Олар градиент концентрациясына қарсы тасымалдауды жүзеге асырады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282" y="4857760"/>
            <a:ext cx="85725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Ион сорғылары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АТФ энергиясын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пайдалана отырып, плазмалемманың сыртына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 ионын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шығарады, ал ішкі жағынан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К+ ионын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енгізеді. Осылайша тірі жасушалардың мембраналары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сыртқы жағынан оң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,ал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ішкі жағынан теріс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зарядталады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2" descr="C:\Users\Madina\Desktop\4586bd107e900ed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357430"/>
            <a:ext cx="8501122" cy="2428892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429388" y="1928802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ион сорғылары </a:t>
            </a:r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7001686" y="264238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501222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558253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8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522515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826707" y="6698176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7" name="Содержимое 4"/>
          <p:cNvSpPr>
            <a:spLocks noGrp="1"/>
          </p:cNvSpPr>
          <p:nvPr>
            <p:ph idx="1"/>
          </p:nvPr>
        </p:nvSpPr>
        <p:spPr>
          <a:xfrm>
            <a:off x="0" y="357166"/>
            <a:ext cx="8786874" cy="6429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34" y="1643050"/>
            <a:ext cx="36433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Мембрананың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 заряды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жасушаның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тірі екендігін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көрсететін ең негізгі белгі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болып табылады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3357562"/>
            <a:ext cx="392909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Жасуша тіршілігін жойған кезде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және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сыртқы иондардың 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мөлшері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тең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болады. Мембрана заряды жойылады</a:t>
            </a:r>
            <a:endParaRPr lang="ru-RU" sz="2000" dirty="0" smtClean="0">
              <a:solidFill>
                <a:srgbClr val="002060"/>
              </a:solidFill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 descr="C:\Users\Madina\Desktop\unnamed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58" y="1428736"/>
            <a:ext cx="4214842" cy="392909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857224" y="357166"/>
            <a:ext cx="7358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Жасуша тіршілігін жойған кезде .... </a:t>
            </a:r>
            <a:r>
              <a:rPr lang="kk-KZ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950896"/>
            <a:ext cx="642910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9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214282" y="6072206"/>
            <a:ext cx="7786742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428596" y="6357958"/>
            <a:ext cx="6929486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2" name="Содержимое 4"/>
          <p:cNvSpPr>
            <a:spLocks noGrp="1"/>
          </p:cNvSpPr>
          <p:nvPr>
            <p:ph idx="1"/>
          </p:nvPr>
        </p:nvSpPr>
        <p:spPr>
          <a:xfrm>
            <a:off x="0" y="1142984"/>
            <a:ext cx="4214810" cy="18573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өлі жасушаның энергия жұмсамайтынын және белсенді тасымалдауды жүзеге асыра алмайтынын көрсетеді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357166"/>
            <a:ext cx="7572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Өлі  жасуша энергия өндіре алмайды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Madina\Desktop\d43517dd111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1142984"/>
            <a:ext cx="4357718" cy="3514727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571472" y="3500438"/>
            <a:ext cx="35004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Яғни өлі жасуша энергия өндіре  алмайды, демек, белсенді тасымалдауды </a:t>
            </a: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асырмайды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4266</TotalTime>
  <Words>629</Words>
  <Application>Microsoft Office PowerPoint</Application>
  <PresentationFormat>Экран (4:3)</PresentationFormat>
  <Paragraphs>113</Paragraphs>
  <Slides>16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Madina</dc:creator>
  <cp:lastModifiedBy>Huawei</cp:lastModifiedBy>
  <cp:revision>359</cp:revision>
  <dcterms:created xsi:type="dcterms:W3CDTF">2020-07-14T09:45:37Z</dcterms:created>
  <dcterms:modified xsi:type="dcterms:W3CDTF">2024-11-02T17:20:46Z</dcterms:modified>
</cp:coreProperties>
</file>