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docProps/core.xml" ContentType="application/vnd.openxmlformats-package.core-properties+xml"/>
  <Override PartName="/docProps/app.xml" ContentType="application/vnd.openxmlformats-officedocument.extended-properties+xml"/>
  <Override PartName="/_rels/.rels" ContentType="application/vnd.openxmlformats-package.relationship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_rels/presentation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media/image1.png" ContentType="image/png"/>
  <Override PartName="/ppt/media/image4.jpeg" ContentType="image/jpeg"/>
  <Override PartName="/ppt/media/image2.png" ContentType="image/png"/>
  <Override PartName="/ppt/media/image3.jpeg" ContentType="image/jpeg"/>
  <Override PartName="/ppt/media/image5.jpeg" ContentType="image/jpeg"/>
  <Override PartName="/ppt/media/image10.jpeg" ContentType="image/jpeg"/>
  <Override PartName="/ppt/media/image6.jpeg" ContentType="image/jpeg"/>
  <Override PartName="/ppt/media/image7.jpeg" ContentType="image/jpeg"/>
  <Override PartName="/ppt/media/image8.jpeg" ContentType="image/jpeg"/>
  <Override PartName="/ppt/media/image9.jpeg" ContentType="image/jpeg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0.xml" ContentType="application/vnd.openxmlformats-officedocument.presentationml.slide+xml"/>
  <Override PartName="/ppt/slides/slide3.xml" ContentType="application/vnd.openxmlformats-officedocument.presentationml.slide+xml"/>
  <Override PartName="/ppt/slides/slide11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4.xml" ContentType="application/vnd.openxmlformats-officedocument.presentationml.slide+xml"/>
  <Override PartName="/ppt/slides/slide12.xml" ContentType="application/vnd.openxmlformats-officedocument.presentationml.slide+xml"/>
  <Override PartName="/ppt/slides/slide9.xml" ContentType="application/vnd.openxmlformats-officedocument.presentationml.slide+xml"/>
  <Override PartName="/ppt/slides/slide5.xml" ContentType="application/vnd.openxmlformats-officedocument.presentationml.slide+xml"/>
  <Override PartName="/ppt/slides/_rels/slide13.xml.rels" ContentType="application/vnd.openxmlformats-package.relationships+xml"/>
  <Override PartName="/ppt/slides/_rels/slide9.xml.rels" ContentType="application/vnd.openxmlformats-package.relationships+xml"/>
  <Override PartName="/ppt/slides/_rels/slide12.xml.rels" ContentType="application/vnd.openxmlformats-package.relationships+xml"/>
  <Override PartName="/ppt/slides/_rels/slide8.xml.rels" ContentType="application/vnd.openxmlformats-package.relationships+xml"/>
  <Override PartName="/ppt/slides/_rels/slide11.xml.rels" ContentType="application/vnd.openxmlformats-package.relationships+xml"/>
  <Override PartName="/ppt/slides/_rels/slide7.xml.rels" ContentType="application/vnd.openxmlformats-package.relationships+xml"/>
  <Override PartName="/ppt/slides/_rels/slide10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13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</p:sldIdLst>
  <p:sldSz cx="10691813" cy="7559675"/>
  <p:notesSz cx="6796088" cy="9928225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59C03BC2-CC19-4620-BBD8-46EB09D6234B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34960" y="303120"/>
            <a:ext cx="9623520" cy="1260720"/>
          </a:xfrm>
          <a:prstGeom prst="rect">
            <a:avLst/>
          </a:prstGeom>
          <a:noFill/>
          <a:ln w="0">
            <a:noFill/>
          </a:ln>
        </p:spPr>
        <p:txBody>
          <a:bodyPr lIns="99720" rIns="99720" tIns="49680" bIns="496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4800" strike="noStrike" u="none">
                <a:solidFill>
                  <a:srgbClr val="000000"/>
                </a:solidFill>
                <a:uFillTx/>
                <a:latin typeface="Calibri"/>
              </a:rPr>
              <a:t>Click to edit the title text format</a:t>
            </a:r>
            <a:endParaRPr b="0" lang="ru-RU" sz="4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34960" y="1763640"/>
            <a:ext cx="9623520" cy="4991040"/>
          </a:xfrm>
          <a:prstGeom prst="rect">
            <a:avLst/>
          </a:prstGeom>
          <a:noFill/>
          <a:ln w="0">
            <a:noFill/>
          </a:ln>
        </p:spPr>
        <p:txBody>
          <a:bodyPr lIns="99720" rIns="99720" tIns="49680" bIns="49680" anchor="t">
            <a:normAutofit/>
          </a:bodyPr>
          <a:p>
            <a:pPr marL="372960" indent="-372960">
              <a:spcBef>
                <a:spcPts val="876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3500" strike="noStrike" u="none">
                <a:solidFill>
                  <a:srgbClr val="000000"/>
                </a:solidFill>
                <a:uFillTx/>
                <a:latin typeface="Calibri"/>
              </a:rPr>
              <a:t>Click to edit the outline text format</a:t>
            </a:r>
            <a:endParaRPr b="0" lang="ru-RU" sz="35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lvl="1" marL="808200" indent="-311400">
              <a:spcBef>
                <a:spcPts val="876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3500" strike="noStrike" u="none">
                <a:solidFill>
                  <a:srgbClr val="000000"/>
                </a:solidFill>
                <a:uFillTx/>
                <a:latin typeface="Calibri"/>
              </a:rPr>
              <a:t>Second Outline Level</a:t>
            </a:r>
            <a:endParaRPr b="0" lang="ru-RU" sz="35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lvl="2" marL="1244520" indent="-247680">
              <a:spcBef>
                <a:spcPts val="876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3500" strike="noStrike" u="none">
                <a:solidFill>
                  <a:srgbClr val="000000"/>
                </a:solidFill>
                <a:uFillTx/>
                <a:latin typeface="Calibri"/>
              </a:rPr>
              <a:t>Third Outline Level</a:t>
            </a:r>
            <a:endParaRPr b="0" lang="ru-RU" sz="35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lvl="3" marL="1741320" indent="-247320">
              <a:spcBef>
                <a:spcPts val="876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3500" strike="noStrike" u="none">
                <a:solidFill>
                  <a:srgbClr val="000000"/>
                </a:solidFill>
                <a:uFillTx/>
                <a:latin typeface="Calibri"/>
              </a:rPr>
              <a:t>Fourth Outline Level</a:t>
            </a:r>
            <a:endParaRPr b="0" lang="ru-RU" sz="35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lvl="4" marL="2239920" indent="-247680">
              <a:spcBef>
                <a:spcPts val="876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3500" strike="noStrike" u="none">
                <a:solidFill>
                  <a:srgbClr val="000000"/>
                </a:solidFill>
                <a:uFillTx/>
                <a:latin typeface="Calibri"/>
              </a:rPr>
              <a:t>Fifth Outline Level</a:t>
            </a:r>
            <a:endParaRPr b="0" lang="ru-RU" sz="35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lvl="5" marL="2239920" indent="-247680">
              <a:spcBef>
                <a:spcPts val="876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3500" strike="noStrike" u="none">
                <a:solidFill>
                  <a:srgbClr val="000000"/>
                </a:solidFill>
                <a:uFillTx/>
                <a:latin typeface="Calibri"/>
              </a:rPr>
              <a:t>Sixth Outline Level</a:t>
            </a:r>
            <a:endParaRPr b="0" lang="ru-RU" sz="35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lvl="6" marL="2239920" indent="-247680">
              <a:spcBef>
                <a:spcPts val="876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3500" strike="noStrike" u="none">
                <a:solidFill>
                  <a:srgbClr val="000000"/>
                </a:solidFill>
                <a:uFillTx/>
                <a:latin typeface="Calibri"/>
              </a:rPr>
              <a:t>Seventh Outline Level</a:t>
            </a:r>
            <a:endParaRPr b="0" lang="ru-RU" sz="35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534960" y="7008840"/>
            <a:ext cx="2495520" cy="401760"/>
          </a:xfrm>
          <a:prstGeom prst="rect">
            <a:avLst/>
          </a:prstGeom>
          <a:noFill/>
          <a:ln w="0">
            <a:noFill/>
          </a:ln>
        </p:spPr>
        <p:txBody>
          <a:bodyPr lIns="99720" rIns="99720" tIns="49680" bIns="4968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15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652920" y="7008840"/>
            <a:ext cx="3387600" cy="401760"/>
          </a:xfrm>
          <a:prstGeom prst="rect">
            <a:avLst/>
          </a:prstGeom>
          <a:noFill/>
          <a:ln w="0">
            <a:noFill/>
          </a:ln>
        </p:spPr>
        <p:txBody>
          <a:bodyPr lIns="99720" rIns="99720" tIns="49680" bIns="4968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15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7662960" y="7008840"/>
            <a:ext cx="2495520" cy="401760"/>
          </a:xfrm>
          <a:prstGeom prst="rect">
            <a:avLst/>
          </a:prstGeom>
          <a:noFill/>
          <a:ln w="0">
            <a:noFill/>
          </a:ln>
        </p:spPr>
        <p:txBody>
          <a:bodyPr lIns="99720" rIns="99720" tIns="49680" bIns="49680" anchor="ctr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ru-RU" sz="1300" strike="noStrike" u="none">
                <a:solidFill>
                  <a:srgbClr val="898989"/>
                </a:solidFill>
                <a:uFillTx/>
                <a:latin typeface="Arial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FDCE85E0-D261-402F-8F81-C36FC9F62720}" type="slidenum">
              <a:rPr b="0" lang="ru-RU" sz="1300" strike="noStrike" u="none">
                <a:solidFill>
                  <a:srgbClr val="898989"/>
                </a:solidFill>
                <a:uFillTx/>
                <a:latin typeface="Arial"/>
              </a:rPr>
              <a:t>&lt;number&gt;</a:t>
            </a:fld>
            <a:endParaRPr b="0" lang="ru-RU" sz="13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9.jpeg"/><Relationship Id="rId3" Type="http://schemas.openxmlformats.org/officeDocument/2006/relationships/slideLayout" Target="../slideLayouts/slideLayout1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10.jpeg"/><Relationship Id="rId3" Type="http://schemas.openxmlformats.org/officeDocument/2006/relationships/slideLayout" Target="../slideLayouts/slideLayout1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hyperlink" Target="https://kk.wikipedia.org/wiki/&#1051;&#1072;&#1090;&#1099;&#1085;_&#1090;&#1110;&#1083;&#1110;" TargetMode="External"/><Relationship Id="rId3" Type="http://schemas.openxmlformats.org/officeDocument/2006/relationships/image" Target="../media/image2.png"/><Relationship Id="rId4" Type="http://schemas.openxmlformats.org/officeDocument/2006/relationships/image" Target="../media/image3.jpeg"/><Relationship Id="rId5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4.jpeg"/><Relationship Id="rId3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5.jpeg"/><Relationship Id="rId3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5.jpeg"/><Relationship Id="rId3" Type="http://schemas.openxmlformats.org/officeDocument/2006/relationships/image" Target="../media/image6.jpeg"/><Relationship Id="rId4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7.jpeg"/><Relationship Id="rId3" Type="http://schemas.openxmlformats.org/officeDocument/2006/relationships/image" Target="../media/image8.jpeg"/><Relationship Id="rId4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Google Shape;76;p1"/>
          <p:cNvSpPr/>
          <p:nvPr/>
        </p:nvSpPr>
        <p:spPr>
          <a:xfrm>
            <a:off x="803160" y="3240000"/>
            <a:ext cx="9018720" cy="1790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56520" rIns="56520" tIns="28440" bIns="28440" anchor="t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3600" strike="noStrike" u="none">
                <a:solidFill>
                  <a:srgbClr val="002060"/>
                </a:solidFill>
                <a:uFillTx/>
                <a:latin typeface="Times New Roman"/>
                <a:ea typeface="Times New Roman"/>
              </a:rPr>
              <a:t>Тақырыбы:Дезоксирибонуклеин қышқылы молекулаларының қызметі</a:t>
            </a:r>
            <a:r>
              <a:rPr b="0" lang="ru-RU" sz="3600" strike="noStrike" u="none">
                <a:solidFill>
                  <a:srgbClr val="000000"/>
                </a:solidFill>
                <a:uFillTx/>
                <a:latin typeface="Times New Roman"/>
              </a:rPr>
              <a:t> </a:t>
            </a:r>
            <a:endParaRPr b="0" lang="ru-RU" sz="36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002060"/>
                </a:solidFill>
                <a:uFillTx/>
                <a:latin typeface="Times New Roman"/>
                <a:ea typeface="Times New Roman"/>
              </a:rPr>
              <a:t>10</a:t>
            </a:r>
            <a:r>
              <a:rPr b="1" lang="kk-KZ" sz="3600" strike="noStrike" u="none">
                <a:solidFill>
                  <a:srgbClr val="002060"/>
                </a:solidFill>
                <a:uFillTx/>
                <a:latin typeface="Times New Roman"/>
                <a:ea typeface="Times New Roman"/>
              </a:rPr>
              <a:t>сынып</a:t>
            </a:r>
            <a:endParaRPr b="0" lang="ru-RU" sz="36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36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36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cxnSp>
        <p:nvCxnSpPr>
          <p:cNvPr id="6" name="Google Shape;77;p1"/>
          <p:cNvCxnSpPr/>
          <p:nvPr/>
        </p:nvCxnSpPr>
        <p:spPr>
          <a:xfrm>
            <a:off x="1428840" y="6406920"/>
            <a:ext cx="8115840" cy="1080"/>
          </a:xfrm>
          <a:prstGeom prst="straightConnector1">
            <a:avLst/>
          </a:prstGeom>
          <a:ln w="38160">
            <a:solidFill>
              <a:srgbClr val="090f78"/>
            </a:solidFill>
            <a:miter/>
          </a:ln>
        </p:spPr>
      </p:cxnSp>
      <p:cxnSp>
        <p:nvCxnSpPr>
          <p:cNvPr id="7" name="Google Shape;78;p1"/>
          <p:cNvCxnSpPr/>
          <p:nvPr/>
        </p:nvCxnSpPr>
        <p:spPr>
          <a:xfrm>
            <a:off x="1494000" y="6706800"/>
            <a:ext cx="7850880" cy="1080"/>
          </a:xfrm>
          <a:prstGeom prst="straightConnector1">
            <a:avLst/>
          </a:prstGeom>
          <a:ln w="38160">
            <a:solidFill>
              <a:srgbClr val="00b050"/>
            </a:solidFill>
            <a:miter/>
          </a:ln>
        </p:spPr>
      </p:cxn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0" name="Picture 2" descr="C:\Users\Типография\Desktop\Безымянный.png"/>
          <p:cNvPicPr/>
          <p:nvPr/>
        </p:nvPicPr>
        <p:blipFill>
          <a:blip r:embed="rId1"/>
          <a:srcRect l="11758" t="0" r="11484" b="0"/>
          <a:stretch/>
        </p:blipFill>
        <p:spPr>
          <a:xfrm>
            <a:off x="0" y="-36360"/>
            <a:ext cx="10693440" cy="7597800"/>
          </a:xfrm>
          <a:prstGeom prst="rect">
            <a:avLst/>
          </a:prstGeom>
          <a:ln w="0">
            <a:noFill/>
          </a:ln>
        </p:spPr>
      </p:pic>
      <p:sp>
        <p:nvSpPr>
          <p:cNvPr id="101" name="Google Shape;123;p4"/>
          <p:cNvSpPr/>
          <p:nvPr/>
        </p:nvSpPr>
        <p:spPr>
          <a:xfrm>
            <a:off x="8191440" y="6678720"/>
            <a:ext cx="2405160" cy="40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720" rIns="90720" tIns="45360" bIns="45360" anchor="ctr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4DBAEA45-027E-4300-A030-E3D28672749E}" type="slidenum">
              <a:rPr b="1" lang="ru-RU" sz="1400" strike="noStrike" u="none">
                <a:solidFill>
                  <a:srgbClr val="002060"/>
                </a:solidFill>
                <a:uFillTx/>
                <a:latin typeface="Arial"/>
              </a:rPr>
              <a:t>&lt;number&gt;</a:t>
            </a:fld>
            <a:endParaRPr b="0" lang="ru-RU" sz="1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02" name="Прямоугольник 12"/>
          <p:cNvSpPr/>
          <p:nvPr/>
        </p:nvSpPr>
        <p:spPr>
          <a:xfrm>
            <a:off x="-406440" y="409680"/>
            <a:ext cx="110998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400" strike="noStrike" u="none">
                <a:solidFill>
                  <a:srgbClr val="ffffff"/>
                </a:solidFill>
                <a:uFillTx/>
                <a:latin typeface="Times New Roman"/>
                <a:ea typeface="Times New Roman"/>
              </a:rPr>
              <a:t>Тапсырма </a:t>
            </a:r>
            <a:r>
              <a:rPr b="0" lang="kk-KZ" sz="2400" strike="noStrike" u="none">
                <a:solidFill>
                  <a:srgbClr val="ffffff"/>
                </a:solidFill>
                <a:uFillTx/>
                <a:latin typeface="Times New Roman"/>
              </a:rPr>
              <a:t>№1. </a:t>
            </a:r>
            <a:r>
              <a:rPr b="1" lang="kk-KZ" sz="2400" strike="noStrike" u="none">
                <a:solidFill>
                  <a:srgbClr val="ffffff"/>
                </a:solidFill>
                <a:uFillTx/>
                <a:latin typeface="Times New Roman"/>
              </a:rPr>
              <a:t>Кестедегі  терминдердің анықтамасын жазу</a:t>
            </a:r>
            <a:r>
              <a:rPr b="0" lang="ru-RU" sz="2400" strike="noStrike" u="none">
                <a:solidFill>
                  <a:srgbClr val="ffffff"/>
                </a:solidFill>
                <a:uFillTx/>
                <a:latin typeface="Times New Roman"/>
              </a:rPr>
              <a:t> </a:t>
            </a:r>
            <a:endParaRPr b="0" lang="ru-RU" sz="2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03" name="Rectangle 39"/>
          <p:cNvSpPr/>
          <p:nvPr/>
        </p:nvSpPr>
        <p:spPr>
          <a:xfrm>
            <a:off x="0" y="2664000"/>
            <a:ext cx="10693440" cy="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-46440" bIns="-46440" anchor="ctr">
            <a:spAutoFit/>
          </a:bodyPr>
          <a:p>
            <a:endParaRPr b="0" lang="ru-RU" sz="15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graphicFrame>
        <p:nvGraphicFramePr>
          <p:cNvPr id="104" name=""/>
          <p:cNvGraphicFramePr/>
          <p:nvPr/>
        </p:nvGraphicFramePr>
        <p:xfrm>
          <a:off x="1341360" y="1428840"/>
          <a:ext cx="7596360" cy="3848040"/>
        </p:xfrm>
        <a:graphic>
          <a:graphicData uri="http://schemas.openxmlformats.org/drawingml/2006/table">
            <a:tbl>
              <a:tblPr/>
              <a:tblGrid>
                <a:gridCol w="3797280"/>
                <a:gridCol w="3799080"/>
              </a:tblGrid>
              <a:tr h="98424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kk-KZ" sz="24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</a:rPr>
                        <a:t>Терминдер</a:t>
                      </a:r>
                      <a:endParaRPr b="0" lang="ru-RU" sz="24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kk-KZ" sz="24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</a:rPr>
                        <a:t>Терминдер анықтамасы</a:t>
                      </a:r>
                      <a:endParaRPr b="0" lang="ru-RU" sz="24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71604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kk-KZ" sz="2400" strike="noStrike" u="none">
                          <a:solidFill>
                            <a:srgbClr val="202122"/>
                          </a:solidFill>
                          <a:uFillTx/>
                          <a:latin typeface="Times New Roman"/>
                        </a:rPr>
                        <a:t>Репликация-</a:t>
                      </a:r>
                      <a:endParaRPr b="0" lang="ru-RU" sz="24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ru-RU" sz="15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71568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kk-KZ" sz="2400" strike="noStrike" u="none">
                          <a:solidFill>
                            <a:srgbClr val="202122"/>
                          </a:solidFill>
                          <a:uFillTx/>
                          <a:latin typeface="Times New Roman"/>
                        </a:rPr>
                        <a:t>Генетикалық код</a:t>
                      </a:r>
                      <a:r>
                        <a:rPr b="0" lang="kk-KZ" sz="2400" strike="noStrike" u="none">
                          <a:solidFill>
                            <a:srgbClr val="202122"/>
                          </a:solidFill>
                          <a:uFillTx/>
                          <a:latin typeface="Times New Roman"/>
                        </a:rPr>
                        <a:t> </a:t>
                      </a:r>
                      <a:endParaRPr b="0" lang="ru-RU" sz="24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ru-RU" sz="15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71604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kk-KZ" sz="2400" strike="noStrike" u="none">
                          <a:solidFill>
                            <a:srgbClr val="202122"/>
                          </a:solidFill>
                          <a:uFillTx/>
                          <a:latin typeface="Times New Roman"/>
                          <a:ea typeface="Times New Roman"/>
                        </a:rPr>
                        <a:t>Транскрипция</a:t>
                      </a:r>
                      <a:endParaRPr b="0" lang="ru-RU" sz="24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ru-RU" sz="15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71604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kk-KZ" sz="2400" strike="noStrike" u="none">
                          <a:solidFill>
                            <a:srgbClr val="202122"/>
                          </a:solidFill>
                          <a:uFillTx/>
                          <a:latin typeface="Times New Roman"/>
                          <a:ea typeface="Times New Roman"/>
                        </a:rPr>
                        <a:t>Трансляция</a:t>
                      </a:r>
                      <a:endParaRPr b="0" lang="ru-RU" sz="24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ru-RU" sz="15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105" name="Прямоугольник 13"/>
          <p:cNvSpPr/>
          <p:nvPr/>
        </p:nvSpPr>
        <p:spPr>
          <a:xfrm>
            <a:off x="399960" y="5680080"/>
            <a:ext cx="10293480" cy="119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kk-KZ" sz="2400" strike="noStrike" u="none">
                <a:solidFill>
                  <a:srgbClr val="002060"/>
                </a:solidFill>
                <a:uFillTx/>
                <a:latin typeface="Times New Roman"/>
              </a:rPr>
              <a:t>Дескриптор: </a:t>
            </a:r>
            <a:endParaRPr b="0" lang="ru-RU" sz="2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kk-KZ" sz="2400" strike="noStrike" u="none">
                <a:solidFill>
                  <a:srgbClr val="000000"/>
                </a:solidFill>
                <a:uFillTx/>
                <a:latin typeface="Times New Roman"/>
              </a:rPr>
              <a:t>1.ДНҚ-ның құрылымы мен қызметін көрсететін терминдер  анықтамаларын жазады.</a:t>
            </a:r>
            <a:endParaRPr b="0" lang="ru-RU" sz="2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6" name="Picture 2" descr="C:\Users\Типография\Desktop\Безымянный.png"/>
          <p:cNvPicPr/>
          <p:nvPr/>
        </p:nvPicPr>
        <p:blipFill>
          <a:blip r:embed="rId1"/>
          <a:srcRect l="11758" t="0" r="11484" b="0"/>
          <a:stretch/>
        </p:blipFill>
        <p:spPr>
          <a:xfrm>
            <a:off x="0" y="58680"/>
            <a:ext cx="10693440" cy="7502760"/>
          </a:xfrm>
          <a:prstGeom prst="rect">
            <a:avLst/>
          </a:prstGeom>
          <a:ln w="0">
            <a:noFill/>
          </a:ln>
        </p:spPr>
      </p:pic>
      <p:sp>
        <p:nvSpPr>
          <p:cNvPr id="107" name="Google Shape;123;p4"/>
          <p:cNvSpPr/>
          <p:nvPr/>
        </p:nvSpPr>
        <p:spPr>
          <a:xfrm>
            <a:off x="8182080" y="6626160"/>
            <a:ext cx="2404800" cy="40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720" rIns="90720" tIns="45360" bIns="45360" anchor="ctr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6049EB16-731A-4864-A29E-A17E082C2164}" type="slidenum">
              <a:rPr b="1" lang="ru-RU" sz="1400" strike="noStrike" u="none">
                <a:solidFill>
                  <a:srgbClr val="002060"/>
                </a:solidFill>
                <a:uFillTx/>
                <a:latin typeface="Arial"/>
              </a:rPr>
              <a:t>&lt;number&gt;</a:t>
            </a:fld>
            <a:endParaRPr b="0" lang="ru-RU" sz="1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08" name="Прямоугольник 11"/>
          <p:cNvSpPr/>
          <p:nvPr/>
        </p:nvSpPr>
        <p:spPr>
          <a:xfrm>
            <a:off x="-579600" y="534960"/>
            <a:ext cx="106934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400" strike="noStrike" u="none">
                <a:solidFill>
                  <a:srgbClr val="ffffff"/>
                </a:solidFill>
                <a:uFillTx/>
                <a:latin typeface="Times New Roman"/>
              </a:rPr>
              <a:t>Тапсырма №2. </a:t>
            </a:r>
            <a:endParaRPr b="0" lang="ru-RU" sz="2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09" name="Rectangle 27"/>
          <p:cNvSpPr/>
          <p:nvPr/>
        </p:nvSpPr>
        <p:spPr>
          <a:xfrm>
            <a:off x="329400" y="6415200"/>
            <a:ext cx="936936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kk-KZ" sz="2400" strike="noStrike" u="none">
                <a:solidFill>
                  <a:srgbClr val="000000"/>
                </a:solidFill>
                <a:uFillTx/>
                <a:latin typeface="Times New Roman"/>
              </a:rPr>
              <a:t>ДНҚ-ның құрылысы мен қызметі арасындағы байланысты орнатады</a:t>
            </a:r>
            <a:br>
              <a:rPr sz="2400"/>
            </a:br>
            <a:endParaRPr b="0" lang="ru-RU" sz="2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10" name="Прямоугольник 12"/>
          <p:cNvSpPr/>
          <p:nvPr/>
        </p:nvSpPr>
        <p:spPr>
          <a:xfrm>
            <a:off x="444600" y="5964120"/>
            <a:ext cx="381636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3200" strike="noStrike" u="none">
                <a:solidFill>
                  <a:srgbClr val="002060"/>
                </a:solidFill>
                <a:uFillTx/>
                <a:latin typeface="Century Gothic"/>
              </a:rPr>
              <a:t>Дескриптор</a:t>
            </a:r>
            <a:r>
              <a:rPr b="1" lang="kk-KZ" sz="3200" strike="noStrike" u="none">
                <a:solidFill>
                  <a:srgbClr val="ff0000"/>
                </a:solidFill>
                <a:uFillTx/>
                <a:latin typeface="Century Gothic"/>
              </a:rPr>
              <a:t>:</a:t>
            </a:r>
            <a:endParaRPr b="0" lang="ru-RU" sz="32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pic>
        <p:nvPicPr>
          <p:cNvPr id="111" name="Picture 30" descr="-1234"/>
          <p:cNvPicPr/>
          <p:nvPr/>
        </p:nvPicPr>
        <p:blipFill>
          <a:blip r:embed="rId2"/>
          <a:srcRect l="1894" t="18843" r="1650" b="5489"/>
          <a:stretch/>
        </p:blipFill>
        <p:spPr>
          <a:xfrm>
            <a:off x="596880" y="1351080"/>
            <a:ext cx="8940960" cy="4530600"/>
          </a:xfrm>
          <a:prstGeom prst="rect">
            <a:avLst/>
          </a:prstGeom>
          <a:ln w="0">
            <a:noFill/>
          </a:ln>
        </p:spPr>
      </p:pic>
      <p:cxnSp>
        <p:nvCxnSpPr>
          <p:cNvPr id="112" name="Google Shape;77;p1"/>
          <p:cNvCxnSpPr/>
          <p:nvPr/>
        </p:nvCxnSpPr>
        <p:spPr>
          <a:xfrm>
            <a:off x="1422000" y="7043400"/>
            <a:ext cx="8116200" cy="1080"/>
          </a:xfrm>
          <a:prstGeom prst="straightConnector1">
            <a:avLst/>
          </a:prstGeom>
          <a:ln w="38160">
            <a:solidFill>
              <a:srgbClr val="090f78"/>
            </a:solidFill>
            <a:miter/>
          </a:ln>
        </p:spPr>
      </p:cxnSp>
      <p:cxnSp>
        <p:nvCxnSpPr>
          <p:cNvPr id="113" name="Google Shape;78;p1"/>
          <p:cNvCxnSpPr/>
          <p:nvPr/>
        </p:nvCxnSpPr>
        <p:spPr>
          <a:xfrm>
            <a:off x="1487520" y="7343280"/>
            <a:ext cx="7850880" cy="1080"/>
          </a:xfrm>
          <a:prstGeom prst="straightConnector1">
            <a:avLst/>
          </a:prstGeom>
          <a:ln w="38160">
            <a:solidFill>
              <a:srgbClr val="00b050"/>
            </a:solidFill>
            <a:miter/>
          </a:ln>
        </p:spPr>
      </p:cxn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4" name="Picture 2" descr="C:\Users\Типография\Desktop\Безымянный.png"/>
          <p:cNvPicPr/>
          <p:nvPr/>
        </p:nvPicPr>
        <p:blipFill>
          <a:blip r:embed="rId1"/>
          <a:srcRect l="11758" t="0" r="11484" b="0"/>
          <a:stretch/>
        </p:blipFill>
        <p:spPr>
          <a:xfrm>
            <a:off x="0" y="0"/>
            <a:ext cx="10693440" cy="7561440"/>
          </a:xfrm>
          <a:prstGeom prst="rect">
            <a:avLst/>
          </a:prstGeom>
          <a:ln w="0">
            <a:noFill/>
          </a:ln>
        </p:spPr>
      </p:pic>
      <p:sp>
        <p:nvSpPr>
          <p:cNvPr id="115" name="Google Shape;123;p4"/>
          <p:cNvSpPr/>
          <p:nvPr/>
        </p:nvSpPr>
        <p:spPr>
          <a:xfrm>
            <a:off x="8182080" y="6675480"/>
            <a:ext cx="2404800" cy="40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720" rIns="90720" tIns="45360" bIns="45360" anchor="ctr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B963548D-5B10-4AE6-BEB0-081C6676AFE7}" type="slidenum">
              <a:rPr b="1" lang="ru-RU" sz="1400" strike="noStrike" u="none">
                <a:solidFill>
                  <a:srgbClr val="002060"/>
                </a:solidFill>
                <a:uFillTx/>
                <a:latin typeface="Arial"/>
              </a:rPr>
              <a:t>&lt;number&gt;</a:t>
            </a:fld>
            <a:endParaRPr b="0" lang="ru-RU" sz="1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16" name="Прямоугольник 11"/>
          <p:cNvSpPr/>
          <p:nvPr/>
        </p:nvSpPr>
        <p:spPr>
          <a:xfrm>
            <a:off x="247680" y="492120"/>
            <a:ext cx="100774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400" strike="noStrike" u="none">
                <a:solidFill>
                  <a:srgbClr val="ffffff"/>
                </a:solidFill>
                <a:uFillTx/>
                <a:latin typeface="Times New Roman"/>
              </a:rPr>
              <a:t>Бекіту.Тапсырма №3. </a:t>
            </a:r>
            <a:r>
              <a:rPr b="0" lang="kk-KZ" sz="2400" strike="noStrike" u="none">
                <a:solidFill>
                  <a:srgbClr val="ffffff"/>
                </a:solidFill>
                <a:uFillTx/>
                <a:latin typeface="Times New Roman"/>
              </a:rPr>
              <a:t>Генетикалық код кестесімен жұмыс орындау</a:t>
            </a:r>
            <a:endParaRPr b="0" lang="ru-RU" sz="2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17" name="Прямоугольник 13"/>
          <p:cNvSpPr/>
          <p:nvPr/>
        </p:nvSpPr>
        <p:spPr>
          <a:xfrm>
            <a:off x="247680" y="6191280"/>
            <a:ext cx="11068200" cy="1252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kk-KZ" sz="2800" strike="noStrike" u="none">
                <a:solidFill>
                  <a:srgbClr val="002060"/>
                </a:solidFill>
                <a:uFillTx/>
                <a:latin typeface="Times New Roman"/>
                <a:ea typeface="Times New Roman"/>
              </a:rPr>
              <a:t>Дескриптор:</a:t>
            </a:r>
            <a:br>
              <a:rPr sz="2400"/>
            </a:br>
            <a:r>
              <a:rPr b="0" i="1" lang="kk-KZ" sz="24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ДНҚ-ның құрылымы мен қызметі арасындағы байланысты көрсетеді</a:t>
            </a:r>
            <a:r>
              <a:rPr b="0" i="1" lang="ru-RU" sz="24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.</a:t>
            </a:r>
            <a:endParaRPr b="0" lang="ru-RU" sz="2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2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pic>
        <p:nvPicPr>
          <p:cNvPr id="118" name="Picture 74" descr="-1598753"/>
          <p:cNvPicPr/>
          <p:nvPr/>
        </p:nvPicPr>
        <p:blipFill>
          <a:blip r:embed="rId2"/>
          <a:srcRect l="5422" t="2936" r="4566" b="4245"/>
          <a:stretch/>
        </p:blipFill>
        <p:spPr>
          <a:xfrm>
            <a:off x="247680" y="1562040"/>
            <a:ext cx="4673520" cy="4211640"/>
          </a:xfrm>
          <a:prstGeom prst="rect">
            <a:avLst/>
          </a:prstGeom>
          <a:ln w="0">
            <a:noFill/>
          </a:ln>
        </p:spPr>
      </p:pic>
      <p:sp>
        <p:nvSpPr>
          <p:cNvPr id="119" name="Rectangle 75"/>
          <p:cNvSpPr/>
          <p:nvPr/>
        </p:nvSpPr>
        <p:spPr>
          <a:xfrm>
            <a:off x="5030640" y="1078920"/>
            <a:ext cx="5294520" cy="5214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2400" strike="noStrike" u="none">
                <a:solidFill>
                  <a:srgbClr val="000000"/>
                </a:solidFill>
                <a:uFillTx/>
                <a:latin typeface="Arial"/>
              </a:rPr>
              <a:t>1.тРНҚ антикодоны нәруыз синтезделетін аРНҚ молекуласының триплетіне комплементарлы, аРНҚ нуклеотидтерінің бірізділігін анықтаймыз, олар </a:t>
            </a:r>
            <a:br>
              <a:rPr sz="2400"/>
            </a:br>
            <a:r>
              <a:rPr b="0" lang="kk-KZ" sz="2400" strike="noStrike" u="none">
                <a:solidFill>
                  <a:srgbClr val="000000"/>
                </a:solidFill>
                <a:uFillTx/>
                <a:latin typeface="Arial"/>
              </a:rPr>
              <a:t>УЦГ- ЦГГ-АГУ-ГЦУ-УЦУ</a:t>
            </a:r>
            <a:br>
              <a:rPr sz="2400"/>
            </a:br>
            <a:r>
              <a:rPr b="0" lang="kk-KZ" sz="2400" strike="noStrike" u="none">
                <a:solidFill>
                  <a:srgbClr val="000000"/>
                </a:solidFill>
                <a:uFillTx/>
                <a:latin typeface="Arial"/>
              </a:rPr>
              <a:t>2. аРНҚ кодоны бойынша нәруыз құрамындағы аминқышқылдарын табу.</a:t>
            </a:r>
            <a:br>
              <a:rPr sz="2400"/>
            </a:br>
            <a:r>
              <a:rPr b="0" lang="kk-KZ" sz="2400" strike="noStrike" u="none">
                <a:solidFill>
                  <a:srgbClr val="000000"/>
                </a:solidFill>
                <a:uFillTx/>
                <a:latin typeface="Arial"/>
              </a:rPr>
              <a:t>3. аРНҚ фрагменті бойынша ДНҚ-ның бір тізбегін анықтау.</a:t>
            </a:r>
            <a:br>
              <a:rPr sz="2400"/>
            </a:br>
            <a:r>
              <a:rPr b="0" lang="kk-KZ" sz="2400" strike="noStrike" u="none">
                <a:solidFill>
                  <a:srgbClr val="000000"/>
                </a:solidFill>
                <a:uFillTx/>
                <a:latin typeface="Arial"/>
              </a:rPr>
              <a:t>4. ДНҚ-ның бір тізбегі бойынша екіншісін табу</a:t>
            </a:r>
            <a:r>
              <a:rPr b="0" lang="ru-RU" sz="2400" strike="noStrike" u="none">
                <a:solidFill>
                  <a:srgbClr val="000000"/>
                </a:solidFill>
                <a:uFillTx/>
                <a:latin typeface="Arial"/>
              </a:rPr>
              <a:t> </a:t>
            </a:r>
            <a:endParaRPr b="0" lang="ru-RU" sz="2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cxnSp>
        <p:nvCxnSpPr>
          <p:cNvPr id="120" name="Google Shape;77;p1"/>
          <p:cNvCxnSpPr/>
          <p:nvPr/>
        </p:nvCxnSpPr>
        <p:spPr>
          <a:xfrm>
            <a:off x="1555920" y="7090920"/>
            <a:ext cx="8115840" cy="1080"/>
          </a:xfrm>
          <a:prstGeom prst="straightConnector1">
            <a:avLst/>
          </a:prstGeom>
          <a:ln w="38160">
            <a:solidFill>
              <a:srgbClr val="090f78"/>
            </a:solidFill>
            <a:miter/>
          </a:ln>
        </p:spPr>
      </p:cxnSp>
      <p:cxnSp>
        <p:nvCxnSpPr>
          <p:cNvPr id="121" name="Google Shape;78;p1"/>
          <p:cNvCxnSpPr/>
          <p:nvPr/>
        </p:nvCxnSpPr>
        <p:spPr>
          <a:xfrm>
            <a:off x="1620720" y="7391160"/>
            <a:ext cx="7850880" cy="1080"/>
          </a:xfrm>
          <a:prstGeom prst="straightConnector1">
            <a:avLst/>
          </a:prstGeom>
          <a:ln w="38160">
            <a:solidFill>
              <a:srgbClr val="00b050"/>
            </a:solidFill>
            <a:miter/>
          </a:ln>
        </p:spPr>
      </p:cxn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Номер слайда 4"/>
          <p:cNvSpPr/>
          <p:nvPr/>
        </p:nvSpPr>
        <p:spPr>
          <a:xfrm>
            <a:off x="7662960" y="7008840"/>
            <a:ext cx="2495520" cy="40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9720" rIns="99720" tIns="49680" bIns="49680" anchor="ctr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0C31E06C-0B15-45A7-8243-D61533B22AF7}" type="slidenum">
              <a:rPr b="0" lang="ru-RU" sz="1300" strike="noStrike" u="none">
                <a:solidFill>
                  <a:srgbClr val="898989"/>
                </a:solidFill>
                <a:uFillTx/>
                <a:latin typeface="Arial"/>
              </a:rPr>
              <a:t>&lt;number&gt;</a:t>
            </a:fld>
            <a:endParaRPr b="0" lang="ru-RU" sz="13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pic>
        <p:nvPicPr>
          <p:cNvPr id="123" name="Picture 2" descr="C:\Users\Типография\Desktop\Безымянный.png"/>
          <p:cNvPicPr/>
          <p:nvPr/>
        </p:nvPicPr>
        <p:blipFill>
          <a:blip r:embed="rId1"/>
          <a:srcRect l="11758" t="0" r="11484" b="0"/>
          <a:stretch/>
        </p:blipFill>
        <p:spPr>
          <a:xfrm>
            <a:off x="0" y="125280"/>
            <a:ext cx="10693440" cy="6864480"/>
          </a:xfrm>
          <a:prstGeom prst="rect">
            <a:avLst/>
          </a:prstGeom>
          <a:ln w="0">
            <a:noFill/>
          </a:ln>
        </p:spPr>
      </p:pic>
      <p:sp>
        <p:nvSpPr>
          <p:cNvPr id="124" name="Прямоугольник 9"/>
          <p:cNvSpPr/>
          <p:nvPr/>
        </p:nvSpPr>
        <p:spPr>
          <a:xfrm>
            <a:off x="10196640" y="6165720"/>
            <a:ext cx="43164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181DABAE-04B8-4CB6-873C-4BC7E1EA822B}" type="slidenum">
              <a:rPr b="1" lang="ru-RU" sz="1600" strike="noStrike" u="none">
                <a:solidFill>
                  <a:srgbClr val="002060"/>
                </a:solidFill>
                <a:uFillTx/>
                <a:latin typeface="Arial"/>
              </a:rPr>
              <a:t>&lt;number&gt;</a:t>
            </a:fld>
            <a:endParaRPr b="0" lang="ru-RU" sz="16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25" name="Прямоугольник 11"/>
          <p:cNvSpPr/>
          <p:nvPr/>
        </p:nvSpPr>
        <p:spPr>
          <a:xfrm>
            <a:off x="1714680" y="422280"/>
            <a:ext cx="78721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800" strike="noStrike" u="none">
                <a:solidFill>
                  <a:srgbClr val="ffffff"/>
                </a:solidFill>
                <a:uFillTx/>
                <a:latin typeface="Arial"/>
              </a:rPr>
              <a:t>Сабақты қорытындылау</a:t>
            </a:r>
            <a:endParaRPr b="0" lang="ru-RU" sz="2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26" name="Rectangle 1"/>
          <p:cNvSpPr/>
          <p:nvPr/>
        </p:nvSpPr>
        <p:spPr>
          <a:xfrm>
            <a:off x="374760" y="1059840"/>
            <a:ext cx="10737720" cy="94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marL="285840" indent="-28584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800" strike="noStrike" u="none">
                <a:solidFill>
                  <a:srgbClr val="000000"/>
                </a:solidFill>
                <a:uFillTx/>
                <a:latin typeface="Times New Roman"/>
              </a:rPr>
              <a:t>+ - таңбаларын қолданып  өз өзіңізді бағалаңыз</a:t>
            </a:r>
            <a:endParaRPr b="0" lang="ru-RU" sz="2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marL="285840" indent="-28584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800" strike="noStrike" u="none">
                <a:solidFill>
                  <a:srgbClr val="000000"/>
                </a:solidFill>
                <a:uFillTx/>
                <a:latin typeface="Times New Roman"/>
              </a:rPr>
              <a:t>Бүгінгі сабақта:</a:t>
            </a:r>
            <a:r>
              <a:rPr b="0" lang="kk-KZ" sz="1500" strike="noStrike" u="none">
                <a:solidFill>
                  <a:srgbClr val="000000"/>
                </a:solidFill>
                <a:uFillTx/>
                <a:latin typeface="Times New Roman"/>
              </a:rPr>
              <a:t> </a:t>
            </a:r>
            <a:endParaRPr b="0" lang="ru-RU" sz="15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27" name="Rectangle 81"/>
          <p:cNvSpPr/>
          <p:nvPr/>
        </p:nvSpPr>
        <p:spPr>
          <a:xfrm>
            <a:off x="0" y="1828800"/>
            <a:ext cx="10693440" cy="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-46440" bIns="-46440" anchor="ctr">
            <a:spAutoFit/>
          </a:bodyPr>
          <a:p>
            <a:endParaRPr b="0" lang="ru-RU" sz="15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graphicFrame>
        <p:nvGraphicFramePr>
          <p:cNvPr id="128" name=""/>
          <p:cNvGraphicFramePr/>
          <p:nvPr/>
        </p:nvGraphicFramePr>
        <p:xfrm>
          <a:off x="822240" y="2371680"/>
          <a:ext cx="8724960" cy="4056120"/>
        </p:xfrm>
        <a:graphic>
          <a:graphicData uri="http://schemas.openxmlformats.org/drawingml/2006/table">
            <a:tbl>
              <a:tblPr/>
              <a:tblGrid>
                <a:gridCol w="6189840"/>
                <a:gridCol w="2535120"/>
              </a:tblGrid>
              <a:tr h="81108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7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ru-RU" sz="15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ru-RU" sz="28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  <a:ea typeface="Times New Roman"/>
                        </a:rPr>
                        <a:t>          </a:t>
                      </a:r>
                      <a:r>
                        <a:rPr b="1" lang="ru-RU" sz="28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  <a:ea typeface="Times New Roman"/>
                        </a:rPr>
                        <a:t>+    -</a:t>
                      </a:r>
                      <a:r>
                        <a:rPr b="0" lang="ru-RU" sz="28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  <a:ea typeface="Times New Roman"/>
                        </a:rPr>
                        <a:t> </a:t>
                      </a:r>
                      <a:endParaRPr b="0" lang="ru-RU" sz="28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81144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kk-KZ" sz="28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  <a:ea typeface="Times New Roman"/>
                        </a:rPr>
                        <a:t>Мен ...............түсіндім  </a:t>
                      </a:r>
                      <a:endParaRPr b="0" lang="ru-RU" sz="28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7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ru-RU" sz="15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81108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kk-KZ" sz="28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  <a:ea typeface="Times New Roman"/>
                        </a:rPr>
                        <a:t>Мен ............... анықтадым</a:t>
                      </a:r>
                      <a:r>
                        <a:rPr b="0" lang="ru-RU" sz="28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  <a:ea typeface="Times New Roman"/>
                        </a:rPr>
                        <a:t> </a:t>
                      </a:r>
                      <a:endParaRPr b="0" lang="ru-RU" sz="28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7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ru-RU" sz="15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81144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kk-KZ" sz="28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  <a:ea typeface="Times New Roman"/>
                        </a:rPr>
                        <a:t>Мен ............. ажырата аламын</a:t>
                      </a:r>
                      <a:endParaRPr b="0" lang="ru-RU" sz="28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7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ru-RU" sz="15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81108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kk-KZ" sz="28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  <a:ea typeface="Times New Roman"/>
                        </a:rPr>
                        <a:t>Мен ................. орната аламын</a:t>
                      </a:r>
                      <a:endParaRPr b="0" lang="ru-RU" sz="28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7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ru-RU" sz="15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</a:tbl>
          </a:graphicData>
        </a:graphic>
      </p:graphicFrame>
      <p:cxnSp>
        <p:nvCxnSpPr>
          <p:cNvPr id="129" name="Google Shape;77;p1"/>
          <p:cNvCxnSpPr/>
          <p:nvPr/>
        </p:nvCxnSpPr>
        <p:spPr>
          <a:xfrm>
            <a:off x="1592280" y="7024320"/>
            <a:ext cx="8115840" cy="1080"/>
          </a:xfrm>
          <a:prstGeom prst="straightConnector1">
            <a:avLst/>
          </a:prstGeom>
          <a:ln w="38160">
            <a:solidFill>
              <a:srgbClr val="090f78"/>
            </a:solidFill>
            <a:miter/>
          </a:ln>
        </p:spPr>
      </p:cxnSp>
      <p:cxnSp>
        <p:nvCxnSpPr>
          <p:cNvPr id="130" name="Google Shape;78;p1"/>
          <p:cNvCxnSpPr/>
          <p:nvPr/>
        </p:nvCxnSpPr>
        <p:spPr>
          <a:xfrm>
            <a:off x="1658880" y="7324200"/>
            <a:ext cx="7849440" cy="1080"/>
          </a:xfrm>
          <a:prstGeom prst="straightConnector1">
            <a:avLst/>
          </a:prstGeom>
          <a:ln w="38160">
            <a:solidFill>
              <a:srgbClr val="00b050"/>
            </a:solidFill>
            <a:miter/>
          </a:ln>
        </p:spPr>
      </p:cxn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C:\Users\Типография\Desktop\Безымянный.png"/>
          <p:cNvPicPr/>
          <p:nvPr/>
        </p:nvPicPr>
        <p:blipFill>
          <a:blip r:embed="rId1"/>
          <a:srcRect l="11758" t="0" r="11484" b="0"/>
          <a:stretch/>
        </p:blipFill>
        <p:spPr>
          <a:xfrm>
            <a:off x="0" y="0"/>
            <a:ext cx="10693440" cy="7597800"/>
          </a:xfrm>
          <a:prstGeom prst="rect">
            <a:avLst/>
          </a:prstGeom>
          <a:ln w="0">
            <a:noFill/>
          </a:ln>
        </p:spPr>
      </p:pic>
      <p:sp>
        <p:nvSpPr>
          <p:cNvPr id="9" name="Google Shape;123;p4"/>
          <p:cNvSpPr/>
          <p:nvPr/>
        </p:nvSpPr>
        <p:spPr>
          <a:xfrm>
            <a:off x="8182080" y="6662880"/>
            <a:ext cx="2404800" cy="40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720" rIns="90720" tIns="45360" bIns="45360" anchor="ctr">
            <a:noAutofit/>
          </a:bodyPr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1DD0DCD4-5E86-4AE0-8041-FC290B6D7207}" type="slidenum">
              <a:rPr b="1" lang="ru-RU" sz="1400" strike="noStrike" u="none">
                <a:solidFill>
                  <a:srgbClr val="002060"/>
                </a:solidFill>
                <a:uFillTx/>
                <a:latin typeface="Times New Roman"/>
              </a:rPr>
              <a:t>&lt;number&gt;</a:t>
            </a:fld>
            <a:endParaRPr b="0" lang="ru-RU" sz="1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cxnSp>
        <p:nvCxnSpPr>
          <p:cNvPr id="10" name="Google Shape;124;p4"/>
          <p:cNvCxnSpPr/>
          <p:nvPr/>
        </p:nvCxnSpPr>
        <p:spPr>
          <a:xfrm>
            <a:off x="351000" y="7178400"/>
            <a:ext cx="10074960" cy="1080"/>
          </a:xfrm>
          <a:prstGeom prst="straightConnector1">
            <a:avLst/>
          </a:prstGeom>
          <a:ln w="38160">
            <a:solidFill>
              <a:srgbClr val="002060"/>
            </a:solidFill>
            <a:miter/>
          </a:ln>
        </p:spPr>
      </p:cxnSp>
      <p:cxnSp>
        <p:nvCxnSpPr>
          <p:cNvPr id="11" name="Google Shape;125;p4"/>
          <p:cNvCxnSpPr/>
          <p:nvPr/>
        </p:nvCxnSpPr>
        <p:spPr>
          <a:xfrm flipV="1">
            <a:off x="534960" y="7320960"/>
            <a:ext cx="9727200" cy="1080"/>
          </a:xfrm>
          <a:prstGeom prst="straightConnector1">
            <a:avLst/>
          </a:prstGeom>
          <a:ln w="38160">
            <a:solidFill>
              <a:srgbClr val="00b050"/>
            </a:solidFill>
            <a:miter/>
          </a:ln>
        </p:spPr>
      </p:cxnSp>
      <p:sp>
        <p:nvSpPr>
          <p:cNvPr id="12" name="Прямоугольник 9"/>
          <p:cNvSpPr/>
          <p:nvPr/>
        </p:nvSpPr>
        <p:spPr>
          <a:xfrm>
            <a:off x="627120" y="1876320"/>
            <a:ext cx="8999640" cy="1374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2800" strike="noStrike" u="none">
                <a:solidFill>
                  <a:srgbClr val="1f497d"/>
                </a:solidFill>
                <a:uFillTx/>
                <a:latin typeface="Times New Roman"/>
                <a:ea typeface="Times New Roman"/>
              </a:rPr>
              <a:t>10.4.1.8  </a:t>
            </a:r>
            <a:r>
              <a:rPr b="1" lang="kk-KZ" sz="2800" strike="noStrike" u="none">
                <a:solidFill>
                  <a:srgbClr val="1f497d"/>
                </a:solidFill>
                <a:uFillTx/>
                <a:latin typeface="Times New Roman"/>
                <a:ea typeface="Times New Roman"/>
              </a:rPr>
              <a:t>Дезоксирибонуклеин қышқылының құрылымы мен қызметі</a:t>
            </a:r>
            <a:r>
              <a:rPr b="1" lang="ru-RU" sz="2800" strike="noStrike" u="none">
                <a:solidFill>
                  <a:srgbClr val="1f497d"/>
                </a:solidFill>
                <a:uFillTx/>
                <a:latin typeface="Times New Roman"/>
                <a:ea typeface="Times New Roman"/>
              </a:rPr>
              <a:t> арасындағы байланысты орнату</a:t>
            </a:r>
            <a:endParaRPr b="0" lang="ru-RU" sz="2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3" name="Прямоугольник 8"/>
          <p:cNvSpPr/>
          <p:nvPr/>
        </p:nvSpPr>
        <p:spPr>
          <a:xfrm>
            <a:off x="711360" y="4684680"/>
            <a:ext cx="8940600" cy="1069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buClr>
                <a:srgbClr val="1f497d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3200" strike="noStrike" u="none">
                <a:solidFill>
                  <a:srgbClr val="1f497d"/>
                </a:solidFill>
                <a:uFillTx/>
                <a:latin typeface="Times New Roman"/>
              </a:rPr>
              <a:t>Дезоксирибонуклеин қышқылының құрылымы мен қызметі арасындағы байланысты орнатады</a:t>
            </a:r>
            <a:endParaRPr b="0" lang="ru-RU" sz="32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4" name="Прямоугольник 9"/>
          <p:cNvSpPr/>
          <p:nvPr/>
        </p:nvSpPr>
        <p:spPr>
          <a:xfrm>
            <a:off x="3737160" y="3978360"/>
            <a:ext cx="32191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800" strike="noStrike" u="none">
                <a:solidFill>
                  <a:srgbClr val="002060"/>
                </a:solidFill>
                <a:uFillTx/>
                <a:latin typeface="Times New Roman"/>
              </a:rPr>
              <a:t>Бағалау критерийі</a:t>
            </a:r>
            <a:endParaRPr b="0" lang="ru-RU" sz="2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5" name="Прямоугольник 10"/>
          <p:cNvSpPr/>
          <p:nvPr/>
        </p:nvSpPr>
        <p:spPr>
          <a:xfrm>
            <a:off x="4219560" y="1222200"/>
            <a:ext cx="233856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just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800" strike="noStrike" u="none">
                <a:solidFill>
                  <a:srgbClr val="002060"/>
                </a:solidFill>
                <a:uFillTx/>
                <a:latin typeface="Times New Roman"/>
              </a:rPr>
              <a:t>Оқу мақсаты</a:t>
            </a:r>
            <a:endParaRPr b="0" lang="ru-RU" sz="2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2" descr="C:\Users\Типография\Desktop\Безымянный.png"/>
          <p:cNvPicPr/>
          <p:nvPr/>
        </p:nvPicPr>
        <p:blipFill>
          <a:blip r:embed="rId1"/>
          <a:srcRect l="11758" t="0" r="11484" b="0"/>
          <a:stretch/>
        </p:blipFill>
        <p:spPr>
          <a:xfrm>
            <a:off x="0" y="0"/>
            <a:ext cx="10693440" cy="7561440"/>
          </a:xfrm>
          <a:prstGeom prst="rect">
            <a:avLst/>
          </a:prstGeom>
          <a:ln w="0">
            <a:noFill/>
          </a:ln>
        </p:spPr>
      </p:pic>
      <p:sp>
        <p:nvSpPr>
          <p:cNvPr id="17" name="Google Shape;123;p4"/>
          <p:cNvSpPr/>
          <p:nvPr/>
        </p:nvSpPr>
        <p:spPr>
          <a:xfrm>
            <a:off x="8053560" y="6491160"/>
            <a:ext cx="2404800" cy="40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720" rIns="90720" tIns="45360" bIns="45360" anchor="ctr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24A50632-4727-4D82-9AD8-7611C619497A}" type="slidenum">
              <a:rPr b="1" lang="ru-RU" sz="1400" strike="noStrike" u="none">
                <a:solidFill>
                  <a:srgbClr val="002060"/>
                </a:solidFill>
                <a:uFillTx/>
                <a:latin typeface="Arial"/>
              </a:rPr>
              <a:t>&lt;number&gt;</a:t>
            </a:fld>
            <a:endParaRPr b="0" lang="ru-RU" sz="1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8" name="Rectangle 14"/>
          <p:cNvSpPr/>
          <p:nvPr/>
        </p:nvSpPr>
        <p:spPr>
          <a:xfrm>
            <a:off x="438120" y="1733400"/>
            <a:ext cx="3924360" cy="1409760"/>
          </a:xfrm>
          <a:prstGeom prst="rect">
            <a:avLst/>
          </a:prstGeom>
          <a:solidFill>
            <a:srgbClr val="ffff00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400" strike="noStrike" u="none">
                <a:solidFill>
                  <a:srgbClr val="000000"/>
                </a:solidFill>
                <a:uFillTx/>
                <a:latin typeface="Times New Roman"/>
              </a:rPr>
              <a:t>Тұқымқуалаушылық</a:t>
            </a:r>
            <a:endParaRPr b="0" lang="ru-RU" sz="2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400" strike="noStrike" u="none">
                <a:solidFill>
                  <a:srgbClr val="000000"/>
                </a:solidFill>
                <a:uFillTx/>
                <a:latin typeface="Times New Roman"/>
              </a:rPr>
              <a:t> </a:t>
            </a:r>
            <a:r>
              <a:rPr b="1" lang="kk-KZ" sz="2400" strike="noStrike" u="none">
                <a:solidFill>
                  <a:srgbClr val="000000"/>
                </a:solidFill>
                <a:uFillTx/>
                <a:latin typeface="Times New Roman"/>
              </a:rPr>
              <a:t>ақпаратты сақтау</a:t>
            </a:r>
            <a:r>
              <a:rPr b="0" lang="ru-RU" sz="1500" strike="noStrike" u="none">
                <a:solidFill>
                  <a:srgbClr val="ffffff"/>
                </a:solidFill>
                <a:uFillTx/>
                <a:latin typeface="Arial"/>
              </a:rPr>
              <a:t> </a:t>
            </a:r>
            <a:endParaRPr b="0" lang="ru-RU" sz="15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9" name="Rectangle 15"/>
          <p:cNvSpPr/>
          <p:nvPr/>
        </p:nvSpPr>
        <p:spPr>
          <a:xfrm>
            <a:off x="380880" y="4019400"/>
            <a:ext cx="3981600" cy="1847880"/>
          </a:xfrm>
          <a:prstGeom prst="rect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0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Тұқымқуалаушылық ақпаратты</a:t>
            </a:r>
            <a:endParaRPr b="0" lang="ru-RU" sz="20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0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 </a:t>
            </a:r>
            <a:r>
              <a:rPr b="1" lang="kk-KZ" sz="20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ұрпақтан ұрпаққа беруге </a:t>
            </a:r>
            <a:endParaRPr b="0" lang="ru-RU" sz="20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0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қабілеттілігі</a:t>
            </a:r>
            <a:r>
              <a:rPr b="0" lang="ru-RU" sz="20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 </a:t>
            </a:r>
            <a:endParaRPr b="0" lang="ru-RU" sz="20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0" name="Oval 16"/>
          <p:cNvSpPr/>
          <p:nvPr/>
        </p:nvSpPr>
        <p:spPr>
          <a:xfrm>
            <a:off x="4946760" y="1092240"/>
            <a:ext cx="5073480" cy="2608200"/>
          </a:xfrm>
          <a:prstGeom prst="ellipse">
            <a:avLst/>
          </a:prstGeom>
          <a:solidFill>
            <a:srgbClr val="cc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400" strike="noStrike" u="none">
                <a:solidFill>
                  <a:srgbClr val="000000"/>
                </a:solidFill>
                <a:uFillTx/>
                <a:latin typeface="Times New Roman"/>
              </a:rPr>
              <a:t>Нәруыз молекуласындағы </a:t>
            </a:r>
            <a:endParaRPr b="0" lang="ru-RU" sz="2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400" strike="noStrike" u="none">
                <a:solidFill>
                  <a:srgbClr val="000000"/>
                </a:solidFill>
                <a:uFillTx/>
                <a:latin typeface="Times New Roman"/>
              </a:rPr>
              <a:t>амин қышқылдарының бірізділігі</a:t>
            </a:r>
            <a:endParaRPr b="0" lang="ru-RU" sz="2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400" strike="noStrike" u="none">
                <a:solidFill>
                  <a:srgbClr val="000000"/>
                </a:solidFill>
                <a:uFillTx/>
                <a:latin typeface="Times New Roman"/>
              </a:rPr>
              <a:t> </a:t>
            </a:r>
            <a:r>
              <a:rPr b="1" lang="kk-KZ" sz="2400" strike="noStrike" u="none">
                <a:solidFill>
                  <a:srgbClr val="000000"/>
                </a:solidFill>
                <a:uFillTx/>
                <a:latin typeface="Times New Roman"/>
              </a:rPr>
              <a:t>ДНҚ молекуласында нуклеотид </a:t>
            </a:r>
            <a:endParaRPr b="0" lang="ru-RU" sz="2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400" strike="noStrike" u="none">
                <a:solidFill>
                  <a:srgbClr val="000000"/>
                </a:solidFill>
                <a:uFillTx/>
                <a:latin typeface="Times New Roman"/>
              </a:rPr>
              <a:t>қалдықтарының орналасатын </a:t>
            </a:r>
            <a:endParaRPr b="0" lang="ru-RU" sz="2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400" strike="noStrike" u="none">
                <a:solidFill>
                  <a:srgbClr val="000000"/>
                </a:solidFill>
                <a:uFillTx/>
                <a:latin typeface="Times New Roman"/>
              </a:rPr>
              <a:t>ретімен анықталады</a:t>
            </a:r>
            <a:r>
              <a:rPr b="0" lang="ru-RU" sz="2400" strike="noStrike" u="none">
                <a:solidFill>
                  <a:srgbClr val="000000"/>
                </a:solidFill>
                <a:uFillTx/>
                <a:latin typeface="Times New Roman"/>
              </a:rPr>
              <a:t> </a:t>
            </a:r>
            <a:endParaRPr b="0" lang="ru-RU" sz="2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1" name="Oval 17"/>
          <p:cNvSpPr/>
          <p:nvPr/>
        </p:nvSpPr>
        <p:spPr>
          <a:xfrm>
            <a:off x="5346720" y="4000680"/>
            <a:ext cx="4946760" cy="2514600"/>
          </a:xfrm>
          <a:prstGeom prst="ellipse">
            <a:avLst/>
          </a:prstGeom>
          <a:solidFill>
            <a:srgbClr val="cc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4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ДНҚ-ның өздігінен екі еселену</a:t>
            </a:r>
            <a:endParaRPr b="0" lang="ru-RU" sz="2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4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 </a:t>
            </a:r>
            <a:r>
              <a:rPr b="1" lang="kk-KZ" sz="24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қабілетіне, </a:t>
            </a:r>
            <a:endParaRPr b="0" lang="ru-RU" sz="2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4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яғни репликациялану</a:t>
            </a:r>
            <a:endParaRPr b="0" lang="ru-RU" sz="2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4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 </a:t>
            </a:r>
            <a:r>
              <a:rPr b="1" lang="kk-KZ" sz="24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қабілетіне байланысты</a:t>
            </a:r>
            <a:r>
              <a:rPr b="0" lang="kk-KZ" sz="2400" strike="noStrike" u="none">
                <a:solidFill>
                  <a:srgbClr val="ffffff"/>
                </a:solidFill>
                <a:uFillTx/>
                <a:latin typeface="Times New Roman"/>
                <a:ea typeface="Times New Roman"/>
              </a:rPr>
              <a:t> </a:t>
            </a:r>
            <a:endParaRPr b="0" lang="ru-RU" sz="2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2" name="Text Box 18"/>
          <p:cNvSpPr/>
          <p:nvPr/>
        </p:nvSpPr>
        <p:spPr>
          <a:xfrm>
            <a:off x="3406680" y="512640"/>
            <a:ext cx="455112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3200" strike="noStrike" u="none">
                <a:solidFill>
                  <a:srgbClr val="ffffff"/>
                </a:solidFill>
                <a:uFillTx/>
                <a:latin typeface="Times New Roman"/>
              </a:rPr>
              <a:t>ДНҚ-ның негізгі қызметі</a:t>
            </a:r>
            <a:endParaRPr b="0" lang="ru-RU" sz="32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3" name="Line 23"/>
          <p:cNvSpPr/>
          <p:nvPr/>
        </p:nvSpPr>
        <p:spPr>
          <a:xfrm>
            <a:off x="4362480" y="2438280"/>
            <a:ext cx="50004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ru-RU" sz="15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4" name="Line 24"/>
          <p:cNvSpPr/>
          <p:nvPr/>
        </p:nvSpPr>
        <p:spPr>
          <a:xfrm>
            <a:off x="4497480" y="5202360"/>
            <a:ext cx="84924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ru-RU" sz="15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cxnSp>
        <p:nvCxnSpPr>
          <p:cNvPr id="25" name="Google Shape;77;p1"/>
          <p:cNvCxnSpPr/>
          <p:nvPr/>
        </p:nvCxnSpPr>
        <p:spPr>
          <a:xfrm>
            <a:off x="1289160" y="6967080"/>
            <a:ext cx="8115840" cy="1080"/>
          </a:xfrm>
          <a:prstGeom prst="straightConnector1">
            <a:avLst/>
          </a:prstGeom>
          <a:ln w="38160">
            <a:solidFill>
              <a:srgbClr val="090f78"/>
            </a:solidFill>
            <a:miter/>
          </a:ln>
        </p:spPr>
      </p:cxnSp>
      <p:cxnSp>
        <p:nvCxnSpPr>
          <p:cNvPr id="26" name="Google Shape;78;p1"/>
          <p:cNvCxnSpPr/>
          <p:nvPr/>
        </p:nvCxnSpPr>
        <p:spPr>
          <a:xfrm>
            <a:off x="1353600" y="7268760"/>
            <a:ext cx="7851240" cy="1080"/>
          </a:xfrm>
          <a:prstGeom prst="straightConnector1">
            <a:avLst/>
          </a:prstGeom>
          <a:ln w="38160">
            <a:solidFill>
              <a:srgbClr val="00b050"/>
            </a:solidFill>
            <a:miter/>
          </a:ln>
        </p:spPr>
      </p:cxn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" name="Picture 2" descr="C:\Users\Типография\Desktop\Безымянный.png"/>
          <p:cNvPicPr/>
          <p:nvPr/>
        </p:nvPicPr>
        <p:blipFill>
          <a:blip r:embed="rId1"/>
          <a:srcRect l="11758" t="0" r="11484" b="0"/>
          <a:stretch/>
        </p:blipFill>
        <p:spPr>
          <a:xfrm>
            <a:off x="-171360" y="0"/>
            <a:ext cx="10864800" cy="7561440"/>
          </a:xfrm>
          <a:prstGeom prst="rect">
            <a:avLst/>
          </a:prstGeom>
          <a:ln w="0">
            <a:noFill/>
          </a:ln>
        </p:spPr>
      </p:pic>
      <p:sp>
        <p:nvSpPr>
          <p:cNvPr id="28" name="Google Shape;123;p4"/>
          <p:cNvSpPr/>
          <p:nvPr/>
        </p:nvSpPr>
        <p:spPr>
          <a:xfrm>
            <a:off x="8174160" y="6643800"/>
            <a:ext cx="2404800" cy="40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720" rIns="90720" tIns="45360" bIns="45360" anchor="ctr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ECE09F7B-CAF4-4E3C-97B8-6D911F45D9AF}" type="slidenum">
              <a:rPr b="1" lang="ru-RU" sz="1400" strike="noStrike" u="none">
                <a:solidFill>
                  <a:srgbClr val="002060"/>
                </a:solidFill>
                <a:uFillTx/>
                <a:latin typeface="Arial"/>
              </a:rPr>
              <a:t>&lt;number&gt;</a:t>
            </a:fld>
            <a:endParaRPr b="0" lang="ru-RU" sz="1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9" name="Oval 10"/>
          <p:cNvSpPr/>
          <p:nvPr/>
        </p:nvSpPr>
        <p:spPr>
          <a:xfrm>
            <a:off x="3664080" y="4511520"/>
            <a:ext cx="5713200" cy="2152800"/>
          </a:xfrm>
          <a:prstGeom prst="ellipse">
            <a:avLst/>
          </a:prstGeom>
          <a:solidFill>
            <a:srgbClr val="cc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ru-RU" sz="1400" strike="noStrike" u="sng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(лат</a:t>
            </a:r>
            <a:r>
              <a:rPr b="0" lang="ru-RU" sz="1400" strike="noStrike" u="sng">
                <a:solidFill>
                  <a:srgbClr val="0000ff"/>
                </a:solidFill>
                <a:uFillTx/>
                <a:latin typeface="Times New Roman"/>
                <a:ea typeface="Times New Roman"/>
                <a:hlinkClick r:id="rId2"/>
              </a:rPr>
              <a:t>.</a:t>
            </a:r>
            <a:r>
              <a:rPr b="1" lang="ru-RU" sz="1400" strike="noStrike" u="sng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 </a:t>
            </a:r>
            <a:r>
              <a:rPr b="1" i="1" lang="ru-RU" sz="1400" strike="noStrike" u="sng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replicatio</a:t>
            </a:r>
            <a:r>
              <a:rPr b="1" lang="ru-RU" sz="1400" strike="noStrike" u="sng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 - «қайталау</a:t>
            </a:r>
            <a:r>
              <a:rPr b="1" lang="ru-RU" sz="2800" strike="noStrike" u="sng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»).</a:t>
            </a:r>
            <a:endParaRPr b="0" lang="ru-RU" sz="2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ru-RU" sz="2400" strike="noStrike" u="sng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ДНҚ молекуласының екі еселенуі</a:t>
            </a:r>
            <a:r>
              <a:rPr b="1" lang="ru-RU" sz="2400" strike="noStrike" u="sng">
                <a:solidFill>
                  <a:srgbClr val="ffffff"/>
                </a:solidFill>
                <a:uFillTx/>
                <a:latin typeface="Times New Roman"/>
                <a:ea typeface="Times New Roman"/>
              </a:rPr>
              <a:t>  </a:t>
            </a:r>
            <a:endParaRPr b="0" lang="ru-RU" sz="2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0" name="Text Box 11"/>
          <p:cNvSpPr/>
          <p:nvPr/>
        </p:nvSpPr>
        <p:spPr>
          <a:xfrm>
            <a:off x="4095360" y="477720"/>
            <a:ext cx="243396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ru-RU" sz="3200" strike="noStrike" u="none">
                <a:solidFill>
                  <a:srgbClr val="ffffff"/>
                </a:solidFill>
                <a:uFillTx/>
                <a:latin typeface="Times New Roman"/>
              </a:rPr>
              <a:t>Репликация</a:t>
            </a:r>
            <a:endParaRPr b="0" lang="ru-RU" sz="32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pic>
        <p:nvPicPr>
          <p:cNvPr id="31" name="Picture 15" descr="Репликация ДНК — Википедия"/>
          <p:cNvPicPr/>
          <p:nvPr/>
        </p:nvPicPr>
        <p:blipFill>
          <a:blip r:embed="rId3"/>
          <a:stretch/>
        </p:blipFill>
        <p:spPr>
          <a:xfrm>
            <a:off x="336600" y="1235160"/>
            <a:ext cx="2692440" cy="4806720"/>
          </a:xfrm>
          <a:prstGeom prst="rect">
            <a:avLst/>
          </a:prstGeom>
          <a:ln w="0">
            <a:noFill/>
          </a:ln>
        </p:spPr>
      </p:pic>
      <p:cxnSp>
        <p:nvCxnSpPr>
          <p:cNvPr id="32" name="Google Shape;77;p1"/>
          <p:cNvCxnSpPr/>
          <p:nvPr/>
        </p:nvCxnSpPr>
        <p:spPr>
          <a:xfrm>
            <a:off x="1262160" y="6843240"/>
            <a:ext cx="8115840" cy="1080"/>
          </a:xfrm>
          <a:prstGeom prst="straightConnector1">
            <a:avLst/>
          </a:prstGeom>
          <a:ln w="38160">
            <a:solidFill>
              <a:srgbClr val="090f78"/>
            </a:solidFill>
            <a:miter/>
          </a:ln>
        </p:spPr>
      </p:cxnSp>
      <p:cxnSp>
        <p:nvCxnSpPr>
          <p:cNvPr id="33" name="Google Shape;78;p1"/>
          <p:cNvCxnSpPr/>
          <p:nvPr/>
        </p:nvCxnSpPr>
        <p:spPr>
          <a:xfrm>
            <a:off x="1327320" y="7144920"/>
            <a:ext cx="7850880" cy="1080"/>
          </a:xfrm>
          <a:prstGeom prst="straightConnector1">
            <a:avLst/>
          </a:prstGeom>
          <a:ln w="38160">
            <a:solidFill>
              <a:srgbClr val="00b050"/>
            </a:solidFill>
            <a:miter/>
          </a:ln>
        </p:spPr>
      </p:cxnSp>
      <p:pic>
        <p:nvPicPr>
          <p:cNvPr id="34" name="Picture 10" descr="slide-2"/>
          <p:cNvPicPr/>
          <p:nvPr/>
        </p:nvPicPr>
        <p:blipFill>
          <a:blip r:embed="rId4"/>
          <a:stretch/>
        </p:blipFill>
        <p:spPr>
          <a:xfrm>
            <a:off x="3828960" y="1057320"/>
            <a:ext cx="5548320" cy="34542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" name="Picture 2" descr="C:\Users\Типография\Desktop\Безымянный.png"/>
          <p:cNvPicPr/>
          <p:nvPr/>
        </p:nvPicPr>
        <p:blipFill>
          <a:blip r:embed="rId1"/>
          <a:srcRect l="11770" t="0" r="11476" b="0"/>
          <a:stretch/>
        </p:blipFill>
        <p:spPr>
          <a:xfrm>
            <a:off x="0" y="0"/>
            <a:ext cx="10755360" cy="7561440"/>
          </a:xfrm>
          <a:prstGeom prst="rect">
            <a:avLst/>
          </a:prstGeom>
          <a:ln w="0">
            <a:noFill/>
          </a:ln>
        </p:spPr>
      </p:pic>
      <p:sp>
        <p:nvSpPr>
          <p:cNvPr id="36" name="Google Shape;123;p4"/>
          <p:cNvSpPr/>
          <p:nvPr/>
        </p:nvSpPr>
        <p:spPr>
          <a:xfrm>
            <a:off x="8272440" y="6691320"/>
            <a:ext cx="2406600" cy="40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720" rIns="90720" tIns="45360" bIns="45360" anchor="ctr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626142EA-B18C-4DC2-8D42-6F251260167F}" type="slidenum">
              <a:rPr b="1" lang="ru-RU" sz="1400" strike="noStrike" u="none">
                <a:solidFill>
                  <a:srgbClr val="002060"/>
                </a:solidFill>
                <a:uFillTx/>
                <a:latin typeface="Arial"/>
              </a:rPr>
              <a:t>&lt;number&gt;</a:t>
            </a:fld>
            <a:endParaRPr b="0" lang="ru-RU" sz="1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7" name="Oval 9"/>
          <p:cNvSpPr/>
          <p:nvPr/>
        </p:nvSpPr>
        <p:spPr>
          <a:xfrm>
            <a:off x="5284800" y="1147680"/>
            <a:ext cx="4914720" cy="1095480"/>
          </a:xfrm>
          <a:prstGeom prst="ellipse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15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15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1500" strike="noStrike" u="none">
                <a:solidFill>
                  <a:srgbClr val="000000"/>
                </a:solidFill>
                <a:uFillTx/>
                <a:latin typeface="Arial"/>
              </a:rPr>
              <a:t>Генетикалық ақпараттардың </a:t>
            </a:r>
            <a:endParaRPr b="0" lang="ru-RU" sz="15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1500" strike="noStrike" u="none">
                <a:solidFill>
                  <a:srgbClr val="000000"/>
                </a:solidFill>
                <a:uFillTx/>
                <a:latin typeface="Arial"/>
              </a:rPr>
              <a:t>көшірмесін жасайды және</a:t>
            </a:r>
            <a:endParaRPr b="0" lang="ru-RU" sz="15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1500" strike="noStrike" u="none">
                <a:solidFill>
                  <a:srgbClr val="000000"/>
                </a:solidFill>
                <a:uFillTx/>
                <a:latin typeface="Arial"/>
              </a:rPr>
              <a:t> </a:t>
            </a:r>
            <a:r>
              <a:rPr b="0" lang="kk-KZ" sz="1500" strike="noStrike" u="none">
                <a:solidFill>
                  <a:srgbClr val="000000"/>
                </a:solidFill>
                <a:uFillTx/>
                <a:latin typeface="Arial"/>
              </a:rPr>
              <a:t>оның ұрпақтан-ұрпаққа берілуін </a:t>
            </a:r>
            <a:endParaRPr b="0" lang="ru-RU" sz="15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1500" strike="noStrike" u="none">
                <a:solidFill>
                  <a:srgbClr val="000000"/>
                </a:solidFill>
                <a:uFillTx/>
                <a:latin typeface="Arial"/>
              </a:rPr>
              <a:t>қамтамасыз етеді</a:t>
            </a:r>
            <a:br>
              <a:rPr sz="1500"/>
            </a:br>
            <a:br>
              <a:rPr sz="1500"/>
            </a:br>
            <a:endParaRPr b="0" lang="ru-RU" sz="15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8" name="Text Box 11"/>
          <p:cNvSpPr/>
          <p:nvPr/>
        </p:nvSpPr>
        <p:spPr>
          <a:xfrm>
            <a:off x="3152520" y="498600"/>
            <a:ext cx="426456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800" strike="noStrike" u="none">
                <a:solidFill>
                  <a:srgbClr val="ffffff"/>
                </a:solidFill>
                <a:uFillTx/>
                <a:latin typeface="Arial"/>
              </a:rPr>
              <a:t>Репликация-ерекшелігі</a:t>
            </a:r>
            <a:endParaRPr b="0" lang="ru-RU" sz="2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9" name="Line 12"/>
          <p:cNvSpPr/>
          <p:nvPr/>
        </p:nvSpPr>
        <p:spPr>
          <a:xfrm flipV="1">
            <a:off x="3441600" y="1946160"/>
            <a:ext cx="1843200" cy="288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18000" bIns="-18000" anchor="t">
            <a:noAutofit/>
          </a:bodyPr>
          <a:p>
            <a:endParaRPr b="0" lang="ru-RU" sz="15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0" name="Line 13"/>
          <p:cNvSpPr/>
          <p:nvPr/>
        </p:nvSpPr>
        <p:spPr>
          <a:xfrm>
            <a:off x="3462480" y="1946160"/>
            <a:ext cx="2016000" cy="441648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ru-RU" sz="15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1" name="Rectangle 17"/>
          <p:cNvSpPr/>
          <p:nvPr/>
        </p:nvSpPr>
        <p:spPr>
          <a:xfrm>
            <a:off x="498600" y="1447920"/>
            <a:ext cx="2939760" cy="1341360"/>
          </a:xfrm>
          <a:prstGeom prst="rect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400" strike="noStrike" u="none">
                <a:solidFill>
                  <a:srgbClr val="000000"/>
                </a:solidFill>
                <a:uFillTx/>
                <a:latin typeface="Arial"/>
              </a:rPr>
              <a:t>Репликацияның </a:t>
            </a:r>
            <a:endParaRPr b="0" lang="ru-RU" sz="2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400" strike="noStrike" u="none">
                <a:solidFill>
                  <a:srgbClr val="000000"/>
                </a:solidFill>
                <a:uFillTx/>
                <a:latin typeface="Arial"/>
              </a:rPr>
              <a:t>ерекшелігі</a:t>
            </a:r>
            <a:endParaRPr b="0" lang="ru-RU" sz="2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2" name="Oval 19"/>
          <p:cNvSpPr/>
          <p:nvPr/>
        </p:nvSpPr>
        <p:spPr>
          <a:xfrm>
            <a:off x="5389560" y="2284560"/>
            <a:ext cx="4809960" cy="1263600"/>
          </a:xfrm>
          <a:prstGeom prst="ellipse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1500" strike="noStrike" u="none">
                <a:solidFill>
                  <a:srgbClr val="000000"/>
                </a:solidFill>
                <a:uFillTx/>
                <a:latin typeface="Arial"/>
              </a:rPr>
              <a:t>Репликация нәтижесінде </a:t>
            </a:r>
            <a:endParaRPr b="0" lang="ru-RU" sz="15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1500" strike="noStrike" u="none">
                <a:solidFill>
                  <a:srgbClr val="000000"/>
                </a:solidFill>
                <a:uFillTx/>
                <a:latin typeface="Arial"/>
              </a:rPr>
              <a:t>ДНҚ-ның екі бірдей молекуласы</a:t>
            </a:r>
            <a:endParaRPr b="0" lang="ru-RU" sz="15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1500" strike="noStrike" u="none">
                <a:solidFill>
                  <a:srgbClr val="000000"/>
                </a:solidFill>
                <a:uFillTx/>
                <a:latin typeface="Arial"/>
              </a:rPr>
              <a:t> </a:t>
            </a:r>
            <a:r>
              <a:rPr b="0" lang="kk-KZ" sz="1500" strike="noStrike" u="none">
                <a:solidFill>
                  <a:srgbClr val="000000"/>
                </a:solidFill>
                <a:uFillTx/>
                <a:latin typeface="Arial"/>
              </a:rPr>
              <a:t>түзіледі. </a:t>
            </a:r>
            <a:endParaRPr b="0" lang="ru-RU" sz="15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1500" strike="noStrike" u="none">
                <a:solidFill>
                  <a:srgbClr val="000000"/>
                </a:solidFill>
                <a:uFillTx/>
                <a:latin typeface="Arial"/>
              </a:rPr>
              <a:t>ДНҚ-ның саны </a:t>
            </a:r>
            <a:endParaRPr b="0" lang="ru-RU" sz="15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1500" strike="noStrike" u="none">
                <a:solidFill>
                  <a:srgbClr val="000000"/>
                </a:solidFill>
                <a:uFillTx/>
                <a:latin typeface="Arial"/>
              </a:rPr>
              <a:t>жасушада екі еселенеді</a:t>
            </a:r>
            <a:r>
              <a:rPr b="0" lang="ru-RU" sz="1500" strike="noStrike" u="none">
                <a:solidFill>
                  <a:srgbClr val="000000"/>
                </a:solidFill>
                <a:uFillTx/>
                <a:latin typeface="Arial"/>
              </a:rPr>
              <a:t> </a:t>
            </a:r>
            <a:endParaRPr b="0" lang="ru-RU" sz="15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3" name="Oval 20"/>
          <p:cNvSpPr/>
          <p:nvPr/>
        </p:nvSpPr>
        <p:spPr>
          <a:xfrm>
            <a:off x="5478480" y="3624120"/>
            <a:ext cx="4721040" cy="1239840"/>
          </a:xfrm>
          <a:prstGeom prst="ellipse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1500" strike="noStrike" u="none">
                <a:solidFill>
                  <a:srgbClr val="000000"/>
                </a:solidFill>
                <a:uFillTx/>
                <a:latin typeface="Arial"/>
              </a:rPr>
              <a:t>Әр жаңа ДНҚ молекуласы</a:t>
            </a:r>
            <a:endParaRPr b="0" lang="ru-RU" sz="15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1500" strike="noStrike" u="none">
                <a:solidFill>
                  <a:srgbClr val="000000"/>
                </a:solidFill>
                <a:uFillTx/>
                <a:latin typeface="Arial"/>
              </a:rPr>
              <a:t> </a:t>
            </a:r>
            <a:r>
              <a:rPr b="0" lang="kk-KZ" sz="1500" strike="noStrike" u="none">
                <a:solidFill>
                  <a:srgbClr val="000000"/>
                </a:solidFill>
                <a:uFillTx/>
                <a:latin typeface="Arial"/>
              </a:rPr>
              <a:t>бір «ескі» және бір</a:t>
            </a:r>
            <a:endParaRPr b="0" lang="ru-RU" sz="15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1500" strike="noStrike" u="none">
                <a:solidFill>
                  <a:srgbClr val="000000"/>
                </a:solidFill>
                <a:uFillTx/>
                <a:latin typeface="Arial"/>
              </a:rPr>
              <a:t> </a:t>
            </a:r>
            <a:r>
              <a:rPr b="0" lang="kk-KZ" sz="1500" strike="noStrike" u="none">
                <a:solidFill>
                  <a:srgbClr val="000000"/>
                </a:solidFill>
                <a:uFillTx/>
                <a:latin typeface="Arial"/>
              </a:rPr>
              <a:t>«жаңа» синтезделген </a:t>
            </a:r>
            <a:endParaRPr b="0" lang="ru-RU" sz="15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1500" strike="noStrike" u="none">
                <a:solidFill>
                  <a:srgbClr val="000000"/>
                </a:solidFill>
                <a:uFillTx/>
                <a:latin typeface="Arial"/>
              </a:rPr>
              <a:t>полинуклеотидті тізбектен</a:t>
            </a:r>
            <a:endParaRPr b="0" lang="ru-RU" sz="15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1500" strike="noStrike" u="none">
                <a:solidFill>
                  <a:srgbClr val="000000"/>
                </a:solidFill>
                <a:uFillTx/>
                <a:latin typeface="Arial"/>
              </a:rPr>
              <a:t> </a:t>
            </a:r>
            <a:r>
              <a:rPr b="0" lang="kk-KZ" sz="1500" strike="noStrike" u="none">
                <a:solidFill>
                  <a:srgbClr val="000000"/>
                </a:solidFill>
                <a:uFillTx/>
                <a:latin typeface="Arial"/>
              </a:rPr>
              <a:t>құралады</a:t>
            </a:r>
            <a:r>
              <a:rPr b="0" lang="ru-RU" sz="1500" strike="noStrike" u="none">
                <a:solidFill>
                  <a:srgbClr val="000000"/>
                </a:solidFill>
                <a:uFillTx/>
                <a:latin typeface="Arial"/>
              </a:rPr>
              <a:t> </a:t>
            </a:r>
            <a:endParaRPr b="0" lang="ru-RU" sz="15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4" name="Oval 21"/>
          <p:cNvSpPr/>
          <p:nvPr/>
        </p:nvSpPr>
        <p:spPr>
          <a:xfrm>
            <a:off x="5472000" y="4878360"/>
            <a:ext cx="4775400" cy="1120680"/>
          </a:xfrm>
          <a:prstGeom prst="ellipse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1500" strike="noStrike" u="none">
                <a:solidFill>
                  <a:srgbClr val="000000"/>
                </a:solidFill>
                <a:uFillTx/>
                <a:latin typeface="Arial"/>
              </a:rPr>
              <a:t>Хеликаза ферменті ДНҚ</a:t>
            </a:r>
            <a:endParaRPr b="0" lang="ru-RU" sz="15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1500" strike="noStrike" u="none">
                <a:solidFill>
                  <a:srgbClr val="000000"/>
                </a:solidFill>
                <a:uFillTx/>
                <a:latin typeface="Arial"/>
              </a:rPr>
              <a:t> </a:t>
            </a:r>
            <a:r>
              <a:rPr b="0" lang="kk-KZ" sz="1500" strike="noStrike" u="none">
                <a:solidFill>
                  <a:srgbClr val="000000"/>
                </a:solidFill>
                <a:uFillTx/>
                <a:latin typeface="Arial"/>
              </a:rPr>
              <a:t>шиыршығындағы азоттық </a:t>
            </a:r>
            <a:endParaRPr b="0" lang="ru-RU" sz="15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1500" strike="noStrike" u="none">
                <a:solidFill>
                  <a:srgbClr val="000000"/>
                </a:solidFill>
                <a:uFillTx/>
                <a:latin typeface="Arial"/>
              </a:rPr>
              <a:t>негіздердің арасындағы </a:t>
            </a:r>
            <a:endParaRPr b="0" lang="ru-RU" sz="15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1500" strike="noStrike" u="none">
                <a:solidFill>
                  <a:srgbClr val="000000"/>
                </a:solidFill>
                <a:uFillTx/>
                <a:latin typeface="Arial"/>
              </a:rPr>
              <a:t>сутектік байланыстарды үзеді</a:t>
            </a:r>
            <a:r>
              <a:rPr b="0" lang="ru-RU" sz="1500" strike="noStrike" u="none">
                <a:solidFill>
                  <a:srgbClr val="000000"/>
                </a:solidFill>
                <a:uFillTx/>
                <a:latin typeface="Arial"/>
              </a:rPr>
              <a:t> </a:t>
            </a:r>
            <a:endParaRPr b="0" lang="ru-RU" sz="15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5" name="Oval 22"/>
          <p:cNvSpPr/>
          <p:nvPr/>
        </p:nvSpPr>
        <p:spPr>
          <a:xfrm>
            <a:off x="5459400" y="5999040"/>
            <a:ext cx="4788000" cy="1384560"/>
          </a:xfrm>
          <a:prstGeom prst="ellipse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1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1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1400" strike="noStrike" u="none">
                <a:solidFill>
                  <a:srgbClr val="000000"/>
                </a:solidFill>
                <a:uFillTx/>
                <a:latin typeface="Arial"/>
              </a:rPr>
              <a:t>Әр тізбек ДНҚ-полимеразасы </a:t>
            </a:r>
            <a:endParaRPr b="0" lang="ru-RU" sz="1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1400" strike="noStrike" u="none">
                <a:solidFill>
                  <a:srgbClr val="000000"/>
                </a:solidFill>
                <a:uFillTx/>
                <a:latin typeface="Arial"/>
              </a:rPr>
              <a:t>ферменті көмегімен, комплементарлық</a:t>
            </a:r>
            <a:endParaRPr b="0" lang="ru-RU" sz="1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1400" strike="noStrike" u="none">
                <a:solidFill>
                  <a:srgbClr val="000000"/>
                </a:solidFill>
                <a:uFillTx/>
                <a:latin typeface="Arial"/>
              </a:rPr>
              <a:t> </a:t>
            </a:r>
            <a:r>
              <a:rPr b="0" lang="kk-KZ" sz="1400" strike="noStrike" u="none">
                <a:solidFill>
                  <a:srgbClr val="000000"/>
                </a:solidFill>
                <a:uFillTx/>
                <a:latin typeface="Arial"/>
              </a:rPr>
              <a:t>принциптері негізінде қосалқы</a:t>
            </a:r>
            <a:endParaRPr b="0" lang="ru-RU" sz="1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1400" strike="noStrike" u="none">
                <a:solidFill>
                  <a:srgbClr val="000000"/>
                </a:solidFill>
                <a:uFillTx/>
                <a:latin typeface="Arial"/>
              </a:rPr>
              <a:t> </a:t>
            </a:r>
            <a:r>
              <a:rPr b="0" lang="kk-KZ" sz="1400" strike="noStrike" u="none">
                <a:solidFill>
                  <a:srgbClr val="000000"/>
                </a:solidFill>
                <a:uFillTx/>
                <a:latin typeface="Arial"/>
              </a:rPr>
              <a:t>тізбектердің</a:t>
            </a:r>
            <a:endParaRPr b="0" lang="ru-RU" sz="1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1400" strike="noStrike" u="none">
                <a:solidFill>
                  <a:srgbClr val="000000"/>
                </a:solidFill>
                <a:uFillTx/>
                <a:latin typeface="Arial"/>
              </a:rPr>
              <a:t> </a:t>
            </a:r>
            <a:r>
              <a:rPr b="0" lang="kk-KZ" sz="1400" strike="noStrike" u="none">
                <a:solidFill>
                  <a:srgbClr val="000000"/>
                </a:solidFill>
                <a:uFillTx/>
                <a:latin typeface="Arial"/>
              </a:rPr>
              <a:t>нуклеотидтерімен толықтырылады</a:t>
            </a:r>
            <a:br>
              <a:rPr sz="1400"/>
            </a:br>
            <a:br>
              <a:rPr sz="1400"/>
            </a:br>
            <a:endParaRPr b="0" lang="ru-RU" sz="1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6" name="Line 23"/>
          <p:cNvSpPr/>
          <p:nvPr/>
        </p:nvSpPr>
        <p:spPr>
          <a:xfrm>
            <a:off x="3492360" y="1987560"/>
            <a:ext cx="1886040" cy="10224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ru-RU" sz="15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7" name="Line 24"/>
          <p:cNvSpPr/>
          <p:nvPr/>
        </p:nvSpPr>
        <p:spPr>
          <a:xfrm>
            <a:off x="3438360" y="1987560"/>
            <a:ext cx="2257560" cy="20239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ru-RU" sz="15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8" name="Line 25"/>
          <p:cNvSpPr/>
          <p:nvPr/>
        </p:nvSpPr>
        <p:spPr>
          <a:xfrm>
            <a:off x="3497400" y="1987560"/>
            <a:ext cx="2198520" cy="312084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ru-RU" sz="15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pic>
        <p:nvPicPr>
          <p:cNvPr id="49" name="Picture 26" descr="ДНҚ"/>
          <p:cNvPicPr/>
          <p:nvPr/>
        </p:nvPicPr>
        <p:blipFill>
          <a:blip r:embed="rId2"/>
          <a:srcRect l="11560" t="13766" r="0" b="0"/>
          <a:stretch/>
        </p:blipFill>
        <p:spPr>
          <a:xfrm>
            <a:off x="587520" y="3394080"/>
            <a:ext cx="3016080" cy="34974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0" name="Picture 2" descr="C:\Users\Типография\Desktop\Безымянный.png"/>
          <p:cNvPicPr/>
          <p:nvPr/>
        </p:nvPicPr>
        <p:blipFill>
          <a:blip r:embed="rId1"/>
          <a:srcRect l="11758" t="0" r="11484" b="0"/>
          <a:stretch/>
        </p:blipFill>
        <p:spPr>
          <a:xfrm>
            <a:off x="0" y="0"/>
            <a:ext cx="10693440" cy="7561440"/>
          </a:xfrm>
          <a:prstGeom prst="rect">
            <a:avLst/>
          </a:prstGeom>
          <a:ln w="0">
            <a:noFill/>
          </a:ln>
        </p:spPr>
      </p:pic>
      <p:sp>
        <p:nvSpPr>
          <p:cNvPr id="51" name="Google Shape;123;p4"/>
          <p:cNvSpPr/>
          <p:nvPr/>
        </p:nvSpPr>
        <p:spPr>
          <a:xfrm>
            <a:off x="8199360" y="6620040"/>
            <a:ext cx="2405160" cy="40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720" rIns="90720" tIns="45360" bIns="45360" anchor="ctr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ACEA1828-1F6D-4B28-98BC-622123EEB5AC}" type="slidenum">
              <a:rPr b="1" lang="ru-RU" sz="1400" strike="noStrike" u="none">
                <a:solidFill>
                  <a:srgbClr val="002060"/>
                </a:solidFill>
                <a:uFillTx/>
                <a:latin typeface="Arial"/>
              </a:rPr>
              <a:t>&lt;number&gt;</a:t>
            </a:fld>
            <a:endParaRPr b="0" lang="ru-RU" sz="1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2" name="Google Shape;230;p65"/>
          <p:cNvSpPr/>
          <p:nvPr/>
        </p:nvSpPr>
        <p:spPr>
          <a:xfrm>
            <a:off x="-1293840" y="2565360"/>
            <a:ext cx="3592440" cy="660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06920" rIns="106920" tIns="106920" bIns="106920" anchor="t">
            <a:noAutofit/>
          </a:bodyPr>
          <a:p>
            <a:pPr>
              <a:lnSpc>
                <a:spcPct val="100000"/>
              </a:lnSpc>
              <a:spcBef>
                <a:spcPts val="7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15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3" name="Прямоугольник 9"/>
          <p:cNvSpPr/>
          <p:nvPr/>
        </p:nvSpPr>
        <p:spPr>
          <a:xfrm>
            <a:off x="1616400" y="527040"/>
            <a:ext cx="70909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800" strike="noStrike" u="none">
                <a:solidFill>
                  <a:srgbClr val="ffffff"/>
                </a:solidFill>
                <a:uFillTx/>
                <a:latin typeface="Times New Roman"/>
                <a:ea typeface="Times New Roman"/>
              </a:rPr>
              <a:t>Генетикалық код, генетикалық код бірлігі</a:t>
            </a:r>
            <a:endParaRPr b="0" lang="ru-RU" sz="2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4" name="Прямоугольник 11"/>
          <p:cNvSpPr/>
          <p:nvPr/>
        </p:nvSpPr>
        <p:spPr>
          <a:xfrm>
            <a:off x="-933480" y="5462640"/>
            <a:ext cx="368928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ru-RU" sz="2800" strike="noStrike" u="none">
                <a:solidFill>
                  <a:srgbClr val="002060"/>
                </a:solidFill>
                <a:uFillTx/>
                <a:latin typeface="Century Gothic"/>
              </a:rPr>
              <a:t> </a:t>
            </a:r>
            <a:endParaRPr b="0" lang="ru-RU" sz="2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5" name="Rectangle 20"/>
          <p:cNvSpPr/>
          <p:nvPr/>
        </p:nvSpPr>
        <p:spPr>
          <a:xfrm>
            <a:off x="228600" y="1695600"/>
            <a:ext cx="6392880" cy="2030400"/>
          </a:xfrm>
          <a:prstGeom prst="rect">
            <a:avLst/>
          </a:prstGeom>
          <a:solidFill>
            <a:srgbClr val="cc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0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Генетикалық код</a:t>
            </a:r>
            <a:r>
              <a:rPr b="0" lang="kk-KZ" sz="20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 — тірі организмдерге тән</a:t>
            </a:r>
            <a:endParaRPr b="0" lang="ru-RU" sz="2000" strike="noStrike" u="none">
              <a:solidFill>
                <a:srgbClr val="000000"/>
              </a:solidFill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20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  </a:t>
            </a:r>
            <a:r>
              <a:rPr b="0" lang="kk-KZ" sz="20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нуклеин қышқылдары молекуласындағы</a:t>
            </a:r>
            <a:endParaRPr b="0" lang="ru-RU" sz="2000" strike="noStrike" u="none">
              <a:solidFill>
                <a:srgbClr val="000000"/>
              </a:solidFill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20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 </a:t>
            </a:r>
            <a:r>
              <a:rPr b="0" lang="kk-KZ" sz="20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тұқымқуалаушылық (генетикалық) ақпараттың </a:t>
            </a:r>
            <a:br>
              <a:rPr sz="2000"/>
            </a:br>
            <a:r>
              <a:rPr b="0" lang="kk-KZ" sz="20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нуклеотидтер тізбегі түріндегі біртұтас “жазылу” жүйесі.</a:t>
            </a:r>
            <a:endParaRPr b="0" lang="ru-RU" sz="2000" strike="noStrike" u="none">
              <a:solidFill>
                <a:srgbClr val="000000"/>
              </a:solidFill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2000" strike="noStrike" u="none">
                <a:solidFill>
                  <a:srgbClr val="ffffff"/>
                </a:solidFill>
                <a:uFillTx/>
                <a:latin typeface="Arial"/>
              </a:rPr>
              <a:t> </a:t>
            </a:r>
            <a:endParaRPr b="0" lang="ru-RU" sz="20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6" name="Rectangle 21"/>
          <p:cNvSpPr/>
          <p:nvPr/>
        </p:nvSpPr>
        <p:spPr>
          <a:xfrm>
            <a:off x="228600" y="4187880"/>
            <a:ext cx="6392880" cy="2327400"/>
          </a:xfrm>
          <a:prstGeom prst="rect">
            <a:avLst/>
          </a:prstGeom>
          <a:solidFill>
            <a:srgbClr val="cc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0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Генетикалық код бірлігі</a:t>
            </a:r>
            <a:r>
              <a:rPr b="0" lang="kk-KZ" sz="20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 — ДНҚ мен РНҚ </a:t>
            </a:r>
            <a:endParaRPr b="0" lang="ru-RU" sz="20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20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молекуласындағы 3 нуклеотид (триплет) тізбектерінен </a:t>
            </a:r>
            <a:endParaRPr b="0" lang="ru-RU" sz="20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20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тұратын кодон (аРНҚ нуклеотидтерінің триплеттері) </a:t>
            </a:r>
            <a:endParaRPr b="0" lang="ru-RU" sz="20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20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болып табылады. Гендегі кодондар тізбегі осы генді </a:t>
            </a:r>
            <a:endParaRPr b="0" lang="ru-RU" sz="20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20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“</a:t>
            </a:r>
            <a:r>
              <a:rPr b="0" lang="kk-KZ" sz="20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жазатын” (кодтайтын) ақуыздағы амин қышқылдар </a:t>
            </a:r>
            <a:endParaRPr b="0" lang="ru-RU" sz="20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20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тізбегін анықтайды. </a:t>
            </a:r>
            <a:endParaRPr b="0" lang="ru-RU" sz="20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pic>
        <p:nvPicPr>
          <p:cNvPr id="57" name="Picture 23" descr="Генетикалық код - Н. Гумилёва СӨж тақырыбы: Генетикалық код және ..."/>
          <p:cNvPicPr/>
          <p:nvPr/>
        </p:nvPicPr>
        <p:blipFill>
          <a:blip r:embed="rId2"/>
          <a:srcRect l="0" t="0" r="0" b="6401"/>
          <a:stretch/>
        </p:blipFill>
        <p:spPr>
          <a:xfrm>
            <a:off x="6762600" y="1430280"/>
            <a:ext cx="3340080" cy="4894200"/>
          </a:xfrm>
          <a:prstGeom prst="rect">
            <a:avLst/>
          </a:prstGeom>
          <a:ln w="0">
            <a:noFill/>
          </a:ln>
        </p:spPr>
      </p:pic>
      <p:sp>
        <p:nvSpPr>
          <p:cNvPr id="58" name="Text Box 24"/>
          <p:cNvSpPr/>
          <p:nvPr/>
        </p:nvSpPr>
        <p:spPr>
          <a:xfrm>
            <a:off x="6621480" y="6324480"/>
            <a:ext cx="3622680" cy="322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1500" strike="noStrike" u="none">
                <a:solidFill>
                  <a:srgbClr val="000000"/>
                </a:solidFill>
                <a:uFillTx/>
                <a:latin typeface="Arial"/>
              </a:rPr>
              <a:t>Генетикалық код</a:t>
            </a:r>
            <a:endParaRPr b="0" lang="ru-RU" sz="15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9" name="Picture 2" descr="C:\Users\Типография\Desktop\Безымянный.png"/>
          <p:cNvPicPr/>
          <p:nvPr/>
        </p:nvPicPr>
        <p:blipFill>
          <a:blip r:embed="rId1"/>
          <a:srcRect l="11758" t="0" r="11484" b="0"/>
          <a:stretch/>
        </p:blipFill>
        <p:spPr>
          <a:xfrm>
            <a:off x="0" y="0"/>
            <a:ext cx="10693440" cy="7561440"/>
          </a:xfrm>
          <a:prstGeom prst="rect">
            <a:avLst/>
          </a:prstGeom>
          <a:ln w="0">
            <a:noFill/>
          </a:ln>
        </p:spPr>
      </p:pic>
      <p:sp>
        <p:nvSpPr>
          <p:cNvPr id="60" name="Google Shape;123;p4"/>
          <p:cNvSpPr/>
          <p:nvPr/>
        </p:nvSpPr>
        <p:spPr>
          <a:xfrm>
            <a:off x="8180280" y="6640560"/>
            <a:ext cx="2406600" cy="40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720" rIns="90720" tIns="45360" bIns="45360" anchor="ctr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2BD62BF4-6A60-483A-9BF5-578486D785BD}" type="slidenum">
              <a:rPr b="1" lang="ru-RU" sz="1400" strike="noStrike" u="none">
                <a:solidFill>
                  <a:srgbClr val="002060"/>
                </a:solidFill>
                <a:uFillTx/>
                <a:latin typeface="Arial"/>
              </a:rPr>
              <a:t>&lt;number&gt;</a:t>
            </a:fld>
            <a:endParaRPr b="0" lang="ru-RU" sz="1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61" name="Google Shape;230;p65"/>
          <p:cNvSpPr/>
          <p:nvPr/>
        </p:nvSpPr>
        <p:spPr>
          <a:xfrm>
            <a:off x="-1293840" y="2565360"/>
            <a:ext cx="3592440" cy="660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06920" rIns="106920" tIns="106920" bIns="106920" anchor="t">
            <a:noAutofit/>
          </a:bodyPr>
          <a:p>
            <a:pPr>
              <a:lnSpc>
                <a:spcPct val="100000"/>
              </a:lnSpc>
              <a:spcBef>
                <a:spcPts val="7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15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62" name="Прямоугольник 9"/>
          <p:cNvSpPr/>
          <p:nvPr/>
        </p:nvSpPr>
        <p:spPr>
          <a:xfrm>
            <a:off x="1398960" y="520560"/>
            <a:ext cx="70909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800" strike="noStrike" u="none">
                <a:solidFill>
                  <a:srgbClr val="ffffff"/>
                </a:solidFill>
                <a:uFillTx/>
                <a:latin typeface="Times New Roman"/>
                <a:ea typeface="Times New Roman"/>
              </a:rPr>
              <a:t>Генетикалық код, генетикалық код бірлігі</a:t>
            </a:r>
            <a:endParaRPr b="0" lang="ru-RU" sz="2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63" name="Прямоугольник 11"/>
          <p:cNvSpPr/>
          <p:nvPr/>
        </p:nvSpPr>
        <p:spPr>
          <a:xfrm>
            <a:off x="-933480" y="5462640"/>
            <a:ext cx="368928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ru-RU" sz="2800" strike="noStrike" u="none">
                <a:solidFill>
                  <a:srgbClr val="002060"/>
                </a:solidFill>
                <a:uFillTx/>
                <a:latin typeface="Century Gothic"/>
              </a:rPr>
              <a:t> </a:t>
            </a:r>
            <a:endParaRPr b="0" lang="ru-RU" sz="2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pic>
        <p:nvPicPr>
          <p:cNvPr id="64" name="Picture 23" descr="Генетикалық код - Н. Гумилёва СӨж тақырыбы: Генетикалық код және ..."/>
          <p:cNvPicPr/>
          <p:nvPr/>
        </p:nvPicPr>
        <p:blipFill>
          <a:blip r:embed="rId2"/>
          <a:srcRect l="0" t="0" r="0" b="6401"/>
          <a:stretch/>
        </p:blipFill>
        <p:spPr>
          <a:xfrm>
            <a:off x="6162840" y="1395360"/>
            <a:ext cx="4019400" cy="5138640"/>
          </a:xfrm>
          <a:prstGeom prst="rect">
            <a:avLst/>
          </a:prstGeom>
          <a:ln w="0">
            <a:noFill/>
          </a:ln>
        </p:spPr>
      </p:pic>
      <p:sp>
        <p:nvSpPr>
          <p:cNvPr id="65" name="Text Box 24"/>
          <p:cNvSpPr/>
          <p:nvPr/>
        </p:nvSpPr>
        <p:spPr>
          <a:xfrm>
            <a:off x="6559560" y="6561000"/>
            <a:ext cx="3622680" cy="322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1500" strike="noStrike" u="none">
                <a:solidFill>
                  <a:srgbClr val="000000"/>
                </a:solidFill>
                <a:uFillTx/>
                <a:latin typeface="Arial"/>
              </a:rPr>
              <a:t>Генетикалық код</a:t>
            </a:r>
            <a:endParaRPr b="0" lang="ru-RU" sz="15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66" name="Прямоугольник 1"/>
          <p:cNvSpPr/>
          <p:nvPr/>
        </p:nvSpPr>
        <p:spPr>
          <a:xfrm>
            <a:off x="501480" y="1301760"/>
            <a:ext cx="5766120" cy="2533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000" strike="noStrike" u="none">
                <a:solidFill>
                  <a:srgbClr val="000000"/>
                </a:solidFill>
                <a:uFillTx/>
                <a:latin typeface="Arial"/>
              </a:rPr>
              <a:t>Генетикалық код</a:t>
            </a:r>
            <a:br>
              <a:rPr sz="2000"/>
            </a:br>
            <a:r>
              <a:rPr b="0" lang="kk-KZ" sz="2000" strike="noStrike" u="none">
                <a:solidFill>
                  <a:srgbClr val="000000"/>
                </a:solidFill>
                <a:uFillTx/>
                <a:latin typeface="Arial"/>
              </a:rPr>
              <a:t>-ДНҚ-дағы үш нуклеотид </a:t>
            </a:r>
            <a:r>
              <a:rPr b="1" lang="kk-KZ" sz="2000" strike="noStrike" u="none">
                <a:solidFill>
                  <a:srgbClr val="000000"/>
                </a:solidFill>
                <a:uFillTx/>
                <a:latin typeface="Arial"/>
              </a:rPr>
              <a:t>триплет,</a:t>
            </a:r>
            <a:r>
              <a:rPr b="0" lang="kk-KZ" sz="2000" strike="noStrike" u="none">
                <a:solidFill>
                  <a:srgbClr val="000000"/>
                </a:solidFill>
                <a:uFillTx/>
                <a:latin typeface="Arial"/>
              </a:rPr>
              <a:t> ол бір аминқышқылына сәйкес келеді.</a:t>
            </a:r>
            <a:br>
              <a:rPr sz="2000"/>
            </a:br>
            <a:r>
              <a:rPr b="0" lang="kk-KZ" sz="2000" strike="noStrike" u="none">
                <a:solidFill>
                  <a:srgbClr val="000000"/>
                </a:solidFill>
                <a:uFillTx/>
                <a:latin typeface="Arial"/>
              </a:rPr>
              <a:t>-</a:t>
            </a:r>
            <a:r>
              <a:rPr b="1" lang="kk-KZ" sz="2000" strike="noStrike" u="none">
                <a:solidFill>
                  <a:srgbClr val="000000"/>
                </a:solidFill>
                <a:uFillTx/>
                <a:latin typeface="Arial"/>
              </a:rPr>
              <a:t>Кодондар</a:t>
            </a:r>
            <a:r>
              <a:rPr b="0" lang="kk-KZ" sz="2000" strike="noStrike" u="none">
                <a:solidFill>
                  <a:srgbClr val="000000"/>
                </a:solidFill>
                <a:uFillTx/>
                <a:latin typeface="Arial"/>
              </a:rPr>
              <a:t>- бірізділікпен бір-бірінің артында орналасқан нуклеотидтер</a:t>
            </a:r>
            <a:br>
              <a:rPr sz="2000"/>
            </a:br>
            <a:r>
              <a:rPr b="1" lang="kk-KZ" sz="2000" strike="noStrike" u="none">
                <a:solidFill>
                  <a:srgbClr val="000000"/>
                </a:solidFill>
                <a:uFillTx/>
                <a:latin typeface="Arial"/>
              </a:rPr>
              <a:t>-Антикодан</a:t>
            </a:r>
            <a:r>
              <a:rPr b="0" lang="kk-KZ" sz="2000" strike="noStrike" u="none">
                <a:solidFill>
                  <a:srgbClr val="000000"/>
                </a:solidFill>
                <a:uFillTx/>
                <a:latin typeface="Arial"/>
              </a:rPr>
              <a:t>-тРНҚ-ның жоғары ұшында аРНҚ-дағы кодондарға комплементарлы келетін триплет  </a:t>
            </a:r>
            <a:endParaRPr b="0" lang="ru-RU" sz="20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pic>
        <p:nvPicPr>
          <p:cNvPr id="67" name="Picture 14" descr="C:\Users\Lenova\Pictures\777-111.jpg"/>
          <p:cNvPicPr/>
          <p:nvPr/>
        </p:nvPicPr>
        <p:blipFill>
          <a:blip r:embed="rId3"/>
          <a:stretch/>
        </p:blipFill>
        <p:spPr>
          <a:xfrm>
            <a:off x="966960" y="3963960"/>
            <a:ext cx="4824360" cy="313848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8" name="Picture 2" descr="C:\Users\Типография\Desktop\Безымянный.png"/>
          <p:cNvPicPr/>
          <p:nvPr/>
        </p:nvPicPr>
        <p:blipFill>
          <a:blip r:embed="rId1"/>
          <a:srcRect l="11758" t="0" r="11484" b="0"/>
          <a:stretch/>
        </p:blipFill>
        <p:spPr>
          <a:xfrm>
            <a:off x="0" y="0"/>
            <a:ext cx="10691640" cy="7561440"/>
          </a:xfrm>
          <a:prstGeom prst="rect">
            <a:avLst/>
          </a:prstGeom>
          <a:ln w="0">
            <a:noFill/>
          </a:ln>
        </p:spPr>
      </p:pic>
      <p:sp>
        <p:nvSpPr>
          <p:cNvPr id="69" name="Google Shape;230;p65"/>
          <p:cNvSpPr/>
          <p:nvPr/>
        </p:nvSpPr>
        <p:spPr>
          <a:xfrm>
            <a:off x="-1293840" y="2565360"/>
            <a:ext cx="3592440" cy="660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06920" rIns="106920" tIns="106920" bIns="106920" anchor="t">
            <a:noAutofit/>
          </a:bodyPr>
          <a:p>
            <a:pPr>
              <a:lnSpc>
                <a:spcPct val="100000"/>
              </a:lnSpc>
              <a:spcBef>
                <a:spcPts val="7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15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70" name="Прямоугольник 9"/>
          <p:cNvSpPr/>
          <p:nvPr/>
        </p:nvSpPr>
        <p:spPr>
          <a:xfrm>
            <a:off x="2602080" y="431640"/>
            <a:ext cx="549684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800" strike="noStrike" u="none">
                <a:solidFill>
                  <a:srgbClr val="ffffff"/>
                </a:solidFill>
                <a:uFillTx/>
                <a:latin typeface="Times New Roman"/>
                <a:ea typeface="Times New Roman"/>
              </a:rPr>
              <a:t>Генетикалық кодтың ерекшелігі</a:t>
            </a:r>
            <a:endParaRPr b="0" lang="ru-RU" sz="2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71" name="Прямоугольник 11"/>
          <p:cNvSpPr/>
          <p:nvPr/>
        </p:nvSpPr>
        <p:spPr>
          <a:xfrm>
            <a:off x="-933480" y="5462640"/>
            <a:ext cx="368928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ru-RU" sz="2800" strike="noStrike" u="none">
                <a:solidFill>
                  <a:srgbClr val="002060"/>
                </a:solidFill>
                <a:uFillTx/>
                <a:latin typeface="Century Gothic"/>
              </a:rPr>
              <a:t> </a:t>
            </a:r>
            <a:endParaRPr b="0" lang="ru-RU" sz="2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72" name="Oval 15"/>
          <p:cNvSpPr/>
          <p:nvPr/>
        </p:nvSpPr>
        <p:spPr>
          <a:xfrm>
            <a:off x="3486240" y="3867120"/>
            <a:ext cx="2343240" cy="1847880"/>
          </a:xfrm>
          <a:prstGeom prst="ellipse">
            <a:avLst/>
          </a:prstGeom>
          <a:solidFill>
            <a:srgbClr val="4f81bd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1500" strike="noStrike" u="none">
                <a:solidFill>
                  <a:srgbClr val="ffffff"/>
                </a:solidFill>
                <a:uFillTx/>
                <a:latin typeface="Arial"/>
              </a:rPr>
              <a:t>Генетикалық </a:t>
            </a:r>
            <a:endParaRPr b="0" lang="ru-RU" sz="15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1500" strike="noStrike" u="none">
                <a:solidFill>
                  <a:srgbClr val="ffffff"/>
                </a:solidFill>
                <a:uFillTx/>
                <a:latin typeface="Arial"/>
              </a:rPr>
              <a:t>кодтың  ерекшелігі</a:t>
            </a:r>
            <a:r>
              <a:rPr b="0" lang="ru-RU" sz="1500" strike="noStrike" u="none">
                <a:solidFill>
                  <a:srgbClr val="ffffff"/>
                </a:solidFill>
                <a:uFillTx/>
                <a:latin typeface="Arial"/>
              </a:rPr>
              <a:t> </a:t>
            </a:r>
            <a:endParaRPr b="0" lang="ru-RU" sz="15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73" name="Rectangle 17"/>
          <p:cNvSpPr/>
          <p:nvPr/>
        </p:nvSpPr>
        <p:spPr>
          <a:xfrm>
            <a:off x="171360" y="5029200"/>
            <a:ext cx="3033720" cy="1733400"/>
          </a:xfrm>
          <a:prstGeom prst="rect">
            <a:avLst/>
          </a:prstGeom>
          <a:solidFill>
            <a:srgbClr val="11f5fb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0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Кодондар арасында </a:t>
            </a:r>
            <a:endParaRPr b="0" lang="ru-RU" sz="20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0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“</a:t>
            </a:r>
            <a:r>
              <a:rPr b="1" lang="kk-KZ" sz="20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үтір” болмайды, олар</a:t>
            </a:r>
            <a:endParaRPr b="0" lang="ru-RU" sz="20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0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 </a:t>
            </a:r>
            <a:r>
              <a:rPr b="1" lang="kk-KZ" sz="20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бір-бірінен бөлінбеген</a:t>
            </a:r>
            <a:r>
              <a:rPr b="1" lang="ru-RU" sz="20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 </a:t>
            </a:r>
            <a:endParaRPr b="0" lang="ru-RU" sz="20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74" name="Rectangle 18"/>
          <p:cNvSpPr/>
          <p:nvPr/>
        </p:nvSpPr>
        <p:spPr>
          <a:xfrm>
            <a:off x="3033720" y="1879560"/>
            <a:ext cx="3862440" cy="1378080"/>
          </a:xfrm>
          <a:prstGeom prst="rect">
            <a:avLst/>
          </a:prstGeom>
          <a:solidFill>
            <a:srgbClr val="cc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0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Барлық организмдерде белгілі</a:t>
            </a:r>
            <a:endParaRPr b="0" lang="ru-RU" sz="20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0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 </a:t>
            </a:r>
            <a:r>
              <a:rPr b="1" lang="kk-KZ" sz="20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бір 3 нуклеотид (триплет) белгілі</a:t>
            </a:r>
            <a:endParaRPr b="0" lang="ru-RU" sz="20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0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 </a:t>
            </a:r>
            <a:r>
              <a:rPr b="1" lang="kk-KZ" sz="20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бір амин қышқылдарын </a:t>
            </a:r>
            <a:endParaRPr b="0" lang="ru-RU" sz="20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0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“</a:t>
            </a:r>
            <a:r>
              <a:rPr b="1" lang="kk-KZ" sz="20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жазады” (кодтайды</a:t>
            </a:r>
            <a:r>
              <a:rPr b="0" lang="kk-KZ" sz="20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)</a:t>
            </a:r>
            <a:r>
              <a:rPr b="0" lang="ru-RU" sz="20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 </a:t>
            </a:r>
            <a:endParaRPr b="0" lang="ru-RU" sz="20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75" name="Rectangle 19"/>
          <p:cNvSpPr/>
          <p:nvPr/>
        </p:nvSpPr>
        <p:spPr>
          <a:xfrm>
            <a:off x="7107120" y="1879560"/>
            <a:ext cx="3084480" cy="1344600"/>
          </a:xfrm>
          <a:prstGeom prst="rect">
            <a:avLst/>
          </a:prstGeom>
          <a:solidFill>
            <a:srgbClr val="cc99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0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Бір амин қышқылы</a:t>
            </a:r>
            <a:endParaRPr b="0" lang="ru-RU" sz="20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0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 </a:t>
            </a:r>
            <a:r>
              <a:rPr b="1" lang="kk-KZ" sz="20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бірнеше триплетпен</a:t>
            </a:r>
            <a:endParaRPr b="0" lang="ru-RU" sz="20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0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 “</a:t>
            </a:r>
            <a:r>
              <a:rPr b="1" lang="kk-KZ" sz="20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жазылуы”</a:t>
            </a:r>
            <a:endParaRPr b="0" lang="ru-RU" sz="20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0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 </a:t>
            </a:r>
            <a:r>
              <a:rPr b="1" lang="kk-KZ" sz="20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(кодталуы) мүмкін</a:t>
            </a:r>
            <a:r>
              <a:rPr b="0" lang="ru-RU" sz="20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 </a:t>
            </a:r>
            <a:endParaRPr b="0" lang="ru-RU" sz="20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76" name="Rectangle 20"/>
          <p:cNvSpPr/>
          <p:nvPr/>
        </p:nvSpPr>
        <p:spPr>
          <a:xfrm>
            <a:off x="6450120" y="3757680"/>
            <a:ext cx="3951360" cy="2832120"/>
          </a:xfrm>
          <a:prstGeom prst="rect">
            <a:avLst/>
          </a:prstGeom>
          <a:solidFill>
            <a:srgbClr val="00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0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64 кодонның 61-і нәруыз</a:t>
            </a:r>
            <a:endParaRPr b="0" lang="ru-RU" sz="20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0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 </a:t>
            </a:r>
            <a:r>
              <a:rPr b="1" lang="kk-KZ" sz="20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құрайтын 20 амин қышқылдарын</a:t>
            </a:r>
            <a:endParaRPr b="0" lang="ru-RU" sz="20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0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 “</a:t>
            </a:r>
            <a:r>
              <a:rPr b="1" lang="kk-KZ" sz="20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жазады” (кодтайды), ал қалған</a:t>
            </a:r>
            <a:endParaRPr b="0" lang="ru-RU" sz="20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0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 </a:t>
            </a:r>
            <a:r>
              <a:rPr b="1" lang="kk-KZ" sz="20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үш  (мағынасыз) кодондар</a:t>
            </a:r>
            <a:endParaRPr b="0" lang="ru-RU" sz="20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0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 </a:t>
            </a:r>
            <a:r>
              <a:rPr b="1" lang="kk-KZ" sz="20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(УАГ, УАА және УГА) полипептид</a:t>
            </a:r>
            <a:endParaRPr b="0" lang="ru-RU" sz="20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0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 </a:t>
            </a:r>
            <a:r>
              <a:rPr b="1" lang="kk-KZ" sz="20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синтезін аяқтайтын “нүкте”</a:t>
            </a:r>
            <a:endParaRPr b="0" lang="ru-RU" sz="20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0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 </a:t>
            </a:r>
            <a:r>
              <a:rPr b="1" lang="kk-KZ" sz="20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қызметін атқарады. </a:t>
            </a:r>
            <a:endParaRPr b="0" lang="ru-RU" sz="20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0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Олар нәруыз биосинтезінің</a:t>
            </a:r>
            <a:endParaRPr b="0" lang="ru-RU" sz="20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0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 </a:t>
            </a:r>
            <a:r>
              <a:rPr b="1" lang="kk-KZ" sz="20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аяқталғанын білдіреді</a:t>
            </a:r>
            <a:r>
              <a:rPr b="0" lang="ru-RU" sz="20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 </a:t>
            </a:r>
            <a:endParaRPr b="0" lang="ru-RU" sz="20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77" name="Rectangle 21"/>
          <p:cNvSpPr/>
          <p:nvPr/>
        </p:nvSpPr>
        <p:spPr>
          <a:xfrm>
            <a:off x="425520" y="2116080"/>
            <a:ext cx="2361960" cy="1217520"/>
          </a:xfrm>
          <a:prstGeom prst="rect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000" strike="noStrike" u="none">
                <a:solidFill>
                  <a:srgbClr val="000000"/>
                </a:solidFill>
                <a:uFillTx/>
                <a:latin typeface="Arial"/>
              </a:rPr>
              <a:t>Әмбебап</a:t>
            </a:r>
            <a:r>
              <a:rPr b="0" lang="ru-RU" sz="1500" strike="noStrike" u="none">
                <a:solidFill>
                  <a:srgbClr val="000000"/>
                </a:solidFill>
                <a:uFillTx/>
                <a:latin typeface="Arial"/>
              </a:rPr>
              <a:t> </a:t>
            </a:r>
            <a:endParaRPr b="0" lang="ru-RU" sz="15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78" name="Line 23"/>
          <p:cNvSpPr/>
          <p:nvPr/>
        </p:nvSpPr>
        <p:spPr>
          <a:xfrm flipH="1" flipV="1">
            <a:off x="2533320" y="3429000"/>
            <a:ext cx="1211400" cy="86184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ru-RU" sz="15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79" name="Line 24"/>
          <p:cNvSpPr/>
          <p:nvPr/>
        </p:nvSpPr>
        <p:spPr>
          <a:xfrm flipH="1">
            <a:off x="3204720" y="5676840"/>
            <a:ext cx="1081080" cy="32544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ru-RU" sz="15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80" name="Line 25"/>
          <p:cNvSpPr/>
          <p:nvPr/>
        </p:nvSpPr>
        <p:spPr>
          <a:xfrm flipV="1">
            <a:off x="4695840" y="3225600"/>
            <a:ext cx="0" cy="6858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ru-RU" sz="15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81" name="Line 26"/>
          <p:cNvSpPr/>
          <p:nvPr/>
        </p:nvSpPr>
        <p:spPr>
          <a:xfrm flipV="1">
            <a:off x="5572080" y="3223800"/>
            <a:ext cx="1581120" cy="106668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ru-RU" sz="15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82" name="Line 27"/>
          <p:cNvSpPr/>
          <p:nvPr/>
        </p:nvSpPr>
        <p:spPr>
          <a:xfrm>
            <a:off x="5572080" y="5322960"/>
            <a:ext cx="819360" cy="39996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ru-RU" sz="15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83" name="Google Shape;123;p4"/>
          <p:cNvSpPr/>
          <p:nvPr/>
        </p:nvSpPr>
        <p:spPr>
          <a:xfrm>
            <a:off x="8164440" y="6589800"/>
            <a:ext cx="2405160" cy="40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720" rIns="90720" tIns="45360" bIns="45360" anchor="ctr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C00CBD4F-1C9F-4C21-88A3-F0CA9542ECCA}" type="slidenum">
              <a:rPr b="1" lang="ru-RU" sz="1400" strike="noStrike" u="none">
                <a:solidFill>
                  <a:srgbClr val="002060"/>
                </a:solidFill>
                <a:uFillTx/>
                <a:latin typeface="Arial"/>
              </a:rPr>
              <a:t>&lt;number&gt;</a:t>
            </a:fld>
            <a:endParaRPr b="0" lang="ru-RU" sz="1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Номер слайда 4"/>
          <p:cNvSpPr/>
          <p:nvPr/>
        </p:nvSpPr>
        <p:spPr>
          <a:xfrm>
            <a:off x="7662960" y="7008840"/>
            <a:ext cx="2495520" cy="40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9720" rIns="99720" tIns="49680" bIns="49680" anchor="ctr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46015C92-6B8D-421D-BD31-E731673DB0E5}" type="slidenum">
              <a:rPr b="0" lang="ru-RU" sz="1300" strike="noStrike" u="none">
                <a:solidFill>
                  <a:srgbClr val="898989"/>
                </a:solidFill>
                <a:uFillTx/>
                <a:latin typeface="Arial"/>
              </a:rPr>
              <a:t>&lt;number&gt;</a:t>
            </a:fld>
            <a:endParaRPr b="0" lang="ru-RU" sz="13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pic>
        <p:nvPicPr>
          <p:cNvPr id="85" name="Picture 2" descr="C:\Users\Типография\Desktop\Безымянный.png"/>
          <p:cNvPicPr/>
          <p:nvPr/>
        </p:nvPicPr>
        <p:blipFill>
          <a:blip r:embed="rId1"/>
          <a:srcRect l="11758" t="0" r="11484" b="0"/>
          <a:stretch/>
        </p:blipFill>
        <p:spPr>
          <a:xfrm>
            <a:off x="0" y="0"/>
            <a:ext cx="10693440" cy="7561440"/>
          </a:xfrm>
          <a:prstGeom prst="rect">
            <a:avLst/>
          </a:prstGeom>
          <a:ln w="0">
            <a:noFill/>
          </a:ln>
        </p:spPr>
      </p:pic>
      <p:sp>
        <p:nvSpPr>
          <p:cNvPr id="86" name="Прямоугольник 9"/>
          <p:cNvSpPr/>
          <p:nvPr/>
        </p:nvSpPr>
        <p:spPr>
          <a:xfrm>
            <a:off x="857160" y="498600"/>
            <a:ext cx="74487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400" strike="noStrike" u="none">
                <a:solidFill>
                  <a:srgbClr val="ffffff"/>
                </a:solidFill>
                <a:uFillTx/>
                <a:latin typeface="Arial"/>
              </a:rPr>
              <a:t>Тұқым  қуалау ақпаратының жүзеге асырылуы</a:t>
            </a:r>
            <a:r>
              <a:rPr b="0" lang="kk-KZ" sz="2400" strike="noStrike" u="none">
                <a:solidFill>
                  <a:srgbClr val="ffffff"/>
                </a:solidFill>
                <a:uFillTx/>
                <a:latin typeface="Arial"/>
              </a:rPr>
              <a:t> </a:t>
            </a:r>
            <a:endParaRPr b="0" lang="ru-RU" sz="2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87" name="Rectangle 13"/>
          <p:cNvSpPr/>
          <p:nvPr/>
        </p:nvSpPr>
        <p:spPr>
          <a:xfrm>
            <a:off x="171360" y="1447920"/>
            <a:ext cx="2495520" cy="2247840"/>
          </a:xfrm>
          <a:prstGeom prst="rect">
            <a:avLst/>
          </a:prstGeom>
          <a:solidFill>
            <a:srgbClr val="00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16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Транскрипция</a:t>
            </a:r>
            <a:r>
              <a:rPr b="0" lang="kk-KZ" sz="16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-</a:t>
            </a:r>
            <a:endParaRPr b="0" lang="ru-RU" sz="16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16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ДНҚ матрицасында</a:t>
            </a:r>
            <a:endParaRPr b="0" lang="ru-RU" sz="16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16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 </a:t>
            </a:r>
            <a:r>
              <a:rPr b="0" lang="kk-KZ" sz="16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а-РНҚ синтезделуі</a:t>
            </a:r>
            <a:endParaRPr b="0" lang="ru-RU" sz="16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88" name="Rectangle 14"/>
          <p:cNvSpPr/>
          <p:nvPr/>
        </p:nvSpPr>
        <p:spPr>
          <a:xfrm>
            <a:off x="171360" y="3957480"/>
            <a:ext cx="2495520" cy="2851200"/>
          </a:xfrm>
          <a:prstGeom prst="rect">
            <a:avLst/>
          </a:prstGeom>
          <a:solidFill>
            <a:srgbClr val="ffcc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16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Трансляция</a:t>
            </a:r>
            <a:r>
              <a:rPr b="0" lang="kk-KZ" sz="16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 - а РНҚ</a:t>
            </a:r>
            <a:endParaRPr b="0" lang="ru-RU" sz="16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16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 </a:t>
            </a:r>
            <a:r>
              <a:rPr b="0" lang="kk-KZ" sz="16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матрицасында</a:t>
            </a:r>
            <a:endParaRPr b="0" lang="ru-RU" sz="16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16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 </a:t>
            </a:r>
            <a:r>
              <a:rPr b="0" lang="kk-KZ" sz="16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полипептидті тізбек </a:t>
            </a:r>
            <a:endParaRPr b="0" lang="ru-RU" sz="16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16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синтезделуі</a:t>
            </a:r>
            <a:endParaRPr b="0" lang="ru-RU" sz="16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16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 </a:t>
            </a:r>
            <a:endParaRPr b="0" lang="ru-RU" sz="16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89" name="Rectangle 15"/>
          <p:cNvSpPr/>
          <p:nvPr/>
        </p:nvSpPr>
        <p:spPr>
          <a:xfrm>
            <a:off x="2989440" y="1182600"/>
            <a:ext cx="3419280" cy="1295640"/>
          </a:xfrm>
          <a:prstGeom prst="rect">
            <a:avLst/>
          </a:prstGeom>
          <a:solidFill>
            <a:srgbClr val="ffff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16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ядрода жүреді және ДНҚ-ның</a:t>
            </a:r>
            <a:endParaRPr b="0" lang="ru-RU" sz="16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16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 </a:t>
            </a:r>
            <a:r>
              <a:rPr b="1" lang="kk-KZ" sz="16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сәйкес бөліктерінде ақпараттық</a:t>
            </a:r>
            <a:endParaRPr b="0" lang="ru-RU" sz="16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16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  </a:t>
            </a:r>
            <a:r>
              <a:rPr b="1" lang="kk-KZ" sz="16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рибонуклеин қышқылдарының</a:t>
            </a:r>
            <a:endParaRPr b="0" lang="ru-RU" sz="16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16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 </a:t>
            </a:r>
            <a:r>
              <a:rPr b="1" lang="kk-KZ" sz="16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молекулалары (аРНҚ)  жасалады</a:t>
            </a:r>
            <a:endParaRPr b="0" lang="ru-RU" sz="16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90" name="Rectangle 16"/>
          <p:cNvSpPr/>
          <p:nvPr/>
        </p:nvSpPr>
        <p:spPr>
          <a:xfrm>
            <a:off x="2995560" y="2679840"/>
            <a:ext cx="3413160" cy="1015920"/>
          </a:xfrm>
          <a:prstGeom prst="rect">
            <a:avLst/>
          </a:prstGeom>
          <a:solidFill>
            <a:srgbClr val="cc99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16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ДНҚ нуклеотидтер тізбегі</a:t>
            </a:r>
            <a:endParaRPr b="0" lang="ru-RU" sz="16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16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 </a:t>
            </a:r>
            <a:r>
              <a:rPr b="1" lang="kk-KZ" sz="16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аРНҚ нуклеотидтер тізбегі</a:t>
            </a:r>
            <a:endParaRPr b="0" lang="ru-RU" sz="16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16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 </a:t>
            </a:r>
            <a:r>
              <a:rPr b="1" lang="kk-KZ" sz="16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ретінде қайта жазылады</a:t>
            </a:r>
            <a:r>
              <a:rPr b="1" lang="ru-RU" sz="18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 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91" name="Line 18"/>
          <p:cNvSpPr/>
          <p:nvPr/>
        </p:nvSpPr>
        <p:spPr>
          <a:xfrm flipV="1">
            <a:off x="2705040" y="2103480"/>
            <a:ext cx="284400" cy="10944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ru-RU" sz="15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92" name="Line 19"/>
          <p:cNvSpPr/>
          <p:nvPr/>
        </p:nvSpPr>
        <p:spPr>
          <a:xfrm>
            <a:off x="2666880" y="2784600"/>
            <a:ext cx="284400" cy="24768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ru-RU" sz="15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93" name="Rectangle 20"/>
          <p:cNvSpPr/>
          <p:nvPr/>
        </p:nvSpPr>
        <p:spPr>
          <a:xfrm>
            <a:off x="2995560" y="5570640"/>
            <a:ext cx="3460680" cy="1238040"/>
          </a:xfrm>
          <a:prstGeom prst="rect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16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цитоплазмада, ақуыз </a:t>
            </a:r>
            <a:endParaRPr b="0" lang="ru-RU" sz="16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16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синтезделетін рибосомада жүреді</a:t>
            </a:r>
            <a:endParaRPr b="0" lang="ru-RU" sz="16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94" name="Rectangle 21"/>
          <p:cNvSpPr/>
          <p:nvPr/>
        </p:nvSpPr>
        <p:spPr>
          <a:xfrm>
            <a:off x="2982960" y="3884760"/>
            <a:ext cx="3473280" cy="1520640"/>
          </a:xfrm>
          <a:prstGeom prst="rect">
            <a:avLst/>
          </a:prstGeom>
          <a:solidFill>
            <a:srgbClr val="ccff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16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аРНҚ нуклеотидтер тізбегі,</a:t>
            </a:r>
            <a:endParaRPr b="0" lang="ru-RU" sz="16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16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 </a:t>
            </a:r>
            <a:r>
              <a:rPr b="1" lang="kk-KZ" sz="16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полипептидтер құрайтын</a:t>
            </a:r>
            <a:endParaRPr b="0" lang="ru-RU" sz="16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16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 </a:t>
            </a:r>
            <a:r>
              <a:rPr b="1" lang="kk-KZ" sz="16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амин қышқылдар </a:t>
            </a:r>
            <a:endParaRPr b="0" lang="ru-RU" sz="16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16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қалдықтарының</a:t>
            </a:r>
            <a:endParaRPr b="0" lang="ru-RU" sz="16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16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 </a:t>
            </a:r>
            <a:r>
              <a:rPr b="1" lang="kk-KZ" sz="16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белгілі бір тізбегіне көшеді</a:t>
            </a:r>
            <a:r>
              <a:rPr b="0" lang="kk-KZ" sz="14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 </a:t>
            </a:r>
            <a:endParaRPr b="0" lang="ru-RU" sz="1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95" name="Line 22"/>
          <p:cNvSpPr/>
          <p:nvPr/>
        </p:nvSpPr>
        <p:spPr>
          <a:xfrm flipV="1">
            <a:off x="2649600" y="4708440"/>
            <a:ext cx="295200" cy="10008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ru-RU" sz="15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96" name="Line 23"/>
          <p:cNvSpPr/>
          <p:nvPr/>
        </p:nvSpPr>
        <p:spPr>
          <a:xfrm>
            <a:off x="2666880" y="5892840"/>
            <a:ext cx="285840" cy="18576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ru-RU" sz="15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pic>
        <p:nvPicPr>
          <p:cNvPr id="97" name="Picture 26" descr="111111"/>
          <p:cNvPicPr/>
          <p:nvPr/>
        </p:nvPicPr>
        <p:blipFill>
          <a:blip r:embed="rId2"/>
          <a:srcRect l="7462" t="6490" r="7112" b="4188"/>
          <a:stretch/>
        </p:blipFill>
        <p:spPr>
          <a:xfrm>
            <a:off x="8074080" y="2571840"/>
            <a:ext cx="2450880" cy="2998800"/>
          </a:xfrm>
          <a:prstGeom prst="rect">
            <a:avLst/>
          </a:prstGeom>
          <a:ln w="0">
            <a:noFill/>
          </a:ln>
        </p:spPr>
      </p:pic>
      <p:sp>
        <p:nvSpPr>
          <p:cNvPr id="98" name="Google Shape;123;p4"/>
          <p:cNvSpPr/>
          <p:nvPr/>
        </p:nvSpPr>
        <p:spPr>
          <a:xfrm>
            <a:off x="8120160" y="6607080"/>
            <a:ext cx="2404800" cy="40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720" rIns="90720" tIns="45360" bIns="45360" anchor="ctr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3EE200BD-81FC-4681-84DD-0F2AF9466DEB}" type="slidenum">
              <a:rPr b="1" lang="ru-RU" sz="1400" strike="noStrike" u="none">
                <a:solidFill>
                  <a:srgbClr val="002060"/>
                </a:solidFill>
                <a:uFillTx/>
                <a:latin typeface="Arial"/>
              </a:rPr>
              <a:t>&lt;number&gt;</a:t>
            </a:fld>
            <a:endParaRPr b="0" lang="ru-RU" sz="1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pic>
        <p:nvPicPr>
          <p:cNvPr id="99" name="Рисунок 1" descr=""/>
          <p:cNvPicPr/>
          <p:nvPr/>
        </p:nvPicPr>
        <p:blipFill>
          <a:blip r:embed="rId3"/>
          <a:stretch/>
        </p:blipFill>
        <p:spPr>
          <a:xfrm>
            <a:off x="6559560" y="1320840"/>
            <a:ext cx="1560600" cy="54878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4375</TotalTime>
  <Application>LibreOffice/24.8.2.1$MacOSX_AARCH64 LibreOffice_project/0f794b6e29741098670a3b95d60478a65d05ef13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Администратор</dc:creator>
  <dc:description/>
  <dc:language>ru-RU</dc:language>
  <cp:lastModifiedBy>Huawei</cp:lastModifiedBy>
  <cp:lastPrinted>2020-01-23T08:03:28Z</cp:lastPrinted>
  <dcterms:modified xsi:type="dcterms:W3CDTF">2024-11-02T21:54:54Z</dcterms:modified>
  <cp:revision>306</cp:revision>
  <dc:subject/>
  <dc:title>Презентация PowerPoint</dc:title>
</cp:coreProperties>
</file>